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heme/themeOverride1.xml" ContentType="application/vnd.openxmlformats-officedocument.themeOverr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9.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2"/>
  </p:notesMasterIdLst>
  <p:sldIdLst>
    <p:sldId id="262" r:id="rId2"/>
    <p:sldId id="260" r:id="rId3"/>
    <p:sldId id="263" r:id="rId4"/>
    <p:sldId id="265" r:id="rId5"/>
    <p:sldId id="280" r:id="rId6"/>
    <p:sldId id="291" r:id="rId7"/>
    <p:sldId id="290" r:id="rId8"/>
    <p:sldId id="281" r:id="rId9"/>
    <p:sldId id="308" r:id="rId10"/>
    <p:sldId id="284" r:id="rId11"/>
    <p:sldId id="285" r:id="rId12"/>
    <p:sldId id="304" r:id="rId13"/>
    <p:sldId id="282" r:id="rId14"/>
    <p:sldId id="288" r:id="rId15"/>
    <p:sldId id="289" r:id="rId16"/>
    <p:sldId id="297" r:id="rId17"/>
    <p:sldId id="298" r:id="rId18"/>
    <p:sldId id="299" r:id="rId19"/>
    <p:sldId id="292" r:id="rId20"/>
    <p:sldId id="293" r:id="rId21"/>
    <p:sldId id="294" r:id="rId22"/>
    <p:sldId id="295" r:id="rId23"/>
    <p:sldId id="296" r:id="rId24"/>
    <p:sldId id="306" r:id="rId25"/>
    <p:sldId id="307" r:id="rId26"/>
    <p:sldId id="267" r:id="rId27"/>
    <p:sldId id="300" r:id="rId28"/>
    <p:sldId id="305" r:id="rId29"/>
    <p:sldId id="268" r:id="rId30"/>
    <p:sldId id="270" r:id="rId31"/>
    <p:sldId id="271" r:id="rId32"/>
    <p:sldId id="272" r:id="rId33"/>
    <p:sldId id="273" r:id="rId34"/>
    <p:sldId id="274" r:id="rId35"/>
    <p:sldId id="275" r:id="rId36"/>
    <p:sldId id="276" r:id="rId37"/>
    <p:sldId id="277" r:id="rId38"/>
    <p:sldId id="279" r:id="rId39"/>
    <p:sldId id="278" r:id="rId40"/>
    <p:sldId id="283" r:id="rId4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CCFF"/>
    <a:srgbClr val="9999FF"/>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40" autoAdjust="0"/>
    <p:restoredTop sz="85766" autoAdjust="0"/>
  </p:normalViewPr>
  <p:slideViewPr>
    <p:cSldViewPr snapToGrid="0">
      <p:cViewPr varScale="1">
        <p:scale>
          <a:sx n="59" d="100"/>
          <a:sy n="59" d="100"/>
        </p:scale>
        <p:origin x="88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13A6176-6190-4AFA-A8C8-428C361E4A6C}" type="doc">
      <dgm:prSet loTypeId="urn:microsoft.com/office/officeart/2005/8/layout/radial1" loCatId="relationship" qsTypeId="urn:microsoft.com/office/officeart/2005/8/quickstyle/3d1" qsCatId="3D" csTypeId="urn:microsoft.com/office/officeart/2005/8/colors/accent2_2" csCatId="accent2" phldr="1"/>
      <dgm:spPr/>
    </dgm:pt>
    <dgm:pt modelId="{030FD842-4818-4B40-BBC2-7964A78619F5}">
      <dgm:prSet/>
      <dgm:spPr>
        <a:xfrm>
          <a:off x="3528234" y="2106476"/>
          <a:ext cx="1584490" cy="1540096"/>
        </a:xfrm>
        <a:prstGeom prst="ellipse">
          <a:avLst/>
        </a:prstGeom>
        <a:solidFill>
          <a:srgbClr val="C00000"/>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gm:spPr>
      <dgm:t>
        <a:bodyPr/>
        <a:lstStyle/>
        <a:p>
          <a:pPr rtl="0" eaLnBrk="1" latinLnBrk="0">
            <a:buNone/>
          </a:pPr>
          <a:r>
            <a:rPr lang="tr-TR" b="1" dirty="0">
              <a:solidFill>
                <a:srgbClr val="FFFFFF"/>
              </a:solidFill>
              <a:latin typeface="Calibri"/>
              <a:ea typeface="+mn-ea"/>
              <a:cs typeface="+mn-cs"/>
            </a:rPr>
            <a:t>DESTEK </a:t>
          </a:r>
          <a:r>
            <a:rPr lang="tr-TR" b="1" dirty="0" smtClean="0">
              <a:solidFill>
                <a:srgbClr val="FFFFFF"/>
              </a:solidFill>
              <a:latin typeface="Calibri"/>
              <a:ea typeface="+mn-ea"/>
              <a:cs typeface="+mn-cs"/>
            </a:rPr>
            <a:t>UNSURLARI / ARAÇLARI</a:t>
          </a:r>
          <a:endParaRPr lang="tr-TR" b="1" dirty="0">
            <a:solidFill>
              <a:srgbClr val="FFFFFF"/>
            </a:solidFill>
            <a:latin typeface="Calibri"/>
            <a:ea typeface="+mn-ea"/>
            <a:cs typeface="+mn-cs"/>
          </a:endParaRPr>
        </a:p>
      </dgm:t>
    </dgm:pt>
    <dgm:pt modelId="{882347A5-71A3-4F0D-81A7-4FDEC4771F3F}" type="parTrans" cxnId="{A29672B7-ABA1-4F06-9434-A0EBAE35A10F}">
      <dgm:prSet/>
      <dgm:spPr/>
      <dgm:t>
        <a:bodyPr/>
        <a:lstStyle/>
        <a:p>
          <a:endParaRPr lang="tr-TR"/>
        </a:p>
      </dgm:t>
    </dgm:pt>
    <dgm:pt modelId="{9F055F22-263A-43D5-BE99-1E669E22EE92}" type="sibTrans" cxnId="{A29672B7-ABA1-4F06-9434-A0EBAE35A10F}">
      <dgm:prSet/>
      <dgm:spPr/>
      <dgm:t>
        <a:bodyPr/>
        <a:lstStyle/>
        <a:p>
          <a:endParaRPr lang="tr-TR"/>
        </a:p>
      </dgm:t>
    </dgm:pt>
    <dgm:pt modelId="{96D973CA-8B15-409F-BA51-89C17DFA049C}">
      <dgm:prSet custT="1"/>
      <dgm:spPr>
        <a:xfrm>
          <a:off x="3726031" y="19905"/>
          <a:ext cx="1188896" cy="1188896"/>
        </a:xfrm>
        <a:prstGeom prst="ellipse">
          <a:avLst/>
        </a:prstGeom>
        <a:gradFill rotWithShape="0">
          <a:gsLst>
            <a:gs pos="0">
              <a:srgbClr val="2D2D8A">
                <a:lumMod val="50000"/>
              </a:srgbClr>
            </a:gs>
            <a:gs pos="80000">
              <a:srgbClr val="333399">
                <a:hueOff val="0"/>
                <a:satOff val="0"/>
                <a:lumOff val="0"/>
                <a:alphaOff val="0"/>
                <a:shade val="93000"/>
                <a:satMod val="130000"/>
              </a:srgbClr>
            </a:gs>
            <a:gs pos="100000">
              <a:srgbClr val="333399">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gm:spPr>
      <dgm:t>
        <a:bodyPr/>
        <a:lstStyle/>
        <a:p>
          <a:pPr marL="0" lvl="0" indent="0" algn="ctr" defTabSz="533400" rtl="0" eaLnBrk="1" latinLnBrk="0">
            <a:lnSpc>
              <a:spcPct val="90000"/>
            </a:lnSpc>
            <a:spcBef>
              <a:spcPct val="0"/>
            </a:spcBef>
            <a:spcAft>
              <a:spcPct val="35000"/>
            </a:spcAft>
            <a:buNone/>
          </a:pPr>
          <a:r>
            <a:rPr lang="tr-TR" sz="1200" b="1" kern="1200" dirty="0">
              <a:solidFill>
                <a:srgbClr val="FFFFFF"/>
              </a:solidFill>
              <a:latin typeface="Arial" panose="020B0604020202020204" pitchFamily="34" charset="0"/>
              <a:ea typeface="+mn-ea"/>
              <a:cs typeface="Arial" panose="020B0604020202020204" pitchFamily="34" charset="0"/>
            </a:rPr>
            <a:t>KDV İstisnası</a:t>
          </a:r>
        </a:p>
      </dgm:t>
    </dgm:pt>
    <dgm:pt modelId="{AB1116B3-78A9-43C9-8516-0B551FD28983}" type="parTrans" cxnId="{CEA062C8-4CB5-406B-9C92-C6C60B6B72B9}">
      <dgm:prSet/>
      <dgm:spPr>
        <a:xfrm rot="16200000">
          <a:off x="3871642" y="1645256"/>
          <a:ext cx="897674" cy="24765"/>
        </a:xfrm>
        <a:custGeom>
          <a:avLst/>
          <a:gdLst/>
          <a:ahLst/>
          <a:cxnLst/>
          <a:rect l="0" t="0" r="0" b="0"/>
          <a:pathLst>
            <a:path>
              <a:moveTo>
                <a:pt x="0" y="12382"/>
              </a:moveTo>
              <a:lnTo>
                <a:pt x="897674" y="12382"/>
              </a:lnTo>
            </a:path>
          </a:pathLst>
        </a:custGeom>
        <a:noFill/>
        <a:ln w="25400" cap="flat" cmpd="sng" algn="ctr">
          <a:solidFill>
            <a:srgbClr val="333399">
              <a:shade val="60000"/>
              <a:hueOff val="0"/>
              <a:satOff val="0"/>
              <a:lumOff val="0"/>
              <a:alphaOff val="0"/>
            </a:srgbClr>
          </a:solidFill>
          <a:prstDash val="solid"/>
        </a:ln>
        <a:effectLst/>
        <a:scene3d>
          <a:camera prst="orthographicFront"/>
          <a:lightRig rig="flat" dir="t"/>
        </a:scene3d>
        <a:sp3d prstMaterial="matte"/>
      </dgm:spPr>
      <dgm:t>
        <a:bodyPr/>
        <a:lstStyle/>
        <a:p>
          <a:pPr>
            <a:buNone/>
          </a:pPr>
          <a:endParaRPr lang="tr-TR">
            <a:solidFill>
              <a:srgbClr val="000000">
                <a:hueOff val="0"/>
                <a:satOff val="0"/>
                <a:lumOff val="0"/>
                <a:alphaOff val="0"/>
              </a:srgbClr>
            </a:solidFill>
            <a:latin typeface="Calibri"/>
            <a:ea typeface="+mn-ea"/>
            <a:cs typeface="+mn-cs"/>
          </a:endParaRPr>
        </a:p>
      </dgm:t>
    </dgm:pt>
    <dgm:pt modelId="{D4C17A38-2914-496B-8EF9-CA109BB7A35B}" type="sibTrans" cxnId="{CEA062C8-4CB5-406B-9C92-C6C60B6B72B9}">
      <dgm:prSet/>
      <dgm:spPr/>
      <dgm:t>
        <a:bodyPr/>
        <a:lstStyle/>
        <a:p>
          <a:endParaRPr lang="tr-TR"/>
        </a:p>
      </dgm:t>
    </dgm:pt>
    <dgm:pt modelId="{521B7E6C-A6DD-402E-B36F-F002FA9B537E}">
      <dgm:prSet custT="1"/>
      <dgm:spPr>
        <a:xfrm>
          <a:off x="5180127" y="549152"/>
          <a:ext cx="1188896" cy="1188896"/>
        </a:xfrm>
        <a:prstGeom prst="ellipse">
          <a:avLst/>
        </a:prstGeom>
        <a:gradFill rotWithShape="0">
          <a:gsLst>
            <a:gs pos="0">
              <a:srgbClr val="2D2D8A">
                <a:lumMod val="50000"/>
              </a:srgbClr>
            </a:gs>
            <a:gs pos="80000">
              <a:srgbClr val="333399">
                <a:hueOff val="0"/>
                <a:satOff val="0"/>
                <a:lumOff val="0"/>
                <a:alphaOff val="0"/>
                <a:shade val="93000"/>
                <a:satMod val="130000"/>
              </a:srgbClr>
            </a:gs>
            <a:gs pos="100000">
              <a:srgbClr val="333399">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gm:spPr>
      <dgm:t>
        <a:bodyPr/>
        <a:lstStyle/>
        <a:p>
          <a:pPr marL="0" lvl="0" indent="0" algn="ctr" defTabSz="533400" rtl="0" eaLnBrk="1" latinLnBrk="0">
            <a:lnSpc>
              <a:spcPct val="90000"/>
            </a:lnSpc>
            <a:spcBef>
              <a:spcPct val="0"/>
            </a:spcBef>
            <a:spcAft>
              <a:spcPct val="35000"/>
            </a:spcAft>
            <a:buNone/>
          </a:pPr>
          <a:r>
            <a:rPr lang="tr-TR" sz="1200" b="1" kern="1200" dirty="0">
              <a:solidFill>
                <a:srgbClr val="FFFFFF"/>
              </a:solidFill>
              <a:latin typeface="Arial" panose="020B0604020202020204" pitchFamily="34" charset="0"/>
              <a:ea typeface="+mn-ea"/>
              <a:cs typeface="Arial" panose="020B0604020202020204" pitchFamily="34" charset="0"/>
            </a:rPr>
            <a:t>Gümrük Vergisi Muafiyeti</a:t>
          </a:r>
        </a:p>
      </dgm:t>
    </dgm:pt>
    <dgm:pt modelId="{A3C2583D-3D2A-4726-BBE6-A57733295DF1}" type="parTrans" cxnId="{A9CEAB63-E4CB-42EC-9C15-DBCC617D1650}">
      <dgm:prSet/>
      <dgm:spPr>
        <a:xfrm rot="18600000">
          <a:off x="4662472" y="1926996"/>
          <a:ext cx="888731" cy="24765"/>
        </a:xfrm>
        <a:custGeom>
          <a:avLst/>
          <a:gdLst/>
          <a:ahLst/>
          <a:cxnLst/>
          <a:rect l="0" t="0" r="0" b="0"/>
          <a:pathLst>
            <a:path>
              <a:moveTo>
                <a:pt x="0" y="12382"/>
              </a:moveTo>
              <a:lnTo>
                <a:pt x="888731" y="12382"/>
              </a:lnTo>
            </a:path>
          </a:pathLst>
        </a:custGeom>
        <a:noFill/>
        <a:ln w="25400" cap="flat" cmpd="sng" algn="ctr">
          <a:solidFill>
            <a:srgbClr val="333399">
              <a:shade val="60000"/>
              <a:hueOff val="0"/>
              <a:satOff val="0"/>
              <a:lumOff val="0"/>
              <a:alphaOff val="0"/>
            </a:srgbClr>
          </a:solidFill>
          <a:prstDash val="solid"/>
        </a:ln>
        <a:effectLst/>
        <a:scene3d>
          <a:camera prst="orthographicFront"/>
          <a:lightRig rig="flat" dir="t"/>
        </a:scene3d>
        <a:sp3d prstMaterial="matte"/>
      </dgm:spPr>
      <dgm:t>
        <a:bodyPr/>
        <a:lstStyle/>
        <a:p>
          <a:pPr>
            <a:buNone/>
          </a:pPr>
          <a:endParaRPr lang="tr-TR">
            <a:solidFill>
              <a:srgbClr val="000000">
                <a:hueOff val="0"/>
                <a:satOff val="0"/>
                <a:lumOff val="0"/>
                <a:alphaOff val="0"/>
              </a:srgbClr>
            </a:solidFill>
            <a:latin typeface="Calibri"/>
            <a:ea typeface="+mn-ea"/>
            <a:cs typeface="+mn-cs"/>
          </a:endParaRPr>
        </a:p>
      </dgm:t>
    </dgm:pt>
    <dgm:pt modelId="{5262265E-E933-4945-B325-86324CCE7CB3}" type="sibTrans" cxnId="{A9CEAB63-E4CB-42EC-9C15-DBCC617D1650}">
      <dgm:prSet/>
      <dgm:spPr/>
      <dgm:t>
        <a:bodyPr/>
        <a:lstStyle/>
        <a:p>
          <a:endParaRPr lang="tr-TR"/>
        </a:p>
      </dgm:t>
    </dgm:pt>
    <dgm:pt modelId="{4ECC9FB6-CF71-404D-81A2-01433AA94DF7}">
      <dgm:prSet custT="1"/>
      <dgm:spPr>
        <a:xfrm>
          <a:off x="5953835" y="1889254"/>
          <a:ext cx="1188896" cy="1188896"/>
        </a:xfrm>
        <a:prstGeom prst="ellipse">
          <a:avLst/>
        </a:prstGeom>
        <a:gradFill rotWithShape="0">
          <a:gsLst>
            <a:gs pos="0">
              <a:srgbClr val="2D2D8A">
                <a:lumMod val="50000"/>
              </a:srgbClr>
            </a:gs>
            <a:gs pos="80000">
              <a:srgbClr val="333399">
                <a:hueOff val="0"/>
                <a:satOff val="0"/>
                <a:lumOff val="0"/>
                <a:alphaOff val="0"/>
                <a:shade val="93000"/>
                <a:satMod val="130000"/>
              </a:srgbClr>
            </a:gs>
            <a:gs pos="100000">
              <a:srgbClr val="333399">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gm:spPr>
      <dgm:t>
        <a:bodyPr/>
        <a:lstStyle/>
        <a:p>
          <a:pPr marL="0" lvl="0" indent="0" algn="ctr" defTabSz="533400" rtl="0" eaLnBrk="1" latinLnBrk="0">
            <a:lnSpc>
              <a:spcPct val="90000"/>
            </a:lnSpc>
            <a:spcBef>
              <a:spcPct val="0"/>
            </a:spcBef>
            <a:spcAft>
              <a:spcPct val="35000"/>
            </a:spcAft>
            <a:buNone/>
          </a:pPr>
          <a:r>
            <a:rPr lang="tr-TR" sz="1200" b="1" kern="1200" dirty="0">
              <a:solidFill>
                <a:srgbClr val="FFFFFF"/>
              </a:solidFill>
              <a:latin typeface="Arial" panose="020B0604020202020204" pitchFamily="34" charset="0"/>
              <a:ea typeface="+mn-ea"/>
              <a:cs typeface="Arial" panose="020B0604020202020204" pitchFamily="34" charset="0"/>
            </a:rPr>
            <a:t>Vergi İndirimi</a:t>
          </a:r>
        </a:p>
      </dgm:t>
    </dgm:pt>
    <dgm:pt modelId="{9D69BE92-210D-46E1-B550-4B810832E69C}" type="parTrans" cxnId="{A123B084-2D64-4882-9B23-0E3258CEA191}">
      <dgm:prSet/>
      <dgm:spPr>
        <a:xfrm rot="21000000">
          <a:off x="5093346" y="2650617"/>
          <a:ext cx="876175" cy="24765"/>
        </a:xfrm>
        <a:custGeom>
          <a:avLst/>
          <a:gdLst/>
          <a:ahLst/>
          <a:cxnLst/>
          <a:rect l="0" t="0" r="0" b="0"/>
          <a:pathLst>
            <a:path>
              <a:moveTo>
                <a:pt x="0" y="12382"/>
              </a:moveTo>
              <a:lnTo>
                <a:pt x="876175" y="12382"/>
              </a:lnTo>
            </a:path>
          </a:pathLst>
        </a:custGeom>
        <a:noFill/>
        <a:ln w="25400" cap="flat" cmpd="sng" algn="ctr">
          <a:solidFill>
            <a:srgbClr val="333399">
              <a:shade val="60000"/>
              <a:hueOff val="0"/>
              <a:satOff val="0"/>
              <a:lumOff val="0"/>
              <a:alphaOff val="0"/>
            </a:srgbClr>
          </a:solidFill>
          <a:prstDash val="solid"/>
        </a:ln>
        <a:effectLst/>
        <a:scene3d>
          <a:camera prst="orthographicFront"/>
          <a:lightRig rig="flat" dir="t"/>
        </a:scene3d>
        <a:sp3d prstMaterial="matte"/>
      </dgm:spPr>
      <dgm:t>
        <a:bodyPr/>
        <a:lstStyle/>
        <a:p>
          <a:pPr>
            <a:buNone/>
          </a:pPr>
          <a:endParaRPr lang="tr-TR">
            <a:solidFill>
              <a:srgbClr val="000000">
                <a:hueOff val="0"/>
                <a:satOff val="0"/>
                <a:lumOff val="0"/>
                <a:alphaOff val="0"/>
              </a:srgbClr>
            </a:solidFill>
            <a:latin typeface="Calibri"/>
            <a:ea typeface="+mn-ea"/>
            <a:cs typeface="+mn-cs"/>
          </a:endParaRPr>
        </a:p>
      </dgm:t>
    </dgm:pt>
    <dgm:pt modelId="{508527B4-D36F-40C4-B945-69402F6EF719}" type="sibTrans" cxnId="{A123B084-2D64-4882-9B23-0E3258CEA191}">
      <dgm:prSet/>
      <dgm:spPr/>
      <dgm:t>
        <a:bodyPr/>
        <a:lstStyle/>
        <a:p>
          <a:endParaRPr lang="tr-TR"/>
        </a:p>
      </dgm:t>
    </dgm:pt>
    <dgm:pt modelId="{1A75F020-3851-45BE-BB04-94F454DA8FFE}">
      <dgm:prSet custT="1"/>
      <dgm:spPr>
        <a:xfrm>
          <a:off x="5685129" y="3413162"/>
          <a:ext cx="1188896" cy="1188896"/>
        </a:xfrm>
        <a:prstGeom prst="ellipse">
          <a:avLst/>
        </a:prstGeom>
        <a:gradFill rotWithShape="0">
          <a:gsLst>
            <a:gs pos="0">
              <a:srgbClr val="2D2D8A">
                <a:lumMod val="50000"/>
              </a:srgbClr>
            </a:gs>
            <a:gs pos="80000">
              <a:srgbClr val="333399">
                <a:hueOff val="0"/>
                <a:satOff val="0"/>
                <a:lumOff val="0"/>
                <a:alphaOff val="0"/>
                <a:shade val="93000"/>
                <a:satMod val="130000"/>
              </a:srgbClr>
            </a:gs>
            <a:gs pos="100000">
              <a:srgbClr val="333399">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gm:spPr>
      <dgm:t>
        <a:bodyPr/>
        <a:lstStyle/>
        <a:p>
          <a:pPr marL="0" lvl="0" indent="0" algn="ctr" defTabSz="533400" rtl="0" eaLnBrk="1" latinLnBrk="0">
            <a:lnSpc>
              <a:spcPct val="90000"/>
            </a:lnSpc>
            <a:spcBef>
              <a:spcPct val="0"/>
            </a:spcBef>
            <a:spcAft>
              <a:spcPct val="35000"/>
            </a:spcAft>
            <a:buNone/>
          </a:pPr>
          <a:r>
            <a:rPr lang="tr-TR" sz="1200" b="1" kern="1200" dirty="0">
              <a:solidFill>
                <a:srgbClr val="FFFFFF"/>
              </a:solidFill>
              <a:latin typeface="Arial" panose="020B0604020202020204" pitchFamily="34" charset="0"/>
              <a:ea typeface="+mn-ea"/>
              <a:cs typeface="Arial" panose="020B0604020202020204" pitchFamily="34" charset="0"/>
            </a:rPr>
            <a:t>Sigorta Primi İşveren Hissesi Desteği</a:t>
          </a:r>
        </a:p>
      </dgm:t>
    </dgm:pt>
    <dgm:pt modelId="{EF834682-D60B-483A-94FE-4DE375362EF2}" type="parTrans" cxnId="{28F8E70E-204C-42EA-A11F-A2B6FDE85D0F}">
      <dgm:prSet/>
      <dgm:spPr>
        <a:xfrm rot="1800000">
          <a:off x="4942593" y="3477701"/>
          <a:ext cx="881206" cy="24765"/>
        </a:xfrm>
        <a:custGeom>
          <a:avLst/>
          <a:gdLst/>
          <a:ahLst/>
          <a:cxnLst/>
          <a:rect l="0" t="0" r="0" b="0"/>
          <a:pathLst>
            <a:path>
              <a:moveTo>
                <a:pt x="0" y="12382"/>
              </a:moveTo>
              <a:lnTo>
                <a:pt x="881206" y="12382"/>
              </a:lnTo>
            </a:path>
          </a:pathLst>
        </a:custGeom>
        <a:noFill/>
        <a:ln w="25400" cap="flat" cmpd="sng" algn="ctr">
          <a:solidFill>
            <a:srgbClr val="333399">
              <a:shade val="60000"/>
              <a:hueOff val="0"/>
              <a:satOff val="0"/>
              <a:lumOff val="0"/>
              <a:alphaOff val="0"/>
            </a:srgbClr>
          </a:solidFill>
          <a:prstDash val="solid"/>
        </a:ln>
        <a:effectLst/>
        <a:scene3d>
          <a:camera prst="orthographicFront"/>
          <a:lightRig rig="flat" dir="t"/>
        </a:scene3d>
        <a:sp3d prstMaterial="matte"/>
      </dgm:spPr>
      <dgm:t>
        <a:bodyPr/>
        <a:lstStyle/>
        <a:p>
          <a:pPr>
            <a:buNone/>
          </a:pPr>
          <a:endParaRPr lang="tr-TR">
            <a:solidFill>
              <a:srgbClr val="000000">
                <a:hueOff val="0"/>
                <a:satOff val="0"/>
                <a:lumOff val="0"/>
                <a:alphaOff val="0"/>
              </a:srgbClr>
            </a:solidFill>
            <a:latin typeface="Calibri"/>
            <a:ea typeface="+mn-ea"/>
            <a:cs typeface="+mn-cs"/>
          </a:endParaRPr>
        </a:p>
      </dgm:t>
    </dgm:pt>
    <dgm:pt modelId="{79B0E521-DC55-44F1-9B18-8275726BBD26}" type="sibTrans" cxnId="{28F8E70E-204C-42EA-A11F-A2B6FDE85D0F}">
      <dgm:prSet/>
      <dgm:spPr/>
      <dgm:t>
        <a:bodyPr/>
        <a:lstStyle/>
        <a:p>
          <a:endParaRPr lang="tr-TR"/>
        </a:p>
      </dgm:t>
    </dgm:pt>
    <dgm:pt modelId="{5AC4D506-76FB-4A04-9595-163675E07005}">
      <dgm:prSet custT="1"/>
      <dgm:spPr>
        <a:xfrm>
          <a:off x="4499739" y="4407822"/>
          <a:ext cx="1188896" cy="1188896"/>
        </a:xfrm>
        <a:prstGeom prst="ellipse">
          <a:avLst/>
        </a:prstGeom>
        <a:gradFill rotWithShape="0">
          <a:gsLst>
            <a:gs pos="0">
              <a:srgbClr val="2D2D8A">
                <a:lumMod val="50000"/>
              </a:srgbClr>
            </a:gs>
            <a:gs pos="80000">
              <a:srgbClr val="333399">
                <a:hueOff val="0"/>
                <a:satOff val="0"/>
                <a:lumOff val="0"/>
                <a:alphaOff val="0"/>
                <a:shade val="93000"/>
                <a:satMod val="130000"/>
              </a:srgbClr>
            </a:gs>
            <a:gs pos="100000">
              <a:srgbClr val="333399">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gm:spPr>
      <dgm:t>
        <a:bodyPr/>
        <a:lstStyle/>
        <a:p>
          <a:pPr marL="0" lvl="0" indent="0" algn="ctr" defTabSz="533400" rtl="0" eaLnBrk="1" latinLnBrk="0">
            <a:lnSpc>
              <a:spcPct val="90000"/>
            </a:lnSpc>
            <a:spcBef>
              <a:spcPct val="0"/>
            </a:spcBef>
            <a:spcAft>
              <a:spcPct val="35000"/>
            </a:spcAft>
            <a:buNone/>
          </a:pPr>
          <a:r>
            <a:rPr lang="tr-TR" sz="1200" b="1" kern="1200" dirty="0">
              <a:solidFill>
                <a:srgbClr val="FFFFFF"/>
              </a:solidFill>
              <a:latin typeface="Arial" panose="020B0604020202020204" pitchFamily="34" charset="0"/>
              <a:ea typeface="+mn-ea"/>
              <a:cs typeface="Arial" panose="020B0604020202020204" pitchFamily="34" charset="0"/>
            </a:rPr>
            <a:t>Faiz veya Kâr Payı Desteği</a:t>
          </a:r>
        </a:p>
      </dgm:t>
    </dgm:pt>
    <dgm:pt modelId="{C084DE66-87EA-494E-B420-F37EDC198032}" type="parTrans" cxnId="{B315DCB1-AE73-4351-8CEE-B583AC15EDE9}">
      <dgm:prSet/>
      <dgm:spPr>
        <a:xfrm rot="4200000">
          <a:off x="4290204" y="4010694"/>
          <a:ext cx="895173" cy="24765"/>
        </a:xfrm>
        <a:custGeom>
          <a:avLst/>
          <a:gdLst/>
          <a:ahLst/>
          <a:cxnLst/>
          <a:rect l="0" t="0" r="0" b="0"/>
          <a:pathLst>
            <a:path>
              <a:moveTo>
                <a:pt x="0" y="12382"/>
              </a:moveTo>
              <a:lnTo>
                <a:pt x="895173" y="12382"/>
              </a:lnTo>
            </a:path>
          </a:pathLst>
        </a:custGeom>
        <a:noFill/>
        <a:ln w="25400" cap="flat" cmpd="sng" algn="ctr">
          <a:solidFill>
            <a:srgbClr val="333399">
              <a:shade val="60000"/>
              <a:hueOff val="0"/>
              <a:satOff val="0"/>
              <a:lumOff val="0"/>
              <a:alphaOff val="0"/>
            </a:srgbClr>
          </a:solidFill>
          <a:prstDash val="solid"/>
        </a:ln>
        <a:effectLst/>
        <a:scene3d>
          <a:camera prst="orthographicFront"/>
          <a:lightRig rig="flat" dir="t"/>
        </a:scene3d>
        <a:sp3d prstMaterial="matte"/>
      </dgm:spPr>
      <dgm:t>
        <a:bodyPr/>
        <a:lstStyle/>
        <a:p>
          <a:pPr>
            <a:buNone/>
          </a:pPr>
          <a:endParaRPr lang="tr-TR">
            <a:solidFill>
              <a:srgbClr val="000000">
                <a:hueOff val="0"/>
                <a:satOff val="0"/>
                <a:lumOff val="0"/>
                <a:alphaOff val="0"/>
              </a:srgbClr>
            </a:solidFill>
            <a:latin typeface="Calibri"/>
            <a:ea typeface="+mn-ea"/>
            <a:cs typeface="+mn-cs"/>
          </a:endParaRPr>
        </a:p>
      </dgm:t>
    </dgm:pt>
    <dgm:pt modelId="{7DC9C3F2-D358-48F6-897B-E49CA9C91088}" type="sibTrans" cxnId="{B315DCB1-AE73-4351-8CEE-B583AC15EDE9}">
      <dgm:prSet/>
      <dgm:spPr/>
      <dgm:t>
        <a:bodyPr/>
        <a:lstStyle/>
        <a:p>
          <a:endParaRPr lang="tr-TR"/>
        </a:p>
      </dgm:t>
    </dgm:pt>
    <dgm:pt modelId="{ACDF67B7-BD16-4C85-9AF8-5B100DFA9F83}">
      <dgm:prSet custT="1"/>
      <dgm:spPr>
        <a:xfrm>
          <a:off x="2952323" y="4407822"/>
          <a:ext cx="1188896" cy="1188896"/>
        </a:xfrm>
        <a:prstGeom prst="ellipse">
          <a:avLst/>
        </a:prstGeom>
        <a:gradFill rotWithShape="0">
          <a:gsLst>
            <a:gs pos="0">
              <a:srgbClr val="2D2D8A">
                <a:lumMod val="50000"/>
              </a:srgbClr>
            </a:gs>
            <a:gs pos="80000">
              <a:srgbClr val="333399">
                <a:hueOff val="0"/>
                <a:satOff val="0"/>
                <a:lumOff val="0"/>
                <a:alphaOff val="0"/>
                <a:shade val="93000"/>
                <a:satMod val="130000"/>
              </a:srgbClr>
            </a:gs>
            <a:gs pos="100000">
              <a:srgbClr val="333399">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gm:spPr>
      <dgm:t>
        <a:bodyPr/>
        <a:lstStyle/>
        <a:p>
          <a:pPr marL="0" lvl="0" indent="0" algn="ctr" defTabSz="533400" rtl="0" eaLnBrk="1" latinLnBrk="0">
            <a:lnSpc>
              <a:spcPct val="90000"/>
            </a:lnSpc>
            <a:spcBef>
              <a:spcPct val="0"/>
            </a:spcBef>
            <a:spcAft>
              <a:spcPct val="35000"/>
            </a:spcAft>
            <a:buNone/>
          </a:pPr>
          <a:r>
            <a:rPr lang="tr-TR" sz="1200" b="1" kern="1200" dirty="0">
              <a:solidFill>
                <a:srgbClr val="FFFFFF"/>
              </a:solidFill>
              <a:latin typeface="Arial" panose="020B0604020202020204" pitchFamily="34" charset="0"/>
              <a:ea typeface="+mn-ea"/>
              <a:cs typeface="Arial" panose="020B0604020202020204" pitchFamily="34" charset="0"/>
            </a:rPr>
            <a:t>Yatırım Yeri Tahsisi</a:t>
          </a:r>
        </a:p>
      </dgm:t>
    </dgm:pt>
    <dgm:pt modelId="{BA7643B2-10E6-4683-8DEC-255AE26EEB6B}" type="parTrans" cxnId="{2A2C8232-7BA4-4CF6-90D8-2F7C61A77C48}">
      <dgm:prSet/>
      <dgm:spPr>
        <a:xfrm rot="6600000">
          <a:off x="3455581" y="4010694"/>
          <a:ext cx="895173" cy="24765"/>
        </a:xfrm>
        <a:custGeom>
          <a:avLst/>
          <a:gdLst/>
          <a:ahLst/>
          <a:cxnLst/>
          <a:rect l="0" t="0" r="0" b="0"/>
          <a:pathLst>
            <a:path>
              <a:moveTo>
                <a:pt x="0" y="12382"/>
              </a:moveTo>
              <a:lnTo>
                <a:pt x="895173" y="12382"/>
              </a:lnTo>
            </a:path>
          </a:pathLst>
        </a:custGeom>
        <a:noFill/>
        <a:ln w="25400" cap="flat" cmpd="sng" algn="ctr">
          <a:solidFill>
            <a:srgbClr val="333399">
              <a:shade val="60000"/>
              <a:hueOff val="0"/>
              <a:satOff val="0"/>
              <a:lumOff val="0"/>
              <a:alphaOff val="0"/>
            </a:srgbClr>
          </a:solidFill>
          <a:prstDash val="solid"/>
        </a:ln>
        <a:effectLst/>
        <a:scene3d>
          <a:camera prst="orthographicFront"/>
          <a:lightRig rig="flat" dir="t"/>
        </a:scene3d>
        <a:sp3d prstMaterial="matte"/>
      </dgm:spPr>
      <dgm:t>
        <a:bodyPr/>
        <a:lstStyle/>
        <a:p>
          <a:pPr>
            <a:buNone/>
          </a:pPr>
          <a:endParaRPr lang="tr-TR">
            <a:solidFill>
              <a:srgbClr val="000000">
                <a:hueOff val="0"/>
                <a:satOff val="0"/>
                <a:lumOff val="0"/>
                <a:alphaOff val="0"/>
              </a:srgbClr>
            </a:solidFill>
            <a:latin typeface="Calibri"/>
            <a:ea typeface="+mn-ea"/>
            <a:cs typeface="+mn-cs"/>
          </a:endParaRPr>
        </a:p>
      </dgm:t>
    </dgm:pt>
    <dgm:pt modelId="{BD104077-CD94-4808-AF2C-8AAD01D0F5E3}" type="sibTrans" cxnId="{2A2C8232-7BA4-4CF6-90D8-2F7C61A77C48}">
      <dgm:prSet/>
      <dgm:spPr/>
      <dgm:t>
        <a:bodyPr/>
        <a:lstStyle/>
        <a:p>
          <a:endParaRPr lang="tr-TR"/>
        </a:p>
      </dgm:t>
    </dgm:pt>
    <dgm:pt modelId="{8B54295C-D3CA-47C9-82A0-06E7999362BD}">
      <dgm:prSet custT="1"/>
      <dgm:spPr>
        <a:xfrm>
          <a:off x="1766933" y="3413162"/>
          <a:ext cx="1188896" cy="1188896"/>
        </a:xfrm>
        <a:prstGeom prst="ellipse">
          <a:avLst/>
        </a:prstGeom>
        <a:gradFill rotWithShape="0">
          <a:gsLst>
            <a:gs pos="0">
              <a:srgbClr val="2D2D8A">
                <a:lumMod val="50000"/>
              </a:srgbClr>
            </a:gs>
            <a:gs pos="80000">
              <a:srgbClr val="333399">
                <a:hueOff val="0"/>
                <a:satOff val="0"/>
                <a:lumOff val="0"/>
                <a:alphaOff val="0"/>
                <a:shade val="93000"/>
                <a:satMod val="130000"/>
              </a:srgbClr>
            </a:gs>
            <a:gs pos="100000">
              <a:srgbClr val="333399">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gm:spPr>
      <dgm:t>
        <a:bodyPr/>
        <a:lstStyle/>
        <a:p>
          <a:pPr marL="0" lvl="0" indent="0" algn="ctr" defTabSz="533400" rtl="0" eaLnBrk="1" latinLnBrk="0">
            <a:lnSpc>
              <a:spcPct val="90000"/>
            </a:lnSpc>
            <a:spcBef>
              <a:spcPct val="0"/>
            </a:spcBef>
            <a:spcAft>
              <a:spcPct val="35000"/>
            </a:spcAft>
            <a:buNone/>
          </a:pPr>
          <a:r>
            <a:rPr lang="tr-TR" sz="1200" b="1" kern="1200" dirty="0">
              <a:solidFill>
                <a:srgbClr val="FFFFFF"/>
              </a:solidFill>
              <a:latin typeface="Arial" panose="020B0604020202020204" pitchFamily="34" charset="0"/>
              <a:ea typeface="+mn-ea"/>
              <a:cs typeface="Arial" panose="020B0604020202020204" pitchFamily="34" charset="0"/>
            </a:rPr>
            <a:t>KDV İadesi</a:t>
          </a:r>
        </a:p>
      </dgm:t>
    </dgm:pt>
    <dgm:pt modelId="{82CC2DCE-5721-45B8-A6FD-7A10FD2827AB}" type="parTrans" cxnId="{6A704AFC-47E7-4497-9B34-D1C760E31681}">
      <dgm:prSet/>
      <dgm:spPr>
        <a:xfrm rot="9000000">
          <a:off x="2817159" y="3477701"/>
          <a:ext cx="881206" cy="24765"/>
        </a:xfrm>
        <a:custGeom>
          <a:avLst/>
          <a:gdLst/>
          <a:ahLst/>
          <a:cxnLst/>
          <a:rect l="0" t="0" r="0" b="0"/>
          <a:pathLst>
            <a:path>
              <a:moveTo>
                <a:pt x="0" y="12382"/>
              </a:moveTo>
              <a:lnTo>
                <a:pt x="881206" y="12382"/>
              </a:lnTo>
            </a:path>
          </a:pathLst>
        </a:custGeom>
        <a:noFill/>
        <a:ln w="25400" cap="flat" cmpd="sng" algn="ctr">
          <a:solidFill>
            <a:srgbClr val="333399">
              <a:shade val="60000"/>
              <a:hueOff val="0"/>
              <a:satOff val="0"/>
              <a:lumOff val="0"/>
              <a:alphaOff val="0"/>
            </a:srgbClr>
          </a:solidFill>
          <a:prstDash val="solid"/>
        </a:ln>
        <a:effectLst/>
        <a:scene3d>
          <a:camera prst="orthographicFront"/>
          <a:lightRig rig="flat" dir="t"/>
        </a:scene3d>
        <a:sp3d prstMaterial="matte"/>
      </dgm:spPr>
      <dgm:t>
        <a:bodyPr/>
        <a:lstStyle/>
        <a:p>
          <a:pPr>
            <a:buNone/>
          </a:pPr>
          <a:endParaRPr lang="tr-TR">
            <a:solidFill>
              <a:srgbClr val="000000">
                <a:hueOff val="0"/>
                <a:satOff val="0"/>
                <a:lumOff val="0"/>
                <a:alphaOff val="0"/>
              </a:srgbClr>
            </a:solidFill>
            <a:latin typeface="Calibri"/>
            <a:ea typeface="+mn-ea"/>
            <a:cs typeface="+mn-cs"/>
          </a:endParaRPr>
        </a:p>
      </dgm:t>
    </dgm:pt>
    <dgm:pt modelId="{3018C0E6-D012-4771-B7C0-D4CF296003C2}" type="sibTrans" cxnId="{6A704AFC-47E7-4497-9B34-D1C760E31681}">
      <dgm:prSet/>
      <dgm:spPr/>
      <dgm:t>
        <a:bodyPr/>
        <a:lstStyle/>
        <a:p>
          <a:endParaRPr lang="tr-TR"/>
        </a:p>
      </dgm:t>
    </dgm:pt>
    <dgm:pt modelId="{C73DDB8A-6B49-4F0B-93E9-2FA9D310412E}">
      <dgm:prSet/>
      <dgm:spPr>
        <a:xfrm>
          <a:off x="2271935" y="549152"/>
          <a:ext cx="1188896" cy="1188896"/>
        </a:xfrm>
        <a:prstGeom prst="ellipse">
          <a:avLst/>
        </a:prstGeom>
        <a:gradFill rotWithShape="0">
          <a:gsLst>
            <a:gs pos="0">
              <a:srgbClr val="2D2D8A">
                <a:lumMod val="50000"/>
              </a:srgbClr>
            </a:gs>
            <a:gs pos="80000">
              <a:srgbClr val="333399">
                <a:hueOff val="0"/>
                <a:satOff val="0"/>
                <a:lumOff val="0"/>
                <a:alphaOff val="0"/>
                <a:shade val="93000"/>
                <a:satMod val="130000"/>
              </a:srgbClr>
            </a:gs>
            <a:gs pos="100000">
              <a:srgbClr val="333399">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gm:spPr>
      <dgm:t>
        <a:bodyPr/>
        <a:lstStyle/>
        <a:p>
          <a:pPr rtl="0" eaLnBrk="1" latinLnBrk="0">
            <a:buNone/>
          </a:pPr>
          <a:r>
            <a:rPr lang="tr-TR" altLang="tr-TR" b="1" dirty="0">
              <a:solidFill>
                <a:srgbClr val="FFFFFF"/>
              </a:solidFill>
              <a:latin typeface="Arial" panose="020B0604020202020204" pitchFamily="34" charset="0"/>
              <a:ea typeface="+mn-ea"/>
              <a:cs typeface="Arial" panose="020B0604020202020204" pitchFamily="34" charset="0"/>
            </a:rPr>
            <a:t>Sigorta Primi </a:t>
          </a:r>
          <a:r>
            <a:rPr lang="en-US" altLang="tr-TR" b="1" dirty="0">
              <a:solidFill>
                <a:srgbClr val="FFFFFF"/>
              </a:solidFill>
              <a:latin typeface="Arial" panose="020B0604020202020204" pitchFamily="34" charset="0"/>
              <a:ea typeface="+mn-ea"/>
              <a:cs typeface="Arial" panose="020B0604020202020204" pitchFamily="34" charset="0"/>
            </a:rPr>
            <a:t>(</a:t>
          </a:r>
          <a:r>
            <a:rPr lang="en-US" altLang="tr-TR" b="1" dirty="0" err="1">
              <a:solidFill>
                <a:srgbClr val="FFFFFF"/>
              </a:solidFill>
              <a:latin typeface="Arial" panose="020B0604020202020204" pitchFamily="34" charset="0"/>
              <a:ea typeface="+mn-ea"/>
              <a:cs typeface="Arial" panose="020B0604020202020204" pitchFamily="34" charset="0"/>
            </a:rPr>
            <a:t>İşçi</a:t>
          </a:r>
          <a:r>
            <a:rPr lang="en-US" altLang="tr-TR" b="1" dirty="0">
              <a:solidFill>
                <a:srgbClr val="FFFFFF"/>
              </a:solidFill>
              <a:latin typeface="Arial" panose="020B0604020202020204" pitchFamily="34" charset="0"/>
              <a:ea typeface="+mn-ea"/>
              <a:cs typeface="Arial" panose="020B0604020202020204" pitchFamily="34" charset="0"/>
            </a:rPr>
            <a:t> </a:t>
          </a:r>
          <a:r>
            <a:rPr lang="en-US" altLang="tr-TR" b="1" dirty="0" err="1">
              <a:solidFill>
                <a:srgbClr val="FFFFFF"/>
              </a:solidFill>
              <a:latin typeface="Arial" panose="020B0604020202020204" pitchFamily="34" charset="0"/>
              <a:ea typeface="+mn-ea"/>
              <a:cs typeface="Arial" panose="020B0604020202020204" pitchFamily="34" charset="0"/>
            </a:rPr>
            <a:t>Hissesi</a:t>
          </a:r>
          <a:r>
            <a:rPr lang="en-US" altLang="tr-TR" b="1" dirty="0">
              <a:solidFill>
                <a:srgbClr val="FFFFFF"/>
              </a:solidFill>
              <a:latin typeface="Arial" panose="020B0604020202020204" pitchFamily="34" charset="0"/>
              <a:ea typeface="+mn-ea"/>
              <a:cs typeface="Arial" panose="020B0604020202020204" pitchFamily="34" charset="0"/>
            </a:rPr>
            <a:t>) </a:t>
          </a:r>
          <a:r>
            <a:rPr lang="tr-TR" altLang="tr-TR" b="1" dirty="0">
              <a:solidFill>
                <a:srgbClr val="FFFFFF"/>
              </a:solidFill>
              <a:latin typeface="Arial" panose="020B0604020202020204" pitchFamily="34" charset="0"/>
              <a:ea typeface="+mn-ea"/>
              <a:cs typeface="Arial" panose="020B0604020202020204" pitchFamily="34" charset="0"/>
            </a:rPr>
            <a:t>Desteği</a:t>
          </a:r>
          <a:endParaRPr lang="tr-TR" dirty="0">
            <a:solidFill>
              <a:srgbClr val="FFFFFF"/>
            </a:solidFill>
            <a:latin typeface="Arial" panose="020B0604020202020204" pitchFamily="34" charset="0"/>
            <a:ea typeface="+mn-ea"/>
            <a:cs typeface="Arial" panose="020B0604020202020204" pitchFamily="34" charset="0"/>
          </a:endParaRPr>
        </a:p>
      </dgm:t>
    </dgm:pt>
    <dgm:pt modelId="{163B4832-6D85-4E28-BDFD-B5CA226AC46C}" type="parTrans" cxnId="{8F6A9327-A98A-48FA-8EAE-E9C4665AD111}">
      <dgm:prSet/>
      <dgm:spPr>
        <a:xfrm rot="13800000">
          <a:off x="3089755" y="1926996"/>
          <a:ext cx="888731" cy="24765"/>
        </a:xfrm>
        <a:custGeom>
          <a:avLst/>
          <a:gdLst/>
          <a:ahLst/>
          <a:cxnLst/>
          <a:rect l="0" t="0" r="0" b="0"/>
          <a:pathLst>
            <a:path>
              <a:moveTo>
                <a:pt x="0" y="12382"/>
              </a:moveTo>
              <a:lnTo>
                <a:pt x="888731" y="12382"/>
              </a:lnTo>
            </a:path>
          </a:pathLst>
        </a:custGeom>
        <a:noFill/>
        <a:ln w="25400" cap="flat" cmpd="sng" algn="ctr">
          <a:solidFill>
            <a:srgbClr val="333399">
              <a:shade val="60000"/>
              <a:hueOff val="0"/>
              <a:satOff val="0"/>
              <a:lumOff val="0"/>
              <a:alphaOff val="0"/>
            </a:srgbClr>
          </a:solidFill>
          <a:prstDash val="solid"/>
        </a:ln>
        <a:effectLst/>
        <a:scene3d>
          <a:camera prst="orthographicFront"/>
          <a:lightRig rig="flat" dir="t"/>
        </a:scene3d>
        <a:sp3d prstMaterial="matte"/>
      </dgm:spPr>
      <dgm:t>
        <a:bodyPr/>
        <a:lstStyle/>
        <a:p>
          <a:pPr>
            <a:buNone/>
          </a:pPr>
          <a:endParaRPr lang="tr-TR">
            <a:solidFill>
              <a:srgbClr val="000000">
                <a:hueOff val="0"/>
                <a:satOff val="0"/>
                <a:lumOff val="0"/>
                <a:alphaOff val="0"/>
              </a:srgbClr>
            </a:solidFill>
            <a:latin typeface="Calibri"/>
            <a:ea typeface="+mn-ea"/>
            <a:cs typeface="+mn-cs"/>
          </a:endParaRPr>
        </a:p>
      </dgm:t>
    </dgm:pt>
    <dgm:pt modelId="{6A84654A-203E-4298-A410-E96B25F2CA83}" type="sibTrans" cxnId="{8F6A9327-A98A-48FA-8EAE-E9C4665AD111}">
      <dgm:prSet/>
      <dgm:spPr/>
      <dgm:t>
        <a:bodyPr/>
        <a:lstStyle/>
        <a:p>
          <a:endParaRPr lang="tr-TR"/>
        </a:p>
      </dgm:t>
    </dgm:pt>
    <dgm:pt modelId="{91F96DCC-4E84-4EC6-BB86-51622A79CE48}">
      <dgm:prSet custT="1"/>
      <dgm:spPr>
        <a:xfrm>
          <a:off x="1498227" y="1889254"/>
          <a:ext cx="1188896" cy="1188896"/>
        </a:xfrm>
        <a:prstGeom prst="ellipse">
          <a:avLst/>
        </a:prstGeom>
        <a:gradFill rotWithShape="0">
          <a:gsLst>
            <a:gs pos="0">
              <a:srgbClr val="2D2D8A">
                <a:lumMod val="50000"/>
              </a:srgbClr>
            </a:gs>
            <a:gs pos="80000">
              <a:srgbClr val="333399">
                <a:hueOff val="0"/>
                <a:satOff val="0"/>
                <a:lumOff val="0"/>
                <a:alphaOff val="0"/>
                <a:shade val="93000"/>
                <a:satMod val="130000"/>
              </a:srgbClr>
            </a:gs>
            <a:gs pos="100000">
              <a:srgbClr val="333399">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gm:spPr>
      <dgm:t>
        <a:bodyPr/>
        <a:lstStyle/>
        <a:p>
          <a:pPr marL="0" lvl="0" indent="0" algn="ctr" defTabSz="533400" rtl="0" eaLnBrk="1" latinLnBrk="0">
            <a:lnSpc>
              <a:spcPct val="90000"/>
            </a:lnSpc>
            <a:spcBef>
              <a:spcPct val="0"/>
            </a:spcBef>
            <a:spcAft>
              <a:spcPct val="35000"/>
            </a:spcAft>
            <a:buNone/>
          </a:pPr>
          <a:r>
            <a:rPr lang="tr-TR" altLang="tr-TR" sz="1200" b="1" kern="1200" dirty="0">
              <a:solidFill>
                <a:srgbClr val="FFFFFF"/>
              </a:solidFill>
              <a:latin typeface="Arial" panose="020B0604020202020204" pitchFamily="34" charset="0"/>
              <a:ea typeface="+mn-ea"/>
              <a:cs typeface="Arial" panose="020B0604020202020204" pitchFamily="34" charset="0"/>
            </a:rPr>
            <a:t>Gelir Vergisi Stopajı Desteği</a:t>
          </a:r>
          <a:endParaRPr lang="tr-TR" sz="1200" b="1" kern="1200" dirty="0">
            <a:solidFill>
              <a:srgbClr val="FFFFFF"/>
            </a:solidFill>
            <a:latin typeface="Arial" panose="020B0604020202020204" pitchFamily="34" charset="0"/>
            <a:ea typeface="+mn-ea"/>
            <a:cs typeface="Arial" panose="020B0604020202020204" pitchFamily="34" charset="0"/>
          </a:endParaRPr>
        </a:p>
      </dgm:t>
    </dgm:pt>
    <dgm:pt modelId="{902B3F58-D8CD-4319-8636-6C93A0FB22F3}" type="sibTrans" cxnId="{4FF299EE-DF84-4B2F-B354-87226062593D}">
      <dgm:prSet/>
      <dgm:spPr/>
      <dgm:t>
        <a:bodyPr/>
        <a:lstStyle/>
        <a:p>
          <a:endParaRPr lang="tr-TR"/>
        </a:p>
      </dgm:t>
    </dgm:pt>
    <dgm:pt modelId="{AE09613C-AFE4-4205-AF7F-3FE879F2F806}" type="parTrans" cxnId="{4FF299EE-DF84-4B2F-B354-87226062593D}">
      <dgm:prSet/>
      <dgm:spPr>
        <a:xfrm rot="11400000">
          <a:off x="2671438" y="2650617"/>
          <a:ext cx="876175" cy="24765"/>
        </a:xfrm>
        <a:custGeom>
          <a:avLst/>
          <a:gdLst/>
          <a:ahLst/>
          <a:cxnLst/>
          <a:rect l="0" t="0" r="0" b="0"/>
          <a:pathLst>
            <a:path>
              <a:moveTo>
                <a:pt x="0" y="12382"/>
              </a:moveTo>
              <a:lnTo>
                <a:pt x="876175" y="12382"/>
              </a:lnTo>
            </a:path>
          </a:pathLst>
        </a:custGeom>
        <a:noFill/>
        <a:ln w="25400" cap="flat" cmpd="sng" algn="ctr">
          <a:solidFill>
            <a:srgbClr val="333399">
              <a:shade val="60000"/>
              <a:hueOff val="0"/>
              <a:satOff val="0"/>
              <a:lumOff val="0"/>
              <a:alphaOff val="0"/>
            </a:srgbClr>
          </a:solidFill>
          <a:prstDash val="solid"/>
        </a:ln>
        <a:effectLst/>
        <a:scene3d>
          <a:camera prst="orthographicFront"/>
          <a:lightRig rig="flat" dir="t"/>
        </a:scene3d>
        <a:sp3d prstMaterial="matte"/>
      </dgm:spPr>
      <dgm:t>
        <a:bodyPr/>
        <a:lstStyle/>
        <a:p>
          <a:pPr>
            <a:buNone/>
          </a:pPr>
          <a:endParaRPr lang="tr-TR">
            <a:solidFill>
              <a:srgbClr val="000000">
                <a:hueOff val="0"/>
                <a:satOff val="0"/>
                <a:lumOff val="0"/>
                <a:alphaOff val="0"/>
              </a:srgbClr>
            </a:solidFill>
            <a:latin typeface="Calibri"/>
            <a:ea typeface="+mn-ea"/>
            <a:cs typeface="+mn-cs"/>
          </a:endParaRPr>
        </a:p>
      </dgm:t>
    </dgm:pt>
    <dgm:pt modelId="{FDAAA064-A1CF-4F82-BB44-19F0222055F9}" type="pres">
      <dgm:prSet presAssocID="{813A6176-6190-4AFA-A8C8-428C361E4A6C}" presName="cycle" presStyleCnt="0">
        <dgm:presLayoutVars>
          <dgm:chMax val="1"/>
          <dgm:dir/>
          <dgm:animLvl val="ctr"/>
          <dgm:resizeHandles val="exact"/>
        </dgm:presLayoutVars>
      </dgm:prSet>
      <dgm:spPr/>
    </dgm:pt>
    <dgm:pt modelId="{3C223135-DC22-4466-AA4C-9F0E5CD1B9A3}" type="pres">
      <dgm:prSet presAssocID="{030FD842-4818-4B40-BBC2-7964A78619F5}" presName="centerShape" presStyleLbl="node0" presStyleIdx="0" presStyleCnt="1" custScaleX="133274" custScaleY="129540"/>
      <dgm:spPr/>
      <dgm:t>
        <a:bodyPr/>
        <a:lstStyle/>
        <a:p>
          <a:endParaRPr lang="tr-TR"/>
        </a:p>
      </dgm:t>
    </dgm:pt>
    <dgm:pt modelId="{2862F834-15BE-43C4-9C74-AD93541FE2D6}" type="pres">
      <dgm:prSet presAssocID="{AB1116B3-78A9-43C9-8516-0B551FD28983}" presName="Name9" presStyleLbl="parChTrans1D2" presStyleIdx="0" presStyleCnt="9"/>
      <dgm:spPr/>
      <dgm:t>
        <a:bodyPr/>
        <a:lstStyle/>
        <a:p>
          <a:endParaRPr lang="tr-TR"/>
        </a:p>
      </dgm:t>
    </dgm:pt>
    <dgm:pt modelId="{0A258802-06E8-433F-A289-157331E9A6B0}" type="pres">
      <dgm:prSet presAssocID="{AB1116B3-78A9-43C9-8516-0B551FD28983}" presName="connTx" presStyleLbl="parChTrans1D2" presStyleIdx="0" presStyleCnt="9"/>
      <dgm:spPr/>
      <dgm:t>
        <a:bodyPr/>
        <a:lstStyle/>
        <a:p>
          <a:endParaRPr lang="tr-TR"/>
        </a:p>
      </dgm:t>
    </dgm:pt>
    <dgm:pt modelId="{5389675C-7045-475D-B536-658A6C72CA49}" type="pres">
      <dgm:prSet presAssocID="{96D973CA-8B15-409F-BA51-89C17DFA049C}" presName="node" presStyleLbl="node1" presStyleIdx="0" presStyleCnt="9" custRadScaleRad="100785" custRadScaleInc="0">
        <dgm:presLayoutVars>
          <dgm:bulletEnabled val="1"/>
        </dgm:presLayoutVars>
      </dgm:prSet>
      <dgm:spPr/>
      <dgm:t>
        <a:bodyPr/>
        <a:lstStyle/>
        <a:p>
          <a:endParaRPr lang="tr-TR"/>
        </a:p>
      </dgm:t>
    </dgm:pt>
    <dgm:pt modelId="{952BD4F7-3A20-408E-B41A-FE1C5876DAAF}" type="pres">
      <dgm:prSet presAssocID="{A3C2583D-3D2A-4726-BBE6-A57733295DF1}" presName="Name9" presStyleLbl="parChTrans1D2" presStyleIdx="1" presStyleCnt="9"/>
      <dgm:spPr/>
      <dgm:t>
        <a:bodyPr/>
        <a:lstStyle/>
        <a:p>
          <a:endParaRPr lang="tr-TR"/>
        </a:p>
      </dgm:t>
    </dgm:pt>
    <dgm:pt modelId="{C5D4C61F-2FF6-4198-A502-ED09C7C7A4D2}" type="pres">
      <dgm:prSet presAssocID="{A3C2583D-3D2A-4726-BBE6-A57733295DF1}" presName="connTx" presStyleLbl="parChTrans1D2" presStyleIdx="1" presStyleCnt="9"/>
      <dgm:spPr/>
      <dgm:t>
        <a:bodyPr/>
        <a:lstStyle/>
        <a:p>
          <a:endParaRPr lang="tr-TR"/>
        </a:p>
      </dgm:t>
    </dgm:pt>
    <dgm:pt modelId="{7826419B-9024-4C4E-9ADE-B67D98BF9B97}" type="pres">
      <dgm:prSet presAssocID="{521B7E6C-A6DD-402E-B36F-F002FA9B537E}" presName="node" presStyleLbl="node1" presStyleIdx="1" presStyleCnt="9">
        <dgm:presLayoutVars>
          <dgm:bulletEnabled val="1"/>
        </dgm:presLayoutVars>
      </dgm:prSet>
      <dgm:spPr/>
      <dgm:t>
        <a:bodyPr/>
        <a:lstStyle/>
        <a:p>
          <a:endParaRPr lang="tr-TR"/>
        </a:p>
      </dgm:t>
    </dgm:pt>
    <dgm:pt modelId="{918CFFD8-88CB-4F22-ADD2-5B83843A3131}" type="pres">
      <dgm:prSet presAssocID="{9D69BE92-210D-46E1-B550-4B810832E69C}" presName="Name9" presStyleLbl="parChTrans1D2" presStyleIdx="2" presStyleCnt="9"/>
      <dgm:spPr/>
      <dgm:t>
        <a:bodyPr/>
        <a:lstStyle/>
        <a:p>
          <a:endParaRPr lang="tr-TR"/>
        </a:p>
      </dgm:t>
    </dgm:pt>
    <dgm:pt modelId="{EFE59F85-DD25-4BBD-9F8B-3C1F870A8819}" type="pres">
      <dgm:prSet presAssocID="{9D69BE92-210D-46E1-B550-4B810832E69C}" presName="connTx" presStyleLbl="parChTrans1D2" presStyleIdx="2" presStyleCnt="9"/>
      <dgm:spPr/>
      <dgm:t>
        <a:bodyPr/>
        <a:lstStyle/>
        <a:p>
          <a:endParaRPr lang="tr-TR"/>
        </a:p>
      </dgm:t>
    </dgm:pt>
    <dgm:pt modelId="{3371165D-C0E0-4579-9D40-30AF62FCAC96}" type="pres">
      <dgm:prSet presAssocID="{4ECC9FB6-CF71-404D-81A2-01433AA94DF7}" presName="node" presStyleLbl="node1" presStyleIdx="2" presStyleCnt="9">
        <dgm:presLayoutVars>
          <dgm:bulletEnabled val="1"/>
        </dgm:presLayoutVars>
      </dgm:prSet>
      <dgm:spPr/>
      <dgm:t>
        <a:bodyPr/>
        <a:lstStyle/>
        <a:p>
          <a:endParaRPr lang="tr-TR"/>
        </a:p>
      </dgm:t>
    </dgm:pt>
    <dgm:pt modelId="{A5C2EFAF-E113-4C7F-A880-901E3121DF7B}" type="pres">
      <dgm:prSet presAssocID="{EF834682-D60B-483A-94FE-4DE375362EF2}" presName="Name9" presStyleLbl="parChTrans1D2" presStyleIdx="3" presStyleCnt="9"/>
      <dgm:spPr/>
      <dgm:t>
        <a:bodyPr/>
        <a:lstStyle/>
        <a:p>
          <a:endParaRPr lang="tr-TR"/>
        </a:p>
      </dgm:t>
    </dgm:pt>
    <dgm:pt modelId="{C21535B5-CF9C-48F6-8593-2C3BEB088DE0}" type="pres">
      <dgm:prSet presAssocID="{EF834682-D60B-483A-94FE-4DE375362EF2}" presName="connTx" presStyleLbl="parChTrans1D2" presStyleIdx="3" presStyleCnt="9"/>
      <dgm:spPr/>
      <dgm:t>
        <a:bodyPr/>
        <a:lstStyle/>
        <a:p>
          <a:endParaRPr lang="tr-TR"/>
        </a:p>
      </dgm:t>
    </dgm:pt>
    <dgm:pt modelId="{4CD2A0C6-F598-450E-83D0-06280CE78795}" type="pres">
      <dgm:prSet presAssocID="{1A75F020-3851-45BE-BB04-94F454DA8FFE}" presName="node" presStyleLbl="node1" presStyleIdx="3" presStyleCnt="9">
        <dgm:presLayoutVars>
          <dgm:bulletEnabled val="1"/>
        </dgm:presLayoutVars>
      </dgm:prSet>
      <dgm:spPr/>
      <dgm:t>
        <a:bodyPr/>
        <a:lstStyle/>
        <a:p>
          <a:endParaRPr lang="tr-TR"/>
        </a:p>
      </dgm:t>
    </dgm:pt>
    <dgm:pt modelId="{5798DC18-B67B-4446-8703-4BB142F4112C}" type="pres">
      <dgm:prSet presAssocID="{C084DE66-87EA-494E-B420-F37EDC198032}" presName="Name9" presStyleLbl="parChTrans1D2" presStyleIdx="4" presStyleCnt="9"/>
      <dgm:spPr/>
      <dgm:t>
        <a:bodyPr/>
        <a:lstStyle/>
        <a:p>
          <a:endParaRPr lang="tr-TR"/>
        </a:p>
      </dgm:t>
    </dgm:pt>
    <dgm:pt modelId="{7F58777F-01D5-45C8-9817-635653E2F68A}" type="pres">
      <dgm:prSet presAssocID="{C084DE66-87EA-494E-B420-F37EDC198032}" presName="connTx" presStyleLbl="parChTrans1D2" presStyleIdx="4" presStyleCnt="9"/>
      <dgm:spPr/>
      <dgm:t>
        <a:bodyPr/>
        <a:lstStyle/>
        <a:p>
          <a:endParaRPr lang="tr-TR"/>
        </a:p>
      </dgm:t>
    </dgm:pt>
    <dgm:pt modelId="{F901340E-2189-42E7-88D7-F85D37B98591}" type="pres">
      <dgm:prSet presAssocID="{5AC4D506-76FB-4A04-9595-163675E07005}" presName="node" presStyleLbl="node1" presStyleIdx="4" presStyleCnt="9">
        <dgm:presLayoutVars>
          <dgm:bulletEnabled val="1"/>
        </dgm:presLayoutVars>
      </dgm:prSet>
      <dgm:spPr/>
      <dgm:t>
        <a:bodyPr/>
        <a:lstStyle/>
        <a:p>
          <a:endParaRPr lang="tr-TR"/>
        </a:p>
      </dgm:t>
    </dgm:pt>
    <dgm:pt modelId="{77D2B9C0-ECD2-4F2D-9AC3-5C3F8774AF40}" type="pres">
      <dgm:prSet presAssocID="{BA7643B2-10E6-4683-8DEC-255AE26EEB6B}" presName="Name9" presStyleLbl="parChTrans1D2" presStyleIdx="5" presStyleCnt="9"/>
      <dgm:spPr/>
      <dgm:t>
        <a:bodyPr/>
        <a:lstStyle/>
        <a:p>
          <a:endParaRPr lang="tr-TR"/>
        </a:p>
      </dgm:t>
    </dgm:pt>
    <dgm:pt modelId="{DC9E6E0E-56B6-4969-A939-F050F2A74D86}" type="pres">
      <dgm:prSet presAssocID="{BA7643B2-10E6-4683-8DEC-255AE26EEB6B}" presName="connTx" presStyleLbl="parChTrans1D2" presStyleIdx="5" presStyleCnt="9"/>
      <dgm:spPr/>
      <dgm:t>
        <a:bodyPr/>
        <a:lstStyle/>
        <a:p>
          <a:endParaRPr lang="tr-TR"/>
        </a:p>
      </dgm:t>
    </dgm:pt>
    <dgm:pt modelId="{C4C4D423-31B2-45CE-BB36-B203DBFF34B1}" type="pres">
      <dgm:prSet presAssocID="{ACDF67B7-BD16-4C85-9AF8-5B100DFA9F83}" presName="node" presStyleLbl="node1" presStyleIdx="5" presStyleCnt="9">
        <dgm:presLayoutVars>
          <dgm:bulletEnabled val="1"/>
        </dgm:presLayoutVars>
      </dgm:prSet>
      <dgm:spPr/>
      <dgm:t>
        <a:bodyPr/>
        <a:lstStyle/>
        <a:p>
          <a:endParaRPr lang="tr-TR"/>
        </a:p>
      </dgm:t>
    </dgm:pt>
    <dgm:pt modelId="{C554ED31-44EA-45E3-A8A4-D89876A55CA2}" type="pres">
      <dgm:prSet presAssocID="{82CC2DCE-5721-45B8-A6FD-7A10FD2827AB}" presName="Name9" presStyleLbl="parChTrans1D2" presStyleIdx="6" presStyleCnt="9"/>
      <dgm:spPr/>
      <dgm:t>
        <a:bodyPr/>
        <a:lstStyle/>
        <a:p>
          <a:endParaRPr lang="tr-TR"/>
        </a:p>
      </dgm:t>
    </dgm:pt>
    <dgm:pt modelId="{F98E5888-A3EE-4104-BD3E-9BB2F39EAC09}" type="pres">
      <dgm:prSet presAssocID="{82CC2DCE-5721-45B8-A6FD-7A10FD2827AB}" presName="connTx" presStyleLbl="parChTrans1D2" presStyleIdx="6" presStyleCnt="9"/>
      <dgm:spPr/>
      <dgm:t>
        <a:bodyPr/>
        <a:lstStyle/>
        <a:p>
          <a:endParaRPr lang="tr-TR"/>
        </a:p>
      </dgm:t>
    </dgm:pt>
    <dgm:pt modelId="{70649A64-7610-4AB7-A27A-A8CC27741D1D}" type="pres">
      <dgm:prSet presAssocID="{8B54295C-D3CA-47C9-82A0-06E7999362BD}" presName="node" presStyleLbl="node1" presStyleIdx="6" presStyleCnt="9">
        <dgm:presLayoutVars>
          <dgm:bulletEnabled val="1"/>
        </dgm:presLayoutVars>
      </dgm:prSet>
      <dgm:spPr/>
      <dgm:t>
        <a:bodyPr/>
        <a:lstStyle/>
        <a:p>
          <a:endParaRPr lang="tr-TR"/>
        </a:p>
      </dgm:t>
    </dgm:pt>
    <dgm:pt modelId="{8D1E373E-1BA4-465B-A9B6-69A0761A182C}" type="pres">
      <dgm:prSet presAssocID="{AE09613C-AFE4-4205-AF7F-3FE879F2F806}" presName="Name9" presStyleLbl="parChTrans1D2" presStyleIdx="7" presStyleCnt="9"/>
      <dgm:spPr/>
      <dgm:t>
        <a:bodyPr/>
        <a:lstStyle/>
        <a:p>
          <a:endParaRPr lang="tr-TR"/>
        </a:p>
      </dgm:t>
    </dgm:pt>
    <dgm:pt modelId="{D88D2480-41DC-455D-AC1D-374ADEF247B7}" type="pres">
      <dgm:prSet presAssocID="{AE09613C-AFE4-4205-AF7F-3FE879F2F806}" presName="connTx" presStyleLbl="parChTrans1D2" presStyleIdx="7" presStyleCnt="9"/>
      <dgm:spPr/>
      <dgm:t>
        <a:bodyPr/>
        <a:lstStyle/>
        <a:p>
          <a:endParaRPr lang="tr-TR"/>
        </a:p>
      </dgm:t>
    </dgm:pt>
    <dgm:pt modelId="{81F964B6-EF1B-4D37-8E64-B71E7E316A57}" type="pres">
      <dgm:prSet presAssocID="{91F96DCC-4E84-4EC6-BB86-51622A79CE48}" presName="node" presStyleLbl="node1" presStyleIdx="7" presStyleCnt="9">
        <dgm:presLayoutVars>
          <dgm:bulletEnabled val="1"/>
        </dgm:presLayoutVars>
      </dgm:prSet>
      <dgm:spPr/>
      <dgm:t>
        <a:bodyPr/>
        <a:lstStyle/>
        <a:p>
          <a:endParaRPr lang="tr-TR"/>
        </a:p>
      </dgm:t>
    </dgm:pt>
    <dgm:pt modelId="{7370F1E9-A3AD-4D78-979F-69FFC12EF10E}" type="pres">
      <dgm:prSet presAssocID="{163B4832-6D85-4E28-BDFD-B5CA226AC46C}" presName="Name9" presStyleLbl="parChTrans1D2" presStyleIdx="8" presStyleCnt="9"/>
      <dgm:spPr/>
      <dgm:t>
        <a:bodyPr/>
        <a:lstStyle/>
        <a:p>
          <a:endParaRPr lang="tr-TR"/>
        </a:p>
      </dgm:t>
    </dgm:pt>
    <dgm:pt modelId="{BC731586-2150-4D2D-AB64-0D1F5D5D5A1A}" type="pres">
      <dgm:prSet presAssocID="{163B4832-6D85-4E28-BDFD-B5CA226AC46C}" presName="connTx" presStyleLbl="parChTrans1D2" presStyleIdx="8" presStyleCnt="9"/>
      <dgm:spPr/>
      <dgm:t>
        <a:bodyPr/>
        <a:lstStyle/>
        <a:p>
          <a:endParaRPr lang="tr-TR"/>
        </a:p>
      </dgm:t>
    </dgm:pt>
    <dgm:pt modelId="{2F961A2F-4706-4613-8F88-5AE66376F3D8}" type="pres">
      <dgm:prSet presAssocID="{C73DDB8A-6B49-4F0B-93E9-2FA9D310412E}" presName="node" presStyleLbl="node1" presStyleIdx="8" presStyleCnt="9">
        <dgm:presLayoutVars>
          <dgm:bulletEnabled val="1"/>
        </dgm:presLayoutVars>
      </dgm:prSet>
      <dgm:spPr/>
      <dgm:t>
        <a:bodyPr/>
        <a:lstStyle/>
        <a:p>
          <a:endParaRPr lang="tr-TR"/>
        </a:p>
      </dgm:t>
    </dgm:pt>
  </dgm:ptLst>
  <dgm:cxnLst>
    <dgm:cxn modelId="{7D130ADC-C4A2-40F1-A7E5-05ADF0DD5A23}" type="presOf" srcId="{C084DE66-87EA-494E-B420-F37EDC198032}" destId="{7F58777F-01D5-45C8-9817-635653E2F68A}" srcOrd="1" destOrd="0" presId="urn:microsoft.com/office/officeart/2005/8/layout/radial1"/>
    <dgm:cxn modelId="{D4E561B0-7230-489C-AE52-6E346B49056A}" type="presOf" srcId="{C73DDB8A-6B49-4F0B-93E9-2FA9D310412E}" destId="{2F961A2F-4706-4613-8F88-5AE66376F3D8}" srcOrd="0" destOrd="0" presId="urn:microsoft.com/office/officeart/2005/8/layout/radial1"/>
    <dgm:cxn modelId="{E9313720-147C-49DB-8895-39FEC8B8A144}" type="presOf" srcId="{5AC4D506-76FB-4A04-9595-163675E07005}" destId="{F901340E-2189-42E7-88D7-F85D37B98591}" srcOrd="0" destOrd="0" presId="urn:microsoft.com/office/officeart/2005/8/layout/radial1"/>
    <dgm:cxn modelId="{F9758323-657E-40E6-9454-FC8AC9422875}" type="presOf" srcId="{82CC2DCE-5721-45B8-A6FD-7A10FD2827AB}" destId="{F98E5888-A3EE-4104-BD3E-9BB2F39EAC09}" srcOrd="1" destOrd="0" presId="urn:microsoft.com/office/officeart/2005/8/layout/radial1"/>
    <dgm:cxn modelId="{CEA062C8-4CB5-406B-9C92-C6C60B6B72B9}" srcId="{030FD842-4818-4B40-BBC2-7964A78619F5}" destId="{96D973CA-8B15-409F-BA51-89C17DFA049C}" srcOrd="0" destOrd="0" parTransId="{AB1116B3-78A9-43C9-8516-0B551FD28983}" sibTransId="{D4C17A38-2914-496B-8EF9-CA109BB7A35B}"/>
    <dgm:cxn modelId="{28F8E70E-204C-42EA-A11F-A2B6FDE85D0F}" srcId="{030FD842-4818-4B40-BBC2-7964A78619F5}" destId="{1A75F020-3851-45BE-BB04-94F454DA8FFE}" srcOrd="3" destOrd="0" parTransId="{EF834682-D60B-483A-94FE-4DE375362EF2}" sibTransId="{79B0E521-DC55-44F1-9B18-8275726BBD26}"/>
    <dgm:cxn modelId="{9D9E3C46-A092-4F82-A6C3-9F726B496461}" type="presOf" srcId="{BA7643B2-10E6-4683-8DEC-255AE26EEB6B}" destId="{77D2B9C0-ECD2-4F2D-9AC3-5C3F8774AF40}" srcOrd="0" destOrd="0" presId="urn:microsoft.com/office/officeart/2005/8/layout/radial1"/>
    <dgm:cxn modelId="{58990EF5-FC6E-4A7E-A4C1-B6DCC723FC0C}" type="presOf" srcId="{A3C2583D-3D2A-4726-BBE6-A57733295DF1}" destId="{952BD4F7-3A20-408E-B41A-FE1C5876DAAF}" srcOrd="0" destOrd="0" presId="urn:microsoft.com/office/officeart/2005/8/layout/radial1"/>
    <dgm:cxn modelId="{A29672B7-ABA1-4F06-9434-A0EBAE35A10F}" srcId="{813A6176-6190-4AFA-A8C8-428C361E4A6C}" destId="{030FD842-4818-4B40-BBC2-7964A78619F5}" srcOrd="0" destOrd="0" parTransId="{882347A5-71A3-4F0D-81A7-4FDEC4771F3F}" sibTransId="{9F055F22-263A-43D5-BE99-1E669E22EE92}"/>
    <dgm:cxn modelId="{68B820E3-150E-4818-868D-754BC01349B7}" type="presOf" srcId="{AE09613C-AFE4-4205-AF7F-3FE879F2F806}" destId="{8D1E373E-1BA4-465B-A9B6-69A0761A182C}" srcOrd="0" destOrd="0" presId="urn:microsoft.com/office/officeart/2005/8/layout/radial1"/>
    <dgm:cxn modelId="{C8172EDC-7C38-401B-8B4C-397ECF1B4919}" type="presOf" srcId="{91F96DCC-4E84-4EC6-BB86-51622A79CE48}" destId="{81F964B6-EF1B-4D37-8E64-B71E7E316A57}" srcOrd="0" destOrd="0" presId="urn:microsoft.com/office/officeart/2005/8/layout/radial1"/>
    <dgm:cxn modelId="{FE0500BA-C09F-4564-9F4C-571E567A7CE9}" type="presOf" srcId="{C084DE66-87EA-494E-B420-F37EDC198032}" destId="{5798DC18-B67B-4446-8703-4BB142F4112C}" srcOrd="0" destOrd="0" presId="urn:microsoft.com/office/officeart/2005/8/layout/radial1"/>
    <dgm:cxn modelId="{25A0B5C2-C3B0-4EA7-8E0D-89769AE4667B}" type="presOf" srcId="{82CC2DCE-5721-45B8-A6FD-7A10FD2827AB}" destId="{C554ED31-44EA-45E3-A8A4-D89876A55CA2}" srcOrd="0" destOrd="0" presId="urn:microsoft.com/office/officeart/2005/8/layout/radial1"/>
    <dgm:cxn modelId="{8D95E1BB-BDA4-489F-BD89-031B074ABE3E}" type="presOf" srcId="{030FD842-4818-4B40-BBC2-7964A78619F5}" destId="{3C223135-DC22-4466-AA4C-9F0E5CD1B9A3}" srcOrd="0" destOrd="0" presId="urn:microsoft.com/office/officeart/2005/8/layout/radial1"/>
    <dgm:cxn modelId="{A4EC8232-181B-40E6-AF50-B74F41312DDD}" type="presOf" srcId="{163B4832-6D85-4E28-BDFD-B5CA226AC46C}" destId="{7370F1E9-A3AD-4D78-979F-69FFC12EF10E}" srcOrd="0" destOrd="0" presId="urn:microsoft.com/office/officeart/2005/8/layout/radial1"/>
    <dgm:cxn modelId="{A123B084-2D64-4882-9B23-0E3258CEA191}" srcId="{030FD842-4818-4B40-BBC2-7964A78619F5}" destId="{4ECC9FB6-CF71-404D-81A2-01433AA94DF7}" srcOrd="2" destOrd="0" parTransId="{9D69BE92-210D-46E1-B550-4B810832E69C}" sibTransId="{508527B4-D36F-40C4-B945-69402F6EF719}"/>
    <dgm:cxn modelId="{54693D23-0323-4548-8F1F-A95434ECAD8D}" type="presOf" srcId="{A3C2583D-3D2A-4726-BBE6-A57733295DF1}" destId="{C5D4C61F-2FF6-4198-A502-ED09C7C7A4D2}" srcOrd="1" destOrd="0" presId="urn:microsoft.com/office/officeart/2005/8/layout/radial1"/>
    <dgm:cxn modelId="{177A60F8-C30F-4684-B41A-7BCEF934A631}" type="presOf" srcId="{EF834682-D60B-483A-94FE-4DE375362EF2}" destId="{A5C2EFAF-E113-4C7F-A880-901E3121DF7B}" srcOrd="0" destOrd="0" presId="urn:microsoft.com/office/officeart/2005/8/layout/radial1"/>
    <dgm:cxn modelId="{ED2C0BAF-D0F0-4FD4-9110-F1F9AD09BB12}" type="presOf" srcId="{BA7643B2-10E6-4683-8DEC-255AE26EEB6B}" destId="{DC9E6E0E-56B6-4969-A939-F050F2A74D86}" srcOrd="1" destOrd="0" presId="urn:microsoft.com/office/officeart/2005/8/layout/radial1"/>
    <dgm:cxn modelId="{12B50F0C-7DA5-4E25-96CC-020A770BE21B}" type="presOf" srcId="{96D973CA-8B15-409F-BA51-89C17DFA049C}" destId="{5389675C-7045-475D-B536-658A6C72CA49}" srcOrd="0" destOrd="0" presId="urn:microsoft.com/office/officeart/2005/8/layout/radial1"/>
    <dgm:cxn modelId="{F34F1E2A-AE16-46BB-BC3A-FCEB66BF9170}" type="presOf" srcId="{ACDF67B7-BD16-4C85-9AF8-5B100DFA9F83}" destId="{C4C4D423-31B2-45CE-BB36-B203DBFF34B1}" srcOrd="0" destOrd="0" presId="urn:microsoft.com/office/officeart/2005/8/layout/radial1"/>
    <dgm:cxn modelId="{2A2C8232-7BA4-4CF6-90D8-2F7C61A77C48}" srcId="{030FD842-4818-4B40-BBC2-7964A78619F5}" destId="{ACDF67B7-BD16-4C85-9AF8-5B100DFA9F83}" srcOrd="5" destOrd="0" parTransId="{BA7643B2-10E6-4683-8DEC-255AE26EEB6B}" sibTransId="{BD104077-CD94-4808-AF2C-8AAD01D0F5E3}"/>
    <dgm:cxn modelId="{65EA7A63-0460-4F55-854F-5626C318741F}" type="presOf" srcId="{AB1116B3-78A9-43C9-8516-0B551FD28983}" destId="{2862F834-15BE-43C4-9C74-AD93541FE2D6}" srcOrd="0" destOrd="0" presId="urn:microsoft.com/office/officeart/2005/8/layout/radial1"/>
    <dgm:cxn modelId="{6A704AFC-47E7-4497-9B34-D1C760E31681}" srcId="{030FD842-4818-4B40-BBC2-7964A78619F5}" destId="{8B54295C-D3CA-47C9-82A0-06E7999362BD}" srcOrd="6" destOrd="0" parTransId="{82CC2DCE-5721-45B8-A6FD-7A10FD2827AB}" sibTransId="{3018C0E6-D012-4771-B7C0-D4CF296003C2}"/>
    <dgm:cxn modelId="{80DBEEC3-CDDE-4D91-85F2-3B77C3C79455}" type="presOf" srcId="{813A6176-6190-4AFA-A8C8-428C361E4A6C}" destId="{FDAAA064-A1CF-4F82-BB44-19F0222055F9}" srcOrd="0" destOrd="0" presId="urn:microsoft.com/office/officeart/2005/8/layout/radial1"/>
    <dgm:cxn modelId="{A9CEAB63-E4CB-42EC-9C15-DBCC617D1650}" srcId="{030FD842-4818-4B40-BBC2-7964A78619F5}" destId="{521B7E6C-A6DD-402E-B36F-F002FA9B537E}" srcOrd="1" destOrd="0" parTransId="{A3C2583D-3D2A-4726-BBE6-A57733295DF1}" sibTransId="{5262265E-E933-4945-B325-86324CCE7CB3}"/>
    <dgm:cxn modelId="{0BACA1D2-78E6-43AB-B581-60893C1DEB2A}" type="presOf" srcId="{AE09613C-AFE4-4205-AF7F-3FE879F2F806}" destId="{D88D2480-41DC-455D-AC1D-374ADEF247B7}" srcOrd="1" destOrd="0" presId="urn:microsoft.com/office/officeart/2005/8/layout/radial1"/>
    <dgm:cxn modelId="{965047CA-93A1-4887-85F3-FCEC9CF5003C}" type="presOf" srcId="{521B7E6C-A6DD-402E-B36F-F002FA9B537E}" destId="{7826419B-9024-4C4E-9ADE-B67D98BF9B97}" srcOrd="0" destOrd="0" presId="urn:microsoft.com/office/officeart/2005/8/layout/radial1"/>
    <dgm:cxn modelId="{4FF299EE-DF84-4B2F-B354-87226062593D}" srcId="{030FD842-4818-4B40-BBC2-7964A78619F5}" destId="{91F96DCC-4E84-4EC6-BB86-51622A79CE48}" srcOrd="7" destOrd="0" parTransId="{AE09613C-AFE4-4205-AF7F-3FE879F2F806}" sibTransId="{902B3F58-D8CD-4319-8636-6C93A0FB22F3}"/>
    <dgm:cxn modelId="{D565655F-4C5B-479D-9546-19349C68EE90}" type="presOf" srcId="{9D69BE92-210D-46E1-B550-4B810832E69C}" destId="{918CFFD8-88CB-4F22-ADD2-5B83843A3131}" srcOrd="0" destOrd="0" presId="urn:microsoft.com/office/officeart/2005/8/layout/radial1"/>
    <dgm:cxn modelId="{C3768B5F-3042-4680-8875-B1931511F4FD}" type="presOf" srcId="{1A75F020-3851-45BE-BB04-94F454DA8FFE}" destId="{4CD2A0C6-F598-450E-83D0-06280CE78795}" srcOrd="0" destOrd="0" presId="urn:microsoft.com/office/officeart/2005/8/layout/radial1"/>
    <dgm:cxn modelId="{2C102B52-0EB2-4A8F-ACBF-3CCB368371BE}" type="presOf" srcId="{AB1116B3-78A9-43C9-8516-0B551FD28983}" destId="{0A258802-06E8-433F-A289-157331E9A6B0}" srcOrd="1" destOrd="0" presId="urn:microsoft.com/office/officeart/2005/8/layout/radial1"/>
    <dgm:cxn modelId="{B315DCB1-AE73-4351-8CEE-B583AC15EDE9}" srcId="{030FD842-4818-4B40-BBC2-7964A78619F5}" destId="{5AC4D506-76FB-4A04-9595-163675E07005}" srcOrd="4" destOrd="0" parTransId="{C084DE66-87EA-494E-B420-F37EDC198032}" sibTransId="{7DC9C3F2-D358-48F6-897B-E49CA9C91088}"/>
    <dgm:cxn modelId="{8F6A9327-A98A-48FA-8EAE-E9C4665AD111}" srcId="{030FD842-4818-4B40-BBC2-7964A78619F5}" destId="{C73DDB8A-6B49-4F0B-93E9-2FA9D310412E}" srcOrd="8" destOrd="0" parTransId="{163B4832-6D85-4E28-BDFD-B5CA226AC46C}" sibTransId="{6A84654A-203E-4298-A410-E96B25F2CA83}"/>
    <dgm:cxn modelId="{E60EB4F2-7871-4909-B6F8-7A7CE8EF0885}" type="presOf" srcId="{8B54295C-D3CA-47C9-82A0-06E7999362BD}" destId="{70649A64-7610-4AB7-A27A-A8CC27741D1D}" srcOrd="0" destOrd="0" presId="urn:microsoft.com/office/officeart/2005/8/layout/radial1"/>
    <dgm:cxn modelId="{482D22B9-8E46-44DD-AD65-39A603593FCA}" type="presOf" srcId="{163B4832-6D85-4E28-BDFD-B5CA226AC46C}" destId="{BC731586-2150-4D2D-AB64-0D1F5D5D5A1A}" srcOrd="1" destOrd="0" presId="urn:microsoft.com/office/officeart/2005/8/layout/radial1"/>
    <dgm:cxn modelId="{473A07E6-8BCB-4B70-91F1-60363361C712}" type="presOf" srcId="{9D69BE92-210D-46E1-B550-4B810832E69C}" destId="{EFE59F85-DD25-4BBD-9F8B-3C1F870A8819}" srcOrd="1" destOrd="0" presId="urn:microsoft.com/office/officeart/2005/8/layout/radial1"/>
    <dgm:cxn modelId="{05987719-0BA4-4728-B0BA-73F48A057213}" type="presOf" srcId="{EF834682-D60B-483A-94FE-4DE375362EF2}" destId="{C21535B5-CF9C-48F6-8593-2C3BEB088DE0}" srcOrd="1" destOrd="0" presId="urn:microsoft.com/office/officeart/2005/8/layout/radial1"/>
    <dgm:cxn modelId="{7A7A7296-350C-4215-947B-DB54190B243E}" type="presOf" srcId="{4ECC9FB6-CF71-404D-81A2-01433AA94DF7}" destId="{3371165D-C0E0-4579-9D40-30AF62FCAC96}" srcOrd="0" destOrd="0" presId="urn:microsoft.com/office/officeart/2005/8/layout/radial1"/>
    <dgm:cxn modelId="{C35292F9-0F11-4F62-8DE5-6D9C95EB64F4}" type="presParOf" srcId="{FDAAA064-A1CF-4F82-BB44-19F0222055F9}" destId="{3C223135-DC22-4466-AA4C-9F0E5CD1B9A3}" srcOrd="0" destOrd="0" presId="urn:microsoft.com/office/officeart/2005/8/layout/radial1"/>
    <dgm:cxn modelId="{76B0382D-741C-4F9F-9508-10C0A144F72B}" type="presParOf" srcId="{FDAAA064-A1CF-4F82-BB44-19F0222055F9}" destId="{2862F834-15BE-43C4-9C74-AD93541FE2D6}" srcOrd="1" destOrd="0" presId="urn:microsoft.com/office/officeart/2005/8/layout/radial1"/>
    <dgm:cxn modelId="{E907EB37-9DEA-4831-9B1C-BEF4BCF86072}" type="presParOf" srcId="{2862F834-15BE-43C4-9C74-AD93541FE2D6}" destId="{0A258802-06E8-433F-A289-157331E9A6B0}" srcOrd="0" destOrd="0" presId="urn:microsoft.com/office/officeart/2005/8/layout/radial1"/>
    <dgm:cxn modelId="{B64E5FD5-11F4-4BA5-98C3-0A246A477E77}" type="presParOf" srcId="{FDAAA064-A1CF-4F82-BB44-19F0222055F9}" destId="{5389675C-7045-475D-B536-658A6C72CA49}" srcOrd="2" destOrd="0" presId="urn:microsoft.com/office/officeart/2005/8/layout/radial1"/>
    <dgm:cxn modelId="{1226677C-8B4E-453E-84B5-BFA8E757FFC9}" type="presParOf" srcId="{FDAAA064-A1CF-4F82-BB44-19F0222055F9}" destId="{952BD4F7-3A20-408E-B41A-FE1C5876DAAF}" srcOrd="3" destOrd="0" presId="urn:microsoft.com/office/officeart/2005/8/layout/radial1"/>
    <dgm:cxn modelId="{9E2847EE-1340-4479-B660-4D19366EE079}" type="presParOf" srcId="{952BD4F7-3A20-408E-B41A-FE1C5876DAAF}" destId="{C5D4C61F-2FF6-4198-A502-ED09C7C7A4D2}" srcOrd="0" destOrd="0" presId="urn:microsoft.com/office/officeart/2005/8/layout/radial1"/>
    <dgm:cxn modelId="{2FC91920-27F3-4717-BB4E-AED992F1665C}" type="presParOf" srcId="{FDAAA064-A1CF-4F82-BB44-19F0222055F9}" destId="{7826419B-9024-4C4E-9ADE-B67D98BF9B97}" srcOrd="4" destOrd="0" presId="urn:microsoft.com/office/officeart/2005/8/layout/radial1"/>
    <dgm:cxn modelId="{C82F82E4-8033-4B6D-AB39-8D0753D5A3AE}" type="presParOf" srcId="{FDAAA064-A1CF-4F82-BB44-19F0222055F9}" destId="{918CFFD8-88CB-4F22-ADD2-5B83843A3131}" srcOrd="5" destOrd="0" presId="urn:microsoft.com/office/officeart/2005/8/layout/radial1"/>
    <dgm:cxn modelId="{1F7AD4E5-56AA-4B8F-9F8C-9CFF989F304D}" type="presParOf" srcId="{918CFFD8-88CB-4F22-ADD2-5B83843A3131}" destId="{EFE59F85-DD25-4BBD-9F8B-3C1F870A8819}" srcOrd="0" destOrd="0" presId="urn:microsoft.com/office/officeart/2005/8/layout/radial1"/>
    <dgm:cxn modelId="{BD0F4B5E-E762-41B8-AB6A-FCE0868802EF}" type="presParOf" srcId="{FDAAA064-A1CF-4F82-BB44-19F0222055F9}" destId="{3371165D-C0E0-4579-9D40-30AF62FCAC96}" srcOrd="6" destOrd="0" presId="urn:microsoft.com/office/officeart/2005/8/layout/radial1"/>
    <dgm:cxn modelId="{5426B786-4C1C-4E35-A29C-CD5015442843}" type="presParOf" srcId="{FDAAA064-A1CF-4F82-BB44-19F0222055F9}" destId="{A5C2EFAF-E113-4C7F-A880-901E3121DF7B}" srcOrd="7" destOrd="0" presId="urn:microsoft.com/office/officeart/2005/8/layout/radial1"/>
    <dgm:cxn modelId="{8DB0DF2B-3ABE-445C-B08F-29D1337DE217}" type="presParOf" srcId="{A5C2EFAF-E113-4C7F-A880-901E3121DF7B}" destId="{C21535B5-CF9C-48F6-8593-2C3BEB088DE0}" srcOrd="0" destOrd="0" presId="urn:microsoft.com/office/officeart/2005/8/layout/radial1"/>
    <dgm:cxn modelId="{52767066-50AC-478B-B8DF-1A92FC6EA842}" type="presParOf" srcId="{FDAAA064-A1CF-4F82-BB44-19F0222055F9}" destId="{4CD2A0C6-F598-450E-83D0-06280CE78795}" srcOrd="8" destOrd="0" presId="urn:microsoft.com/office/officeart/2005/8/layout/radial1"/>
    <dgm:cxn modelId="{64AC1ED1-A2E1-4AB4-A8A1-4F662685C722}" type="presParOf" srcId="{FDAAA064-A1CF-4F82-BB44-19F0222055F9}" destId="{5798DC18-B67B-4446-8703-4BB142F4112C}" srcOrd="9" destOrd="0" presId="urn:microsoft.com/office/officeart/2005/8/layout/radial1"/>
    <dgm:cxn modelId="{1BA351BC-8074-4268-A918-97BF572B380D}" type="presParOf" srcId="{5798DC18-B67B-4446-8703-4BB142F4112C}" destId="{7F58777F-01D5-45C8-9817-635653E2F68A}" srcOrd="0" destOrd="0" presId="urn:microsoft.com/office/officeart/2005/8/layout/radial1"/>
    <dgm:cxn modelId="{90292458-9027-4970-AFCF-5F31100312B7}" type="presParOf" srcId="{FDAAA064-A1CF-4F82-BB44-19F0222055F9}" destId="{F901340E-2189-42E7-88D7-F85D37B98591}" srcOrd="10" destOrd="0" presId="urn:microsoft.com/office/officeart/2005/8/layout/radial1"/>
    <dgm:cxn modelId="{A9C6F1E2-4D15-47FF-879C-A328FC178C57}" type="presParOf" srcId="{FDAAA064-A1CF-4F82-BB44-19F0222055F9}" destId="{77D2B9C0-ECD2-4F2D-9AC3-5C3F8774AF40}" srcOrd="11" destOrd="0" presId="urn:microsoft.com/office/officeart/2005/8/layout/radial1"/>
    <dgm:cxn modelId="{43B9B1C5-D25F-47EB-A9F3-A97B037FD832}" type="presParOf" srcId="{77D2B9C0-ECD2-4F2D-9AC3-5C3F8774AF40}" destId="{DC9E6E0E-56B6-4969-A939-F050F2A74D86}" srcOrd="0" destOrd="0" presId="urn:microsoft.com/office/officeart/2005/8/layout/radial1"/>
    <dgm:cxn modelId="{F2CC7D90-A22C-49BD-B197-8EC717E59576}" type="presParOf" srcId="{FDAAA064-A1CF-4F82-BB44-19F0222055F9}" destId="{C4C4D423-31B2-45CE-BB36-B203DBFF34B1}" srcOrd="12" destOrd="0" presId="urn:microsoft.com/office/officeart/2005/8/layout/radial1"/>
    <dgm:cxn modelId="{541E6A3C-20E3-48F2-8C2E-1DC033FF4D08}" type="presParOf" srcId="{FDAAA064-A1CF-4F82-BB44-19F0222055F9}" destId="{C554ED31-44EA-45E3-A8A4-D89876A55CA2}" srcOrd="13" destOrd="0" presId="urn:microsoft.com/office/officeart/2005/8/layout/radial1"/>
    <dgm:cxn modelId="{3F974250-FD48-4C03-AB2B-DE5EAA4EEA09}" type="presParOf" srcId="{C554ED31-44EA-45E3-A8A4-D89876A55CA2}" destId="{F98E5888-A3EE-4104-BD3E-9BB2F39EAC09}" srcOrd="0" destOrd="0" presId="urn:microsoft.com/office/officeart/2005/8/layout/radial1"/>
    <dgm:cxn modelId="{5CF5C294-6A3C-49CE-A73D-06EB6411BDA5}" type="presParOf" srcId="{FDAAA064-A1CF-4F82-BB44-19F0222055F9}" destId="{70649A64-7610-4AB7-A27A-A8CC27741D1D}" srcOrd="14" destOrd="0" presId="urn:microsoft.com/office/officeart/2005/8/layout/radial1"/>
    <dgm:cxn modelId="{A03771CA-48E2-4D0D-805D-06992695FC6D}" type="presParOf" srcId="{FDAAA064-A1CF-4F82-BB44-19F0222055F9}" destId="{8D1E373E-1BA4-465B-A9B6-69A0761A182C}" srcOrd="15" destOrd="0" presId="urn:microsoft.com/office/officeart/2005/8/layout/radial1"/>
    <dgm:cxn modelId="{6510D0C8-B51E-42A0-9CE1-1ADFF2161E0E}" type="presParOf" srcId="{8D1E373E-1BA4-465B-A9B6-69A0761A182C}" destId="{D88D2480-41DC-455D-AC1D-374ADEF247B7}" srcOrd="0" destOrd="0" presId="urn:microsoft.com/office/officeart/2005/8/layout/radial1"/>
    <dgm:cxn modelId="{B4C4C337-6487-4262-891A-C9C555AC4572}" type="presParOf" srcId="{FDAAA064-A1CF-4F82-BB44-19F0222055F9}" destId="{81F964B6-EF1B-4D37-8E64-B71E7E316A57}" srcOrd="16" destOrd="0" presId="urn:microsoft.com/office/officeart/2005/8/layout/radial1"/>
    <dgm:cxn modelId="{34C1D945-ED36-4EFA-B947-3FC2C660FBA1}" type="presParOf" srcId="{FDAAA064-A1CF-4F82-BB44-19F0222055F9}" destId="{7370F1E9-A3AD-4D78-979F-69FFC12EF10E}" srcOrd="17" destOrd="0" presId="urn:microsoft.com/office/officeart/2005/8/layout/radial1"/>
    <dgm:cxn modelId="{C3CA1802-2067-44D2-BA89-AD92AB73D5B6}" type="presParOf" srcId="{7370F1E9-A3AD-4D78-979F-69FFC12EF10E}" destId="{BC731586-2150-4D2D-AB64-0D1F5D5D5A1A}" srcOrd="0" destOrd="0" presId="urn:microsoft.com/office/officeart/2005/8/layout/radial1"/>
    <dgm:cxn modelId="{41E0DB7B-AC6A-46B3-978D-EBBA3F69ADF4}" type="presParOf" srcId="{FDAAA064-A1CF-4F82-BB44-19F0222055F9}" destId="{2F961A2F-4706-4613-8F88-5AE66376F3D8}" srcOrd="18" destOrd="0" presId="urn:microsoft.com/office/officeart/2005/8/layout/radial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173BC29-C9E7-498E-B5EC-12DA0B88B59E}" type="doc">
      <dgm:prSet loTypeId="urn:microsoft.com/office/officeart/2005/8/layout/hierarchy1" loCatId="hierarchy" qsTypeId="urn:microsoft.com/office/officeart/2005/8/quickstyle/simple1" qsCatId="simple" csTypeId="urn:microsoft.com/office/officeart/2005/8/colors/accent2_1" csCatId="accent2" phldr="1"/>
      <dgm:spPr/>
      <dgm:t>
        <a:bodyPr/>
        <a:lstStyle/>
        <a:p>
          <a:endParaRPr lang="tr-TR"/>
        </a:p>
      </dgm:t>
    </dgm:pt>
    <dgm:pt modelId="{7C27BE37-32CC-4F09-AF81-B05A750FEFC2}">
      <dgm:prSet phldrT="[Metin]" custT="1"/>
      <dgm:spPr>
        <a:xfrm>
          <a:off x="4195238" y="222259"/>
          <a:ext cx="2089002" cy="1326516"/>
        </a:xfrm>
        <a:prstGeom prst="roundRect">
          <a:avLst>
            <a:gd name="adj" fmla="val 10000"/>
          </a:avLst>
        </a:prstGeom>
        <a:solidFill>
          <a:srgbClr val="D6B36A">
            <a:alpha val="90000"/>
          </a:srgbClr>
        </a:solidFill>
        <a:ln w="12700" cap="flat" cmpd="sng" algn="ctr">
          <a:solidFill>
            <a:srgbClr val="ED7D31">
              <a:hueOff val="0"/>
              <a:satOff val="0"/>
              <a:lumOff val="0"/>
              <a:alphaOff val="0"/>
            </a:srgbClr>
          </a:solidFill>
          <a:prstDash val="solid"/>
          <a:miter lim="800000"/>
        </a:ln>
        <a:effectLst/>
      </dgm:spPr>
      <dgm:t>
        <a:bodyPr/>
        <a:lstStyle/>
        <a:p>
          <a:pPr>
            <a:buNone/>
          </a:pPr>
          <a:r>
            <a:rPr lang="tr-TR" sz="2000" b="1" dirty="0">
              <a:solidFill>
                <a:sysClr val="windowText" lastClr="000000">
                  <a:hueOff val="0"/>
                  <a:satOff val="0"/>
                  <a:lumOff val="0"/>
                  <a:alphaOff val="0"/>
                </a:sysClr>
              </a:solidFill>
              <a:effectLst>
                <a:outerShdw blurRad="38100" dist="38100" dir="2700000" algn="tl">
                  <a:srgbClr val="000000">
                    <a:alpha val="43137"/>
                  </a:srgbClr>
                </a:outerShdw>
              </a:effectLst>
              <a:latin typeface="Calibri"/>
              <a:ea typeface="+mn-ea"/>
              <a:cs typeface="+mn-cs"/>
            </a:rPr>
            <a:t>PROJE DEĞERLENDİRME KOMİTESİ KARARI</a:t>
          </a:r>
        </a:p>
      </dgm:t>
    </dgm:pt>
    <dgm:pt modelId="{4817B4AC-0E2D-4A4A-8398-4D92B3A3C0CE}" type="parTrans" cxnId="{B73E4F69-4733-48A6-B247-25C9564D4351}">
      <dgm:prSet/>
      <dgm:spPr/>
      <dgm:t>
        <a:bodyPr/>
        <a:lstStyle/>
        <a:p>
          <a:endParaRPr lang="tr-TR"/>
        </a:p>
      </dgm:t>
    </dgm:pt>
    <dgm:pt modelId="{37C0C0B5-1313-4587-B8A5-6E8064104274}" type="sibTrans" cxnId="{B73E4F69-4733-48A6-B247-25C9564D4351}">
      <dgm:prSet/>
      <dgm:spPr/>
      <dgm:t>
        <a:bodyPr/>
        <a:lstStyle/>
        <a:p>
          <a:endParaRPr lang="tr-TR"/>
        </a:p>
      </dgm:t>
    </dgm:pt>
    <dgm:pt modelId="{608A89A2-D93A-4271-84F8-843013C3A3B1}">
      <dgm:prSet phldrT="[Metin]" custT="1"/>
      <dgm:spPr>
        <a:xfrm>
          <a:off x="2280318" y="2156328"/>
          <a:ext cx="2089002" cy="1326516"/>
        </a:xfrm>
        <a:prstGeom prst="roundRect">
          <a:avLst>
            <a:gd name="adj" fmla="val 10000"/>
          </a:avLst>
        </a:prstGeom>
        <a:solidFill>
          <a:srgbClr val="D6B36A">
            <a:alpha val="90000"/>
          </a:srgbClr>
        </a:solidFill>
        <a:ln w="12700" cap="flat" cmpd="sng" algn="ctr">
          <a:solidFill>
            <a:srgbClr val="ED7D31">
              <a:hueOff val="0"/>
              <a:satOff val="0"/>
              <a:lumOff val="0"/>
              <a:alphaOff val="0"/>
            </a:srgbClr>
          </a:solidFill>
          <a:prstDash val="solid"/>
          <a:miter lim="800000"/>
        </a:ln>
        <a:effectLst/>
      </dgm:spPr>
      <dgm:t>
        <a:bodyPr/>
        <a:lstStyle/>
        <a:p>
          <a:pPr>
            <a:buNone/>
          </a:pPr>
          <a:r>
            <a:rPr lang="tr-TR" sz="2000" b="1" dirty="0">
              <a:solidFill>
                <a:sysClr val="windowText" lastClr="000000"/>
              </a:solidFill>
              <a:effectLst>
                <a:outerShdw blurRad="38100" dist="38100" dir="2700000" algn="tl">
                  <a:srgbClr val="000000">
                    <a:alpha val="43137"/>
                  </a:srgbClr>
                </a:outerShdw>
              </a:effectLst>
              <a:latin typeface="Calibri"/>
              <a:ea typeface="+mn-ea"/>
              <a:cs typeface="+mn-cs"/>
            </a:rPr>
            <a:t>Stratejik Yatırım</a:t>
          </a:r>
        </a:p>
      </dgm:t>
    </dgm:pt>
    <dgm:pt modelId="{8B2DDB41-6D54-4EA2-AA16-73BB2F840849}" type="parTrans" cxnId="{77D9FBA6-2264-48C9-A46D-A6CCF24BD200}">
      <dgm:prSet/>
      <dgm:spPr>
        <a:xfrm>
          <a:off x="3092709" y="1328270"/>
          <a:ext cx="1914919" cy="607551"/>
        </a:xfrm>
        <a:custGeom>
          <a:avLst/>
          <a:gdLst/>
          <a:ahLst/>
          <a:cxnLst/>
          <a:rect l="0" t="0" r="0" b="0"/>
          <a:pathLst>
            <a:path>
              <a:moveTo>
                <a:pt x="1914919" y="0"/>
              </a:moveTo>
              <a:lnTo>
                <a:pt x="1914919" y="414028"/>
              </a:lnTo>
              <a:lnTo>
                <a:pt x="0" y="414028"/>
              </a:lnTo>
              <a:lnTo>
                <a:pt x="0" y="607551"/>
              </a:lnTo>
            </a:path>
          </a:pathLst>
        </a:custGeom>
        <a:noFill/>
        <a:ln w="12700" cap="flat" cmpd="sng" algn="ctr">
          <a:solidFill>
            <a:srgbClr val="ED7D31">
              <a:shade val="60000"/>
              <a:hueOff val="0"/>
              <a:satOff val="0"/>
              <a:lumOff val="0"/>
              <a:alphaOff val="0"/>
            </a:srgbClr>
          </a:solidFill>
          <a:prstDash val="solid"/>
          <a:miter lim="800000"/>
        </a:ln>
        <a:effectLst/>
      </dgm:spPr>
      <dgm:t>
        <a:bodyPr/>
        <a:lstStyle/>
        <a:p>
          <a:endParaRPr lang="tr-TR"/>
        </a:p>
      </dgm:t>
    </dgm:pt>
    <dgm:pt modelId="{C00ACFFE-31D2-4FFB-9F78-A8E655FA8ADB}" type="sibTrans" cxnId="{77D9FBA6-2264-48C9-A46D-A6CCF24BD200}">
      <dgm:prSet/>
      <dgm:spPr/>
      <dgm:t>
        <a:bodyPr/>
        <a:lstStyle/>
        <a:p>
          <a:endParaRPr lang="tr-TR"/>
        </a:p>
      </dgm:t>
    </dgm:pt>
    <dgm:pt modelId="{283AC8B5-91A0-4965-969E-3A9929EDB09B}">
      <dgm:prSet phldrT="[Metin]" custT="1"/>
      <dgm:spPr>
        <a:xfrm>
          <a:off x="6110157" y="2156328"/>
          <a:ext cx="2089002" cy="1326516"/>
        </a:xfrm>
        <a:prstGeom prst="roundRect">
          <a:avLst>
            <a:gd name="adj" fmla="val 10000"/>
          </a:avLst>
        </a:prstGeom>
        <a:solidFill>
          <a:srgbClr val="D6B36A">
            <a:alpha val="90000"/>
          </a:srgbClr>
        </a:solidFill>
        <a:ln w="12700" cap="flat" cmpd="sng" algn="ctr">
          <a:solidFill>
            <a:srgbClr val="ED7D31">
              <a:hueOff val="0"/>
              <a:satOff val="0"/>
              <a:lumOff val="0"/>
              <a:alphaOff val="0"/>
            </a:srgbClr>
          </a:solidFill>
          <a:prstDash val="solid"/>
          <a:miter lim="800000"/>
        </a:ln>
        <a:effectLst/>
      </dgm:spPr>
      <dgm:t>
        <a:bodyPr/>
        <a:lstStyle/>
        <a:p>
          <a:pPr>
            <a:buNone/>
          </a:pPr>
          <a:r>
            <a:rPr lang="tr-TR" sz="2000" b="1" dirty="0">
              <a:solidFill>
                <a:sysClr val="windowText" lastClr="000000"/>
              </a:solidFill>
              <a:effectLst>
                <a:outerShdw blurRad="38100" dist="38100" dir="2700000" algn="tl">
                  <a:srgbClr val="000000">
                    <a:alpha val="43137"/>
                  </a:srgbClr>
                </a:outerShdw>
              </a:effectLst>
              <a:latin typeface="Calibri"/>
              <a:ea typeface="+mn-ea"/>
              <a:cs typeface="+mn-cs"/>
            </a:rPr>
            <a:t>Proje Bazlı Teşvik</a:t>
          </a:r>
        </a:p>
      </dgm:t>
    </dgm:pt>
    <dgm:pt modelId="{F31A6034-3011-42CF-805C-A5613195298A}" type="parTrans" cxnId="{10D4B253-0D5E-420E-83C4-F309E5C96180}">
      <dgm:prSet/>
      <dgm:spPr>
        <a:xfrm>
          <a:off x="5007628" y="1328270"/>
          <a:ext cx="1914919" cy="607551"/>
        </a:xfrm>
        <a:custGeom>
          <a:avLst/>
          <a:gdLst/>
          <a:ahLst/>
          <a:cxnLst/>
          <a:rect l="0" t="0" r="0" b="0"/>
          <a:pathLst>
            <a:path>
              <a:moveTo>
                <a:pt x="0" y="0"/>
              </a:moveTo>
              <a:lnTo>
                <a:pt x="0" y="414028"/>
              </a:lnTo>
              <a:lnTo>
                <a:pt x="1914919" y="414028"/>
              </a:lnTo>
              <a:lnTo>
                <a:pt x="1914919" y="607551"/>
              </a:lnTo>
            </a:path>
          </a:pathLst>
        </a:custGeom>
        <a:noFill/>
        <a:ln w="12700" cap="flat" cmpd="sng" algn="ctr">
          <a:solidFill>
            <a:srgbClr val="ED7D31">
              <a:shade val="60000"/>
              <a:hueOff val="0"/>
              <a:satOff val="0"/>
              <a:lumOff val="0"/>
              <a:alphaOff val="0"/>
            </a:srgbClr>
          </a:solidFill>
          <a:prstDash val="solid"/>
          <a:miter lim="800000"/>
        </a:ln>
        <a:effectLst/>
      </dgm:spPr>
      <dgm:t>
        <a:bodyPr/>
        <a:lstStyle/>
        <a:p>
          <a:endParaRPr lang="tr-TR"/>
        </a:p>
      </dgm:t>
    </dgm:pt>
    <dgm:pt modelId="{4FC5B253-301A-4AA4-B47D-979F4ECE200D}" type="sibTrans" cxnId="{10D4B253-0D5E-420E-83C4-F309E5C96180}">
      <dgm:prSet/>
      <dgm:spPr/>
      <dgm:t>
        <a:bodyPr/>
        <a:lstStyle/>
        <a:p>
          <a:endParaRPr lang="tr-TR"/>
        </a:p>
      </dgm:t>
    </dgm:pt>
    <dgm:pt modelId="{0B645D64-CD9B-4E64-88A4-D6F9EDEB2B69}">
      <dgm:prSet phldrT="[Metin]" custT="1"/>
      <dgm:spPr>
        <a:xfrm>
          <a:off x="2280318" y="4090396"/>
          <a:ext cx="2089002" cy="1326516"/>
        </a:xfrm>
        <a:prstGeom prst="roundRect">
          <a:avLst>
            <a:gd name="adj" fmla="val 10000"/>
          </a:avLst>
        </a:prstGeom>
        <a:solidFill>
          <a:srgbClr val="F7F0E1">
            <a:alpha val="90000"/>
          </a:srgbClr>
        </a:solidFill>
        <a:ln w="12700" cap="flat" cmpd="sng" algn="ctr">
          <a:solidFill>
            <a:srgbClr val="ED7D31">
              <a:hueOff val="0"/>
              <a:satOff val="0"/>
              <a:lumOff val="0"/>
              <a:alphaOff val="0"/>
            </a:srgbClr>
          </a:solidFill>
          <a:prstDash val="solid"/>
          <a:miter lim="800000"/>
        </a:ln>
        <a:effectLst/>
      </dgm:spPr>
      <dgm:t>
        <a:bodyPr/>
        <a:lstStyle/>
        <a:p>
          <a:pPr>
            <a:buNone/>
          </a:pPr>
          <a:r>
            <a:rPr lang="tr-TR" sz="1200" b="1" dirty="0">
              <a:solidFill>
                <a:sysClr val="windowText" lastClr="000000">
                  <a:hueOff val="0"/>
                  <a:satOff val="0"/>
                  <a:lumOff val="0"/>
                  <a:alphaOff val="0"/>
                </a:sysClr>
              </a:solidFill>
              <a:latin typeface="Calibri"/>
              <a:ea typeface="+mn-ea"/>
              <a:cs typeface="+mn-cs"/>
            </a:rPr>
            <a:t>Öncelikli Ürün Listesindeki </a:t>
          </a:r>
          <a:r>
            <a:rPr lang="tr-TR" sz="1200" b="1" dirty="0">
              <a:solidFill>
                <a:srgbClr val="FF0000"/>
              </a:solidFill>
              <a:latin typeface="Calibri"/>
              <a:ea typeface="+mn-ea"/>
              <a:cs typeface="+mn-cs"/>
            </a:rPr>
            <a:t>ürün ve hizmetlerin </a:t>
          </a:r>
          <a:r>
            <a:rPr lang="tr-TR" sz="1200" b="1" dirty="0">
              <a:solidFill>
                <a:sysClr val="windowText" lastClr="000000">
                  <a:hueOff val="0"/>
                  <a:satOff val="0"/>
                  <a:lumOff val="0"/>
                  <a:alphaOff val="0"/>
                </a:sysClr>
              </a:solidFill>
              <a:latin typeface="Calibri"/>
              <a:ea typeface="+mn-ea"/>
              <a:cs typeface="+mn-cs"/>
            </a:rPr>
            <a:t>üretimine yönelik yatırımlardan uygun görülenler «Stratejik Yatırım» koşulları aranmaksızın destek kapsamına alınabilir.</a:t>
          </a:r>
        </a:p>
      </dgm:t>
    </dgm:pt>
    <dgm:pt modelId="{6DD040B9-DDFD-423B-8C31-C454C066F3E7}" type="parTrans" cxnId="{DDE4837B-FA00-494B-820B-0050A552A6F2}">
      <dgm:prSet/>
      <dgm:spPr>
        <a:xfrm>
          <a:off x="3046989" y="3262338"/>
          <a:ext cx="91440" cy="607551"/>
        </a:xfrm>
        <a:custGeom>
          <a:avLst/>
          <a:gdLst/>
          <a:ahLst/>
          <a:cxnLst/>
          <a:rect l="0" t="0" r="0" b="0"/>
          <a:pathLst>
            <a:path>
              <a:moveTo>
                <a:pt x="45720" y="0"/>
              </a:moveTo>
              <a:lnTo>
                <a:pt x="45720" y="607551"/>
              </a:lnTo>
            </a:path>
          </a:pathLst>
        </a:custGeom>
        <a:noFill/>
        <a:ln w="12700" cap="flat" cmpd="sng" algn="ctr">
          <a:solidFill>
            <a:srgbClr val="ED7D31">
              <a:shade val="80000"/>
              <a:hueOff val="0"/>
              <a:satOff val="0"/>
              <a:lumOff val="0"/>
              <a:alphaOff val="0"/>
            </a:srgbClr>
          </a:solidFill>
          <a:prstDash val="solid"/>
          <a:miter lim="800000"/>
        </a:ln>
        <a:effectLst/>
      </dgm:spPr>
      <dgm:t>
        <a:bodyPr/>
        <a:lstStyle/>
        <a:p>
          <a:endParaRPr lang="tr-TR"/>
        </a:p>
      </dgm:t>
    </dgm:pt>
    <dgm:pt modelId="{66062C87-9DE0-4D3D-8019-A672BC94388F}" type="sibTrans" cxnId="{DDE4837B-FA00-494B-820B-0050A552A6F2}">
      <dgm:prSet/>
      <dgm:spPr/>
      <dgm:t>
        <a:bodyPr/>
        <a:lstStyle/>
        <a:p>
          <a:endParaRPr lang="tr-TR"/>
        </a:p>
      </dgm:t>
    </dgm:pt>
    <dgm:pt modelId="{B157061E-ED80-4426-B4CA-9696F209D5E1}">
      <dgm:prSet phldrT="[Metin]" custT="1"/>
      <dgm:spPr>
        <a:xfrm>
          <a:off x="4833544" y="4090396"/>
          <a:ext cx="2089002" cy="1326516"/>
        </a:xfrm>
        <a:prstGeom prst="roundRect">
          <a:avLst>
            <a:gd name="adj" fmla="val 10000"/>
          </a:avLst>
        </a:prstGeom>
        <a:solidFill>
          <a:srgbClr val="F7F0E1">
            <a:alpha val="90000"/>
          </a:srgbClr>
        </a:solidFill>
        <a:ln w="12700" cap="flat" cmpd="sng" algn="ctr">
          <a:solidFill>
            <a:srgbClr val="ED7D31">
              <a:hueOff val="0"/>
              <a:satOff val="0"/>
              <a:lumOff val="0"/>
              <a:alphaOff val="0"/>
            </a:srgbClr>
          </a:solidFill>
          <a:prstDash val="solid"/>
          <a:miter lim="800000"/>
        </a:ln>
        <a:effectLst/>
      </dgm:spPr>
      <dgm:t>
        <a:bodyPr/>
        <a:lstStyle/>
        <a:p>
          <a:pPr>
            <a:buNone/>
          </a:pPr>
          <a:r>
            <a:rPr lang="tr-TR" sz="1200" b="1" dirty="0">
              <a:solidFill>
                <a:sysClr val="windowText" lastClr="000000">
                  <a:hueOff val="0"/>
                  <a:satOff val="0"/>
                  <a:lumOff val="0"/>
                  <a:alphaOff val="0"/>
                </a:sysClr>
              </a:solidFill>
              <a:latin typeface="Calibri"/>
              <a:ea typeface="+mn-ea"/>
              <a:cs typeface="+mn-cs"/>
            </a:rPr>
            <a:t>Yatırım tutarı 50 Milyon TL ve 500 Milyon TL arasında olup, öncelikli ürün listesindeki </a:t>
          </a:r>
          <a:r>
            <a:rPr lang="tr-TR" sz="1200" b="1" dirty="0">
              <a:solidFill>
                <a:srgbClr val="FF0000"/>
              </a:solidFill>
              <a:latin typeface="Calibri"/>
              <a:ea typeface="+mn-ea"/>
              <a:cs typeface="+mn-cs"/>
            </a:rPr>
            <a:t>ürün ve hizmetlerin </a:t>
          </a:r>
          <a:r>
            <a:rPr lang="tr-TR" sz="1200" b="1" dirty="0">
              <a:solidFill>
                <a:sysClr val="windowText" lastClr="000000">
                  <a:hueOff val="0"/>
                  <a:satOff val="0"/>
                  <a:lumOff val="0"/>
                  <a:alphaOff val="0"/>
                </a:sysClr>
              </a:solidFill>
              <a:latin typeface="Calibri"/>
              <a:ea typeface="+mn-ea"/>
              <a:cs typeface="+mn-cs"/>
            </a:rPr>
            <a:t>üretimine yönelik yatırımlardan uygun görülenler Proje Bazlı Teşvik Sistemi kapsamına alınabilir.</a:t>
          </a:r>
        </a:p>
      </dgm:t>
    </dgm:pt>
    <dgm:pt modelId="{6406461B-9D94-46F6-B3AD-84A3B99231F1}" type="parTrans" cxnId="{BFB24DFE-7D21-4B79-A3C9-6BA461E442BC}">
      <dgm:prSet/>
      <dgm:spPr>
        <a:xfrm>
          <a:off x="5645934" y="3262338"/>
          <a:ext cx="1276612" cy="607551"/>
        </a:xfrm>
        <a:custGeom>
          <a:avLst/>
          <a:gdLst/>
          <a:ahLst/>
          <a:cxnLst/>
          <a:rect l="0" t="0" r="0" b="0"/>
          <a:pathLst>
            <a:path>
              <a:moveTo>
                <a:pt x="1276612" y="0"/>
              </a:moveTo>
              <a:lnTo>
                <a:pt x="1276612" y="414028"/>
              </a:lnTo>
              <a:lnTo>
                <a:pt x="0" y="414028"/>
              </a:lnTo>
              <a:lnTo>
                <a:pt x="0" y="607551"/>
              </a:lnTo>
            </a:path>
          </a:pathLst>
        </a:custGeom>
        <a:noFill/>
        <a:ln w="12700" cap="flat" cmpd="sng" algn="ctr">
          <a:solidFill>
            <a:srgbClr val="ED7D31">
              <a:shade val="80000"/>
              <a:hueOff val="0"/>
              <a:satOff val="0"/>
              <a:lumOff val="0"/>
              <a:alphaOff val="0"/>
            </a:srgbClr>
          </a:solidFill>
          <a:prstDash val="solid"/>
          <a:miter lim="800000"/>
        </a:ln>
        <a:effectLst/>
      </dgm:spPr>
      <dgm:t>
        <a:bodyPr/>
        <a:lstStyle/>
        <a:p>
          <a:endParaRPr lang="tr-TR"/>
        </a:p>
      </dgm:t>
    </dgm:pt>
    <dgm:pt modelId="{DE5E8992-DFAC-414E-9BE9-AD7E59514E5D}" type="sibTrans" cxnId="{BFB24DFE-7D21-4B79-A3C9-6BA461E442BC}">
      <dgm:prSet/>
      <dgm:spPr/>
      <dgm:t>
        <a:bodyPr/>
        <a:lstStyle/>
        <a:p>
          <a:endParaRPr lang="tr-TR"/>
        </a:p>
      </dgm:t>
    </dgm:pt>
    <dgm:pt modelId="{5E7EA618-BB77-4EC3-AF40-664FA5DFA180}">
      <dgm:prSet phldrT="[Metin]" custT="1"/>
      <dgm:spPr>
        <a:xfrm>
          <a:off x="7386770" y="4090396"/>
          <a:ext cx="2089002" cy="1326516"/>
        </a:xfrm>
        <a:prstGeom prst="roundRect">
          <a:avLst>
            <a:gd name="adj" fmla="val 10000"/>
          </a:avLst>
        </a:prstGeom>
        <a:solidFill>
          <a:srgbClr val="F7F0E1">
            <a:alpha val="90000"/>
          </a:srgbClr>
        </a:solidFill>
        <a:ln w="12700" cap="flat" cmpd="sng" algn="ctr">
          <a:solidFill>
            <a:srgbClr val="ED7D31">
              <a:hueOff val="0"/>
              <a:satOff val="0"/>
              <a:lumOff val="0"/>
              <a:alphaOff val="0"/>
            </a:srgbClr>
          </a:solidFill>
          <a:prstDash val="solid"/>
          <a:miter lim="800000"/>
        </a:ln>
        <a:effectLst/>
      </dgm:spPr>
      <dgm:t>
        <a:bodyPr/>
        <a:lstStyle/>
        <a:p>
          <a:pPr>
            <a:buNone/>
          </a:pPr>
          <a:r>
            <a:rPr lang="tr-TR" sz="1200" b="1" dirty="0">
              <a:solidFill>
                <a:sysClr val="windowText" lastClr="000000">
                  <a:hueOff val="0"/>
                  <a:satOff val="0"/>
                  <a:lumOff val="0"/>
                  <a:alphaOff val="0"/>
                </a:sysClr>
              </a:solidFill>
              <a:latin typeface="Calibri"/>
              <a:ea typeface="+mn-ea"/>
              <a:cs typeface="+mn-cs"/>
            </a:rPr>
            <a:t>Bu kapsamda desteklenmesi uygun görülen projeler Bakanlık tarafından Cumhurbaşkanına sunulur ve desteklenmesine karar verilenler için Destek Kararı yayımlanır.</a:t>
          </a:r>
        </a:p>
      </dgm:t>
    </dgm:pt>
    <dgm:pt modelId="{03CE03EE-EFEB-408A-B7EA-5709CE2ECFBC}" type="parTrans" cxnId="{A5BAFA57-359D-4A39-8AAF-D80DF740D411}">
      <dgm:prSet/>
      <dgm:spPr>
        <a:xfrm>
          <a:off x="6922547" y="3262338"/>
          <a:ext cx="1276612" cy="607551"/>
        </a:xfrm>
        <a:custGeom>
          <a:avLst/>
          <a:gdLst/>
          <a:ahLst/>
          <a:cxnLst/>
          <a:rect l="0" t="0" r="0" b="0"/>
          <a:pathLst>
            <a:path>
              <a:moveTo>
                <a:pt x="0" y="0"/>
              </a:moveTo>
              <a:lnTo>
                <a:pt x="0" y="414028"/>
              </a:lnTo>
              <a:lnTo>
                <a:pt x="1276612" y="414028"/>
              </a:lnTo>
              <a:lnTo>
                <a:pt x="1276612" y="607551"/>
              </a:lnTo>
            </a:path>
          </a:pathLst>
        </a:custGeom>
        <a:noFill/>
        <a:ln w="12700" cap="flat" cmpd="sng" algn="ctr">
          <a:solidFill>
            <a:srgbClr val="ED7D31">
              <a:shade val="80000"/>
              <a:hueOff val="0"/>
              <a:satOff val="0"/>
              <a:lumOff val="0"/>
              <a:alphaOff val="0"/>
            </a:srgbClr>
          </a:solidFill>
          <a:prstDash val="solid"/>
          <a:miter lim="800000"/>
        </a:ln>
        <a:effectLst/>
      </dgm:spPr>
      <dgm:t>
        <a:bodyPr/>
        <a:lstStyle/>
        <a:p>
          <a:endParaRPr lang="tr-TR"/>
        </a:p>
      </dgm:t>
    </dgm:pt>
    <dgm:pt modelId="{1FE572ED-C738-40DD-803E-43434B21EF34}" type="sibTrans" cxnId="{A5BAFA57-359D-4A39-8AAF-D80DF740D411}">
      <dgm:prSet/>
      <dgm:spPr/>
      <dgm:t>
        <a:bodyPr/>
        <a:lstStyle/>
        <a:p>
          <a:endParaRPr lang="tr-TR"/>
        </a:p>
      </dgm:t>
    </dgm:pt>
    <dgm:pt modelId="{35EEBECF-3A09-4C36-9DEA-E67007819D17}" type="pres">
      <dgm:prSet presAssocID="{4173BC29-C9E7-498E-B5EC-12DA0B88B59E}" presName="hierChild1" presStyleCnt="0">
        <dgm:presLayoutVars>
          <dgm:chPref val="1"/>
          <dgm:dir/>
          <dgm:animOne val="branch"/>
          <dgm:animLvl val="lvl"/>
          <dgm:resizeHandles/>
        </dgm:presLayoutVars>
      </dgm:prSet>
      <dgm:spPr/>
      <dgm:t>
        <a:bodyPr/>
        <a:lstStyle/>
        <a:p>
          <a:endParaRPr lang="tr-TR"/>
        </a:p>
      </dgm:t>
    </dgm:pt>
    <dgm:pt modelId="{5E13C299-323B-42D4-8A2D-7A536792000E}" type="pres">
      <dgm:prSet presAssocID="{7C27BE37-32CC-4F09-AF81-B05A750FEFC2}" presName="hierRoot1" presStyleCnt="0"/>
      <dgm:spPr/>
    </dgm:pt>
    <dgm:pt modelId="{3141BA97-9DFA-4D63-9435-F8E09F1A3121}" type="pres">
      <dgm:prSet presAssocID="{7C27BE37-32CC-4F09-AF81-B05A750FEFC2}" presName="composite" presStyleCnt="0"/>
      <dgm:spPr/>
    </dgm:pt>
    <dgm:pt modelId="{A68AA204-26BA-454C-8910-587352FF829A}" type="pres">
      <dgm:prSet presAssocID="{7C27BE37-32CC-4F09-AF81-B05A750FEFC2}" presName="background" presStyleLbl="node0" presStyleIdx="0" presStyleCnt="1"/>
      <dgm:spPr>
        <a:xfrm>
          <a:off x="3963126" y="1753"/>
          <a:ext cx="2089002" cy="1326516"/>
        </a:xfrm>
        <a:prstGeom prst="roundRect">
          <a:avLst>
            <a:gd name="adj" fmla="val 10000"/>
          </a:avLst>
        </a:prstGeom>
        <a:solidFill>
          <a:srgbClr val="6C8190"/>
        </a:solidFill>
        <a:ln w="12700" cap="flat" cmpd="sng" algn="ctr">
          <a:solidFill>
            <a:srgbClr val="ED7D31">
              <a:shade val="80000"/>
              <a:hueOff val="0"/>
              <a:satOff val="0"/>
              <a:lumOff val="0"/>
              <a:alphaOff val="0"/>
            </a:srgbClr>
          </a:solidFill>
          <a:prstDash val="solid"/>
          <a:miter lim="800000"/>
        </a:ln>
        <a:effectLst/>
      </dgm:spPr>
    </dgm:pt>
    <dgm:pt modelId="{CCCCD4AD-D820-4CA9-9654-625A9A52D8B9}" type="pres">
      <dgm:prSet presAssocID="{7C27BE37-32CC-4F09-AF81-B05A750FEFC2}" presName="text" presStyleLbl="fgAcc0" presStyleIdx="0" presStyleCnt="1" custScaleX="112575">
        <dgm:presLayoutVars>
          <dgm:chPref val="3"/>
        </dgm:presLayoutVars>
      </dgm:prSet>
      <dgm:spPr/>
      <dgm:t>
        <a:bodyPr/>
        <a:lstStyle/>
        <a:p>
          <a:endParaRPr lang="tr-TR"/>
        </a:p>
      </dgm:t>
    </dgm:pt>
    <dgm:pt modelId="{C2D5EE28-83F6-4198-BEA1-AF6E48BE67E2}" type="pres">
      <dgm:prSet presAssocID="{7C27BE37-32CC-4F09-AF81-B05A750FEFC2}" presName="hierChild2" presStyleCnt="0"/>
      <dgm:spPr/>
    </dgm:pt>
    <dgm:pt modelId="{A271CAA3-DEB6-4F1B-8888-3FDA7C0B1F87}" type="pres">
      <dgm:prSet presAssocID="{8B2DDB41-6D54-4EA2-AA16-73BB2F840849}" presName="Name10" presStyleLbl="parChTrans1D2" presStyleIdx="0" presStyleCnt="2"/>
      <dgm:spPr/>
      <dgm:t>
        <a:bodyPr/>
        <a:lstStyle/>
        <a:p>
          <a:endParaRPr lang="tr-TR"/>
        </a:p>
      </dgm:t>
    </dgm:pt>
    <dgm:pt modelId="{579C1C83-9806-4F6C-A3C9-A5D2E774C016}" type="pres">
      <dgm:prSet presAssocID="{608A89A2-D93A-4271-84F8-843013C3A3B1}" presName="hierRoot2" presStyleCnt="0"/>
      <dgm:spPr/>
    </dgm:pt>
    <dgm:pt modelId="{82CFB69F-E821-42DA-AB4D-9DD0951EEFC2}" type="pres">
      <dgm:prSet presAssocID="{608A89A2-D93A-4271-84F8-843013C3A3B1}" presName="composite2" presStyleCnt="0"/>
      <dgm:spPr/>
    </dgm:pt>
    <dgm:pt modelId="{245C161A-4EC7-462F-8B8F-1698E029582E}" type="pres">
      <dgm:prSet presAssocID="{608A89A2-D93A-4271-84F8-843013C3A3B1}" presName="background2" presStyleLbl="node2" presStyleIdx="0" presStyleCnt="2"/>
      <dgm:spPr>
        <a:xfrm>
          <a:off x="2048207" y="1935822"/>
          <a:ext cx="2089002" cy="1326516"/>
        </a:xfrm>
        <a:prstGeom prst="roundRect">
          <a:avLst>
            <a:gd name="adj" fmla="val 10000"/>
          </a:avLst>
        </a:prstGeom>
        <a:solidFill>
          <a:srgbClr val="6C8190"/>
        </a:solidFill>
        <a:ln w="12700" cap="flat" cmpd="sng" algn="ctr">
          <a:solidFill>
            <a:srgbClr val="ED7D31">
              <a:shade val="80000"/>
              <a:hueOff val="0"/>
              <a:satOff val="0"/>
              <a:lumOff val="0"/>
              <a:alphaOff val="0"/>
            </a:srgbClr>
          </a:solidFill>
          <a:prstDash val="solid"/>
          <a:miter lim="800000"/>
        </a:ln>
        <a:effectLst/>
      </dgm:spPr>
    </dgm:pt>
    <dgm:pt modelId="{92C2D593-ED07-46D0-AC7F-7A1940785339}" type="pres">
      <dgm:prSet presAssocID="{608A89A2-D93A-4271-84F8-843013C3A3B1}" presName="text2" presStyleLbl="fgAcc2" presStyleIdx="0" presStyleCnt="2" custLinFactNeighborX="-7491" custLinFactNeighborY="-40562">
        <dgm:presLayoutVars>
          <dgm:chPref val="3"/>
        </dgm:presLayoutVars>
      </dgm:prSet>
      <dgm:spPr/>
      <dgm:t>
        <a:bodyPr/>
        <a:lstStyle/>
        <a:p>
          <a:endParaRPr lang="tr-TR"/>
        </a:p>
      </dgm:t>
    </dgm:pt>
    <dgm:pt modelId="{B707DED3-7C99-448F-B30F-E693C967A718}" type="pres">
      <dgm:prSet presAssocID="{608A89A2-D93A-4271-84F8-843013C3A3B1}" presName="hierChild3" presStyleCnt="0"/>
      <dgm:spPr/>
    </dgm:pt>
    <dgm:pt modelId="{A917E653-5EDB-4F6D-AD4B-5DDA3D7A2D09}" type="pres">
      <dgm:prSet presAssocID="{6DD040B9-DDFD-423B-8C31-C454C066F3E7}" presName="Name17" presStyleLbl="parChTrans1D3" presStyleIdx="0" presStyleCnt="3"/>
      <dgm:spPr/>
      <dgm:t>
        <a:bodyPr/>
        <a:lstStyle/>
        <a:p>
          <a:endParaRPr lang="tr-TR"/>
        </a:p>
      </dgm:t>
    </dgm:pt>
    <dgm:pt modelId="{5191F595-BD29-4901-845B-4EE653125179}" type="pres">
      <dgm:prSet presAssocID="{0B645D64-CD9B-4E64-88A4-D6F9EDEB2B69}" presName="hierRoot3" presStyleCnt="0"/>
      <dgm:spPr/>
    </dgm:pt>
    <dgm:pt modelId="{4DB41400-F5D2-41F2-B832-48116A548B1C}" type="pres">
      <dgm:prSet presAssocID="{0B645D64-CD9B-4E64-88A4-D6F9EDEB2B69}" presName="composite3" presStyleCnt="0"/>
      <dgm:spPr/>
    </dgm:pt>
    <dgm:pt modelId="{F46E3125-FD16-4B33-A3C0-E48F166C0AB3}" type="pres">
      <dgm:prSet presAssocID="{0B645D64-CD9B-4E64-88A4-D6F9EDEB2B69}" presName="background3" presStyleLbl="node3" presStyleIdx="0" presStyleCnt="3"/>
      <dgm:spPr>
        <a:xfrm>
          <a:off x="2048207" y="3869890"/>
          <a:ext cx="2089002" cy="1326516"/>
        </a:xfrm>
        <a:prstGeom prst="roundRect">
          <a:avLst>
            <a:gd name="adj" fmla="val 10000"/>
          </a:avLst>
        </a:prstGeom>
        <a:solidFill>
          <a:srgbClr val="E2E7EA"/>
        </a:solidFill>
        <a:ln w="12700" cap="flat" cmpd="sng" algn="ctr">
          <a:solidFill>
            <a:srgbClr val="ED7D31">
              <a:shade val="80000"/>
              <a:hueOff val="0"/>
              <a:satOff val="0"/>
              <a:lumOff val="0"/>
              <a:alphaOff val="0"/>
            </a:srgbClr>
          </a:solidFill>
          <a:prstDash val="solid"/>
          <a:miter lim="800000"/>
        </a:ln>
        <a:effectLst/>
      </dgm:spPr>
    </dgm:pt>
    <dgm:pt modelId="{7BA375D9-F458-4A4D-99C2-8E756185DF2A}" type="pres">
      <dgm:prSet presAssocID="{0B645D64-CD9B-4E64-88A4-D6F9EDEB2B69}" presName="text3" presStyleLbl="fgAcc3" presStyleIdx="0" presStyleCnt="3" custScaleX="128531" custLinFactNeighborX="-17043" custLinFactNeighborY="-51280">
        <dgm:presLayoutVars>
          <dgm:chPref val="3"/>
        </dgm:presLayoutVars>
      </dgm:prSet>
      <dgm:spPr/>
      <dgm:t>
        <a:bodyPr/>
        <a:lstStyle/>
        <a:p>
          <a:endParaRPr lang="tr-TR"/>
        </a:p>
      </dgm:t>
    </dgm:pt>
    <dgm:pt modelId="{8B621E2C-5678-4E8D-B009-96BC6D1ABEE8}" type="pres">
      <dgm:prSet presAssocID="{0B645D64-CD9B-4E64-88A4-D6F9EDEB2B69}" presName="hierChild4" presStyleCnt="0"/>
      <dgm:spPr/>
    </dgm:pt>
    <dgm:pt modelId="{882ABC2F-FC1A-4E16-B4E9-1A11478E1BDE}" type="pres">
      <dgm:prSet presAssocID="{F31A6034-3011-42CF-805C-A5613195298A}" presName="Name10" presStyleLbl="parChTrans1D2" presStyleIdx="1" presStyleCnt="2"/>
      <dgm:spPr/>
      <dgm:t>
        <a:bodyPr/>
        <a:lstStyle/>
        <a:p>
          <a:endParaRPr lang="tr-TR"/>
        </a:p>
      </dgm:t>
    </dgm:pt>
    <dgm:pt modelId="{4B02FA40-BC7B-45D1-AF3C-8F37DA09BDB9}" type="pres">
      <dgm:prSet presAssocID="{283AC8B5-91A0-4965-969E-3A9929EDB09B}" presName="hierRoot2" presStyleCnt="0"/>
      <dgm:spPr/>
    </dgm:pt>
    <dgm:pt modelId="{E33D9F21-FED4-4F9C-A1EC-44B86B0D2CD4}" type="pres">
      <dgm:prSet presAssocID="{283AC8B5-91A0-4965-969E-3A9929EDB09B}" presName="composite2" presStyleCnt="0"/>
      <dgm:spPr/>
    </dgm:pt>
    <dgm:pt modelId="{C0C371EE-A86B-44AB-9663-274EB1A3C38D}" type="pres">
      <dgm:prSet presAssocID="{283AC8B5-91A0-4965-969E-3A9929EDB09B}" presName="background2" presStyleLbl="node2" presStyleIdx="1" presStyleCnt="2"/>
      <dgm:spPr>
        <a:xfrm>
          <a:off x="5878046" y="1935822"/>
          <a:ext cx="2089002" cy="1326516"/>
        </a:xfrm>
        <a:prstGeom prst="roundRect">
          <a:avLst>
            <a:gd name="adj" fmla="val 10000"/>
          </a:avLst>
        </a:prstGeom>
        <a:solidFill>
          <a:srgbClr val="6C8190"/>
        </a:solidFill>
        <a:ln w="12700" cap="flat" cmpd="sng" algn="ctr">
          <a:solidFill>
            <a:srgbClr val="ED7D31">
              <a:shade val="80000"/>
              <a:hueOff val="0"/>
              <a:satOff val="0"/>
              <a:lumOff val="0"/>
              <a:alphaOff val="0"/>
            </a:srgbClr>
          </a:solidFill>
          <a:prstDash val="solid"/>
          <a:miter lim="800000"/>
        </a:ln>
        <a:effectLst/>
      </dgm:spPr>
    </dgm:pt>
    <dgm:pt modelId="{50D797FB-34ED-4407-937F-EF5BDD1FE9A6}" type="pres">
      <dgm:prSet presAssocID="{283AC8B5-91A0-4965-969E-3A9929EDB09B}" presName="text2" presStyleLbl="fgAcc2" presStyleIdx="1" presStyleCnt="2" custLinFactNeighborX="11907" custLinFactNeighborY="-39575">
        <dgm:presLayoutVars>
          <dgm:chPref val="3"/>
        </dgm:presLayoutVars>
      </dgm:prSet>
      <dgm:spPr/>
      <dgm:t>
        <a:bodyPr/>
        <a:lstStyle/>
        <a:p>
          <a:endParaRPr lang="tr-TR"/>
        </a:p>
      </dgm:t>
    </dgm:pt>
    <dgm:pt modelId="{FD3C3472-6CEC-42ED-B3E4-23CBA17E4865}" type="pres">
      <dgm:prSet presAssocID="{283AC8B5-91A0-4965-969E-3A9929EDB09B}" presName="hierChild3" presStyleCnt="0"/>
      <dgm:spPr/>
    </dgm:pt>
    <dgm:pt modelId="{990B7926-903E-4CE7-821F-5A3F44FBC682}" type="pres">
      <dgm:prSet presAssocID="{6406461B-9D94-46F6-B3AD-84A3B99231F1}" presName="Name17" presStyleLbl="parChTrans1D3" presStyleIdx="1" presStyleCnt="3"/>
      <dgm:spPr/>
      <dgm:t>
        <a:bodyPr/>
        <a:lstStyle/>
        <a:p>
          <a:endParaRPr lang="tr-TR"/>
        </a:p>
      </dgm:t>
    </dgm:pt>
    <dgm:pt modelId="{D03D4873-5BD7-4A9E-AD7D-DD41E4CE4571}" type="pres">
      <dgm:prSet presAssocID="{B157061E-ED80-4426-B4CA-9696F209D5E1}" presName="hierRoot3" presStyleCnt="0"/>
      <dgm:spPr/>
    </dgm:pt>
    <dgm:pt modelId="{D95E78EB-7B44-47D4-A005-20F54FF3BE7E}" type="pres">
      <dgm:prSet presAssocID="{B157061E-ED80-4426-B4CA-9696F209D5E1}" presName="composite3" presStyleCnt="0"/>
      <dgm:spPr/>
    </dgm:pt>
    <dgm:pt modelId="{E2FEB58B-BE5A-4339-83A0-E2257E88FF90}" type="pres">
      <dgm:prSet presAssocID="{B157061E-ED80-4426-B4CA-9696F209D5E1}" presName="background3" presStyleLbl="node3" presStyleIdx="1" presStyleCnt="3"/>
      <dgm:spPr>
        <a:xfrm>
          <a:off x="4601433" y="3869890"/>
          <a:ext cx="2089002" cy="1326516"/>
        </a:xfrm>
        <a:prstGeom prst="roundRect">
          <a:avLst>
            <a:gd name="adj" fmla="val 10000"/>
          </a:avLst>
        </a:prstGeom>
        <a:solidFill>
          <a:srgbClr val="E2E7EA"/>
        </a:solidFill>
        <a:ln w="12700" cap="flat" cmpd="sng" algn="ctr">
          <a:solidFill>
            <a:srgbClr val="ED7D31">
              <a:shade val="80000"/>
              <a:hueOff val="0"/>
              <a:satOff val="0"/>
              <a:lumOff val="0"/>
              <a:alphaOff val="0"/>
            </a:srgbClr>
          </a:solidFill>
          <a:prstDash val="solid"/>
          <a:miter lim="800000"/>
        </a:ln>
        <a:effectLst/>
      </dgm:spPr>
    </dgm:pt>
    <dgm:pt modelId="{70717142-E37B-48F4-910A-BDB43113C8AC}" type="pres">
      <dgm:prSet presAssocID="{B157061E-ED80-4426-B4CA-9696F209D5E1}" presName="text3" presStyleLbl="fgAcc3" presStyleIdx="1" presStyleCnt="3" custScaleX="127858" custScaleY="147602" custLinFactNeighborX="-6051" custLinFactNeighborY="-43962">
        <dgm:presLayoutVars>
          <dgm:chPref val="3"/>
        </dgm:presLayoutVars>
      </dgm:prSet>
      <dgm:spPr/>
      <dgm:t>
        <a:bodyPr/>
        <a:lstStyle/>
        <a:p>
          <a:endParaRPr lang="tr-TR"/>
        </a:p>
      </dgm:t>
    </dgm:pt>
    <dgm:pt modelId="{A5A82FFB-B628-403A-B96A-027A81613D52}" type="pres">
      <dgm:prSet presAssocID="{B157061E-ED80-4426-B4CA-9696F209D5E1}" presName="hierChild4" presStyleCnt="0"/>
      <dgm:spPr/>
    </dgm:pt>
    <dgm:pt modelId="{8C12E9E4-97BA-4899-9760-5FC5DCBBA005}" type="pres">
      <dgm:prSet presAssocID="{03CE03EE-EFEB-408A-B7EA-5709CE2ECFBC}" presName="Name17" presStyleLbl="parChTrans1D3" presStyleIdx="2" presStyleCnt="3"/>
      <dgm:spPr/>
      <dgm:t>
        <a:bodyPr/>
        <a:lstStyle/>
        <a:p>
          <a:endParaRPr lang="tr-TR"/>
        </a:p>
      </dgm:t>
    </dgm:pt>
    <dgm:pt modelId="{C0F223BC-598B-4615-826F-B801F315AE0E}" type="pres">
      <dgm:prSet presAssocID="{5E7EA618-BB77-4EC3-AF40-664FA5DFA180}" presName="hierRoot3" presStyleCnt="0"/>
      <dgm:spPr/>
    </dgm:pt>
    <dgm:pt modelId="{6B1524DB-B0F5-47E6-B34E-3AA2F55B25A4}" type="pres">
      <dgm:prSet presAssocID="{5E7EA618-BB77-4EC3-AF40-664FA5DFA180}" presName="composite3" presStyleCnt="0"/>
      <dgm:spPr/>
    </dgm:pt>
    <dgm:pt modelId="{E2F47915-3EE8-460D-B99D-D48985056D2C}" type="pres">
      <dgm:prSet presAssocID="{5E7EA618-BB77-4EC3-AF40-664FA5DFA180}" presName="background3" presStyleLbl="node3" presStyleIdx="2" presStyleCnt="3"/>
      <dgm:spPr>
        <a:xfrm>
          <a:off x="7154659" y="3869890"/>
          <a:ext cx="2089002" cy="1326516"/>
        </a:xfrm>
        <a:prstGeom prst="roundRect">
          <a:avLst>
            <a:gd name="adj" fmla="val 10000"/>
          </a:avLst>
        </a:prstGeom>
        <a:solidFill>
          <a:srgbClr val="E2E7EA"/>
        </a:solidFill>
        <a:ln w="12700" cap="flat" cmpd="sng" algn="ctr">
          <a:solidFill>
            <a:srgbClr val="ED7D31">
              <a:shade val="80000"/>
              <a:hueOff val="0"/>
              <a:satOff val="0"/>
              <a:lumOff val="0"/>
              <a:alphaOff val="0"/>
            </a:srgbClr>
          </a:solidFill>
          <a:prstDash val="solid"/>
          <a:miter lim="800000"/>
        </a:ln>
        <a:effectLst/>
      </dgm:spPr>
    </dgm:pt>
    <dgm:pt modelId="{70F149F7-06B4-48AF-A3E5-BE680B888284}" type="pres">
      <dgm:prSet presAssocID="{5E7EA618-BB77-4EC3-AF40-664FA5DFA180}" presName="text3" presStyleLbl="fgAcc3" presStyleIdx="2" presStyleCnt="3" custScaleX="121611" custScaleY="141140" custLinFactNeighborX="1235" custLinFactNeighborY="-44326">
        <dgm:presLayoutVars>
          <dgm:chPref val="3"/>
        </dgm:presLayoutVars>
      </dgm:prSet>
      <dgm:spPr/>
      <dgm:t>
        <a:bodyPr/>
        <a:lstStyle/>
        <a:p>
          <a:endParaRPr lang="tr-TR"/>
        </a:p>
      </dgm:t>
    </dgm:pt>
    <dgm:pt modelId="{BD8B6A9B-1D9F-4F66-9908-763E073E4756}" type="pres">
      <dgm:prSet presAssocID="{5E7EA618-BB77-4EC3-AF40-664FA5DFA180}" presName="hierChild4" presStyleCnt="0"/>
      <dgm:spPr/>
    </dgm:pt>
  </dgm:ptLst>
  <dgm:cxnLst>
    <dgm:cxn modelId="{10D4B253-0D5E-420E-83C4-F309E5C96180}" srcId="{7C27BE37-32CC-4F09-AF81-B05A750FEFC2}" destId="{283AC8B5-91A0-4965-969E-3A9929EDB09B}" srcOrd="1" destOrd="0" parTransId="{F31A6034-3011-42CF-805C-A5613195298A}" sibTransId="{4FC5B253-301A-4AA4-B47D-979F4ECE200D}"/>
    <dgm:cxn modelId="{5CF5F3A8-3F98-43D4-B115-3D3E3B0713E4}" type="presOf" srcId="{4173BC29-C9E7-498E-B5EC-12DA0B88B59E}" destId="{35EEBECF-3A09-4C36-9DEA-E67007819D17}" srcOrd="0" destOrd="0" presId="urn:microsoft.com/office/officeart/2005/8/layout/hierarchy1"/>
    <dgm:cxn modelId="{63622768-BEF1-4D84-B8F8-D9F4977BEDE2}" type="presOf" srcId="{6406461B-9D94-46F6-B3AD-84A3B99231F1}" destId="{990B7926-903E-4CE7-821F-5A3F44FBC682}" srcOrd="0" destOrd="0" presId="urn:microsoft.com/office/officeart/2005/8/layout/hierarchy1"/>
    <dgm:cxn modelId="{4E9404C5-2A70-409D-84CF-013D8AB4E071}" type="presOf" srcId="{7C27BE37-32CC-4F09-AF81-B05A750FEFC2}" destId="{CCCCD4AD-D820-4CA9-9654-625A9A52D8B9}" srcOrd="0" destOrd="0" presId="urn:microsoft.com/office/officeart/2005/8/layout/hierarchy1"/>
    <dgm:cxn modelId="{4262EF1B-3A0F-4C80-9E1C-43ED38F54A31}" type="presOf" srcId="{608A89A2-D93A-4271-84F8-843013C3A3B1}" destId="{92C2D593-ED07-46D0-AC7F-7A1940785339}" srcOrd="0" destOrd="0" presId="urn:microsoft.com/office/officeart/2005/8/layout/hierarchy1"/>
    <dgm:cxn modelId="{DDE4837B-FA00-494B-820B-0050A552A6F2}" srcId="{608A89A2-D93A-4271-84F8-843013C3A3B1}" destId="{0B645D64-CD9B-4E64-88A4-D6F9EDEB2B69}" srcOrd="0" destOrd="0" parTransId="{6DD040B9-DDFD-423B-8C31-C454C066F3E7}" sibTransId="{66062C87-9DE0-4D3D-8019-A672BC94388F}"/>
    <dgm:cxn modelId="{A5BAFA57-359D-4A39-8AAF-D80DF740D411}" srcId="{283AC8B5-91A0-4965-969E-3A9929EDB09B}" destId="{5E7EA618-BB77-4EC3-AF40-664FA5DFA180}" srcOrd="1" destOrd="0" parTransId="{03CE03EE-EFEB-408A-B7EA-5709CE2ECFBC}" sibTransId="{1FE572ED-C738-40DD-803E-43434B21EF34}"/>
    <dgm:cxn modelId="{F5D1C504-F323-49A7-AB48-3898BF370746}" type="presOf" srcId="{8B2DDB41-6D54-4EA2-AA16-73BB2F840849}" destId="{A271CAA3-DEB6-4F1B-8888-3FDA7C0B1F87}" srcOrd="0" destOrd="0" presId="urn:microsoft.com/office/officeart/2005/8/layout/hierarchy1"/>
    <dgm:cxn modelId="{B31EA30E-014F-48BF-879E-017B969E0CC1}" type="presOf" srcId="{5E7EA618-BB77-4EC3-AF40-664FA5DFA180}" destId="{70F149F7-06B4-48AF-A3E5-BE680B888284}" srcOrd="0" destOrd="0" presId="urn:microsoft.com/office/officeart/2005/8/layout/hierarchy1"/>
    <dgm:cxn modelId="{B73E4F69-4733-48A6-B247-25C9564D4351}" srcId="{4173BC29-C9E7-498E-B5EC-12DA0B88B59E}" destId="{7C27BE37-32CC-4F09-AF81-B05A750FEFC2}" srcOrd="0" destOrd="0" parTransId="{4817B4AC-0E2D-4A4A-8398-4D92B3A3C0CE}" sibTransId="{37C0C0B5-1313-4587-B8A5-6E8064104274}"/>
    <dgm:cxn modelId="{82F8551A-6D71-4210-BF2A-F87887EB31FB}" type="presOf" srcId="{03CE03EE-EFEB-408A-B7EA-5709CE2ECFBC}" destId="{8C12E9E4-97BA-4899-9760-5FC5DCBBA005}" srcOrd="0" destOrd="0" presId="urn:microsoft.com/office/officeart/2005/8/layout/hierarchy1"/>
    <dgm:cxn modelId="{A8BC3F61-DDC5-463A-9094-3398B384CBA2}" type="presOf" srcId="{0B645D64-CD9B-4E64-88A4-D6F9EDEB2B69}" destId="{7BA375D9-F458-4A4D-99C2-8E756185DF2A}" srcOrd="0" destOrd="0" presId="urn:microsoft.com/office/officeart/2005/8/layout/hierarchy1"/>
    <dgm:cxn modelId="{08337056-FF4E-4A9B-A880-0CDAB5F6FBC5}" type="presOf" srcId="{F31A6034-3011-42CF-805C-A5613195298A}" destId="{882ABC2F-FC1A-4E16-B4E9-1A11478E1BDE}" srcOrd="0" destOrd="0" presId="urn:microsoft.com/office/officeart/2005/8/layout/hierarchy1"/>
    <dgm:cxn modelId="{77D9FBA6-2264-48C9-A46D-A6CCF24BD200}" srcId="{7C27BE37-32CC-4F09-AF81-B05A750FEFC2}" destId="{608A89A2-D93A-4271-84F8-843013C3A3B1}" srcOrd="0" destOrd="0" parTransId="{8B2DDB41-6D54-4EA2-AA16-73BB2F840849}" sibTransId="{C00ACFFE-31D2-4FFB-9F78-A8E655FA8ADB}"/>
    <dgm:cxn modelId="{BFB24DFE-7D21-4B79-A3C9-6BA461E442BC}" srcId="{283AC8B5-91A0-4965-969E-3A9929EDB09B}" destId="{B157061E-ED80-4426-B4CA-9696F209D5E1}" srcOrd="0" destOrd="0" parTransId="{6406461B-9D94-46F6-B3AD-84A3B99231F1}" sibTransId="{DE5E8992-DFAC-414E-9BE9-AD7E59514E5D}"/>
    <dgm:cxn modelId="{E7947F48-9004-4686-BD28-561806FAEB55}" type="presOf" srcId="{B157061E-ED80-4426-B4CA-9696F209D5E1}" destId="{70717142-E37B-48F4-910A-BDB43113C8AC}" srcOrd="0" destOrd="0" presId="urn:microsoft.com/office/officeart/2005/8/layout/hierarchy1"/>
    <dgm:cxn modelId="{5DF7DAB3-3A70-40B2-A836-7A68EB0EBBE2}" type="presOf" srcId="{283AC8B5-91A0-4965-969E-3A9929EDB09B}" destId="{50D797FB-34ED-4407-937F-EF5BDD1FE9A6}" srcOrd="0" destOrd="0" presId="urn:microsoft.com/office/officeart/2005/8/layout/hierarchy1"/>
    <dgm:cxn modelId="{DF7F62DA-8FFF-49E9-9FDC-5E337C5E67C8}" type="presOf" srcId="{6DD040B9-DDFD-423B-8C31-C454C066F3E7}" destId="{A917E653-5EDB-4F6D-AD4B-5DDA3D7A2D09}" srcOrd="0" destOrd="0" presId="urn:microsoft.com/office/officeart/2005/8/layout/hierarchy1"/>
    <dgm:cxn modelId="{3C9188D0-C17B-4F66-80E8-6806AF5BB809}" type="presParOf" srcId="{35EEBECF-3A09-4C36-9DEA-E67007819D17}" destId="{5E13C299-323B-42D4-8A2D-7A536792000E}" srcOrd="0" destOrd="0" presId="urn:microsoft.com/office/officeart/2005/8/layout/hierarchy1"/>
    <dgm:cxn modelId="{CBF99ADE-ADB5-4601-8650-56FA969FD870}" type="presParOf" srcId="{5E13C299-323B-42D4-8A2D-7A536792000E}" destId="{3141BA97-9DFA-4D63-9435-F8E09F1A3121}" srcOrd="0" destOrd="0" presId="urn:microsoft.com/office/officeart/2005/8/layout/hierarchy1"/>
    <dgm:cxn modelId="{7C067088-439A-4B23-BC5F-51EFBB88AC32}" type="presParOf" srcId="{3141BA97-9DFA-4D63-9435-F8E09F1A3121}" destId="{A68AA204-26BA-454C-8910-587352FF829A}" srcOrd="0" destOrd="0" presId="urn:microsoft.com/office/officeart/2005/8/layout/hierarchy1"/>
    <dgm:cxn modelId="{9E4B9493-C9CB-4745-BEF2-5EE2D8BBA9A0}" type="presParOf" srcId="{3141BA97-9DFA-4D63-9435-F8E09F1A3121}" destId="{CCCCD4AD-D820-4CA9-9654-625A9A52D8B9}" srcOrd="1" destOrd="0" presId="urn:microsoft.com/office/officeart/2005/8/layout/hierarchy1"/>
    <dgm:cxn modelId="{FCF9141B-3DDB-4700-87E2-105A5CB83A05}" type="presParOf" srcId="{5E13C299-323B-42D4-8A2D-7A536792000E}" destId="{C2D5EE28-83F6-4198-BEA1-AF6E48BE67E2}" srcOrd="1" destOrd="0" presId="urn:microsoft.com/office/officeart/2005/8/layout/hierarchy1"/>
    <dgm:cxn modelId="{E3C57A91-3474-4980-BE66-0E02E450E7AE}" type="presParOf" srcId="{C2D5EE28-83F6-4198-BEA1-AF6E48BE67E2}" destId="{A271CAA3-DEB6-4F1B-8888-3FDA7C0B1F87}" srcOrd="0" destOrd="0" presId="urn:microsoft.com/office/officeart/2005/8/layout/hierarchy1"/>
    <dgm:cxn modelId="{2BAF57A6-EF40-48F9-ADBF-EA80FFA127B5}" type="presParOf" srcId="{C2D5EE28-83F6-4198-BEA1-AF6E48BE67E2}" destId="{579C1C83-9806-4F6C-A3C9-A5D2E774C016}" srcOrd="1" destOrd="0" presId="urn:microsoft.com/office/officeart/2005/8/layout/hierarchy1"/>
    <dgm:cxn modelId="{E551850B-32FB-4E68-9310-7BBE1AD88B61}" type="presParOf" srcId="{579C1C83-9806-4F6C-A3C9-A5D2E774C016}" destId="{82CFB69F-E821-42DA-AB4D-9DD0951EEFC2}" srcOrd="0" destOrd="0" presId="urn:microsoft.com/office/officeart/2005/8/layout/hierarchy1"/>
    <dgm:cxn modelId="{D3918960-7E68-4A8B-99B0-4B9F34D649C9}" type="presParOf" srcId="{82CFB69F-E821-42DA-AB4D-9DD0951EEFC2}" destId="{245C161A-4EC7-462F-8B8F-1698E029582E}" srcOrd="0" destOrd="0" presId="urn:microsoft.com/office/officeart/2005/8/layout/hierarchy1"/>
    <dgm:cxn modelId="{1D19C250-32DB-4B52-ADA9-F77029A21866}" type="presParOf" srcId="{82CFB69F-E821-42DA-AB4D-9DD0951EEFC2}" destId="{92C2D593-ED07-46D0-AC7F-7A1940785339}" srcOrd="1" destOrd="0" presId="urn:microsoft.com/office/officeart/2005/8/layout/hierarchy1"/>
    <dgm:cxn modelId="{B6E11C69-AD81-47BB-B5AD-5B5701502A01}" type="presParOf" srcId="{579C1C83-9806-4F6C-A3C9-A5D2E774C016}" destId="{B707DED3-7C99-448F-B30F-E693C967A718}" srcOrd="1" destOrd="0" presId="urn:microsoft.com/office/officeart/2005/8/layout/hierarchy1"/>
    <dgm:cxn modelId="{81ABBF05-02D5-4B99-8595-F11A86EB96A5}" type="presParOf" srcId="{B707DED3-7C99-448F-B30F-E693C967A718}" destId="{A917E653-5EDB-4F6D-AD4B-5DDA3D7A2D09}" srcOrd="0" destOrd="0" presId="urn:microsoft.com/office/officeart/2005/8/layout/hierarchy1"/>
    <dgm:cxn modelId="{775C4193-60FC-42F6-B796-C7CA29EC1F63}" type="presParOf" srcId="{B707DED3-7C99-448F-B30F-E693C967A718}" destId="{5191F595-BD29-4901-845B-4EE653125179}" srcOrd="1" destOrd="0" presId="urn:microsoft.com/office/officeart/2005/8/layout/hierarchy1"/>
    <dgm:cxn modelId="{E584418F-1329-420E-8FF2-F72FBF2B2BB4}" type="presParOf" srcId="{5191F595-BD29-4901-845B-4EE653125179}" destId="{4DB41400-F5D2-41F2-B832-48116A548B1C}" srcOrd="0" destOrd="0" presId="urn:microsoft.com/office/officeart/2005/8/layout/hierarchy1"/>
    <dgm:cxn modelId="{A6024E4E-9BD6-4132-94BC-9634B04695DA}" type="presParOf" srcId="{4DB41400-F5D2-41F2-B832-48116A548B1C}" destId="{F46E3125-FD16-4B33-A3C0-E48F166C0AB3}" srcOrd="0" destOrd="0" presId="urn:microsoft.com/office/officeart/2005/8/layout/hierarchy1"/>
    <dgm:cxn modelId="{F327AAD3-B445-4381-A0BA-1BD488A2C125}" type="presParOf" srcId="{4DB41400-F5D2-41F2-B832-48116A548B1C}" destId="{7BA375D9-F458-4A4D-99C2-8E756185DF2A}" srcOrd="1" destOrd="0" presId="urn:microsoft.com/office/officeart/2005/8/layout/hierarchy1"/>
    <dgm:cxn modelId="{39E85C40-FAC5-4139-80F7-4668A131F570}" type="presParOf" srcId="{5191F595-BD29-4901-845B-4EE653125179}" destId="{8B621E2C-5678-4E8D-B009-96BC6D1ABEE8}" srcOrd="1" destOrd="0" presId="urn:microsoft.com/office/officeart/2005/8/layout/hierarchy1"/>
    <dgm:cxn modelId="{6DC2DBA3-1433-43F8-A761-D285AC25984C}" type="presParOf" srcId="{C2D5EE28-83F6-4198-BEA1-AF6E48BE67E2}" destId="{882ABC2F-FC1A-4E16-B4E9-1A11478E1BDE}" srcOrd="2" destOrd="0" presId="urn:microsoft.com/office/officeart/2005/8/layout/hierarchy1"/>
    <dgm:cxn modelId="{62C6BB79-7351-4598-944C-0EAE0F913AF8}" type="presParOf" srcId="{C2D5EE28-83F6-4198-BEA1-AF6E48BE67E2}" destId="{4B02FA40-BC7B-45D1-AF3C-8F37DA09BDB9}" srcOrd="3" destOrd="0" presId="urn:microsoft.com/office/officeart/2005/8/layout/hierarchy1"/>
    <dgm:cxn modelId="{9E4BAF40-4AAD-4A4E-91CE-0BCC9D546033}" type="presParOf" srcId="{4B02FA40-BC7B-45D1-AF3C-8F37DA09BDB9}" destId="{E33D9F21-FED4-4F9C-A1EC-44B86B0D2CD4}" srcOrd="0" destOrd="0" presId="urn:microsoft.com/office/officeart/2005/8/layout/hierarchy1"/>
    <dgm:cxn modelId="{22A159C8-EA42-494E-8D58-267330F4FC87}" type="presParOf" srcId="{E33D9F21-FED4-4F9C-A1EC-44B86B0D2CD4}" destId="{C0C371EE-A86B-44AB-9663-274EB1A3C38D}" srcOrd="0" destOrd="0" presId="urn:microsoft.com/office/officeart/2005/8/layout/hierarchy1"/>
    <dgm:cxn modelId="{5C48D7E9-0533-4870-AE2F-067D1909855A}" type="presParOf" srcId="{E33D9F21-FED4-4F9C-A1EC-44B86B0D2CD4}" destId="{50D797FB-34ED-4407-937F-EF5BDD1FE9A6}" srcOrd="1" destOrd="0" presId="urn:microsoft.com/office/officeart/2005/8/layout/hierarchy1"/>
    <dgm:cxn modelId="{96E4EF9E-F1FE-4EBA-95EA-C1F8776E65D7}" type="presParOf" srcId="{4B02FA40-BC7B-45D1-AF3C-8F37DA09BDB9}" destId="{FD3C3472-6CEC-42ED-B3E4-23CBA17E4865}" srcOrd="1" destOrd="0" presId="urn:microsoft.com/office/officeart/2005/8/layout/hierarchy1"/>
    <dgm:cxn modelId="{C8740B19-D8D4-4C76-A2BF-97993053E6C3}" type="presParOf" srcId="{FD3C3472-6CEC-42ED-B3E4-23CBA17E4865}" destId="{990B7926-903E-4CE7-821F-5A3F44FBC682}" srcOrd="0" destOrd="0" presId="urn:microsoft.com/office/officeart/2005/8/layout/hierarchy1"/>
    <dgm:cxn modelId="{B35FAA13-6476-4D6B-942B-63E316A10E8A}" type="presParOf" srcId="{FD3C3472-6CEC-42ED-B3E4-23CBA17E4865}" destId="{D03D4873-5BD7-4A9E-AD7D-DD41E4CE4571}" srcOrd="1" destOrd="0" presId="urn:microsoft.com/office/officeart/2005/8/layout/hierarchy1"/>
    <dgm:cxn modelId="{931749BC-E4AF-4C76-8849-827141216B73}" type="presParOf" srcId="{D03D4873-5BD7-4A9E-AD7D-DD41E4CE4571}" destId="{D95E78EB-7B44-47D4-A005-20F54FF3BE7E}" srcOrd="0" destOrd="0" presId="urn:microsoft.com/office/officeart/2005/8/layout/hierarchy1"/>
    <dgm:cxn modelId="{DF8DFA19-4BE1-4C90-93E6-0E7E628167D7}" type="presParOf" srcId="{D95E78EB-7B44-47D4-A005-20F54FF3BE7E}" destId="{E2FEB58B-BE5A-4339-83A0-E2257E88FF90}" srcOrd="0" destOrd="0" presId="urn:microsoft.com/office/officeart/2005/8/layout/hierarchy1"/>
    <dgm:cxn modelId="{01AABA4F-168A-475C-8946-9A16745CB450}" type="presParOf" srcId="{D95E78EB-7B44-47D4-A005-20F54FF3BE7E}" destId="{70717142-E37B-48F4-910A-BDB43113C8AC}" srcOrd="1" destOrd="0" presId="urn:microsoft.com/office/officeart/2005/8/layout/hierarchy1"/>
    <dgm:cxn modelId="{AAFF67BA-00AC-47BA-9691-E144F5BF8389}" type="presParOf" srcId="{D03D4873-5BD7-4A9E-AD7D-DD41E4CE4571}" destId="{A5A82FFB-B628-403A-B96A-027A81613D52}" srcOrd="1" destOrd="0" presId="urn:microsoft.com/office/officeart/2005/8/layout/hierarchy1"/>
    <dgm:cxn modelId="{4DD62300-4E0C-44F9-A7F7-E9CB35BB18BD}" type="presParOf" srcId="{FD3C3472-6CEC-42ED-B3E4-23CBA17E4865}" destId="{8C12E9E4-97BA-4899-9760-5FC5DCBBA005}" srcOrd="2" destOrd="0" presId="urn:microsoft.com/office/officeart/2005/8/layout/hierarchy1"/>
    <dgm:cxn modelId="{52BE0CC9-D66C-4AB4-8E40-22659DC026B1}" type="presParOf" srcId="{FD3C3472-6CEC-42ED-B3E4-23CBA17E4865}" destId="{C0F223BC-598B-4615-826F-B801F315AE0E}" srcOrd="3" destOrd="0" presId="urn:microsoft.com/office/officeart/2005/8/layout/hierarchy1"/>
    <dgm:cxn modelId="{014AF0E0-294F-4C35-94BA-D89512C78A0E}" type="presParOf" srcId="{C0F223BC-598B-4615-826F-B801F315AE0E}" destId="{6B1524DB-B0F5-47E6-B34E-3AA2F55B25A4}" srcOrd="0" destOrd="0" presId="urn:microsoft.com/office/officeart/2005/8/layout/hierarchy1"/>
    <dgm:cxn modelId="{242FBE2C-D650-45BF-9344-47097208F326}" type="presParOf" srcId="{6B1524DB-B0F5-47E6-B34E-3AA2F55B25A4}" destId="{E2F47915-3EE8-460D-B99D-D48985056D2C}" srcOrd="0" destOrd="0" presId="urn:microsoft.com/office/officeart/2005/8/layout/hierarchy1"/>
    <dgm:cxn modelId="{AB988609-2A09-45AD-9178-E034CA2B9D03}" type="presParOf" srcId="{6B1524DB-B0F5-47E6-B34E-3AA2F55B25A4}" destId="{70F149F7-06B4-48AF-A3E5-BE680B888284}" srcOrd="1" destOrd="0" presId="urn:microsoft.com/office/officeart/2005/8/layout/hierarchy1"/>
    <dgm:cxn modelId="{C2C6212D-C9F1-4E19-82FD-FF3C14D588DF}" type="presParOf" srcId="{C0F223BC-598B-4615-826F-B801F315AE0E}" destId="{BD8B6A9B-1D9F-4F66-9908-763E073E4756}"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4E4CD49-D218-4C17-8D3A-447084110F18}" type="doc">
      <dgm:prSet loTypeId="urn:microsoft.com/office/officeart/2005/8/layout/radial6" loCatId="cycle" qsTypeId="urn:microsoft.com/office/officeart/2005/8/quickstyle/simple1" qsCatId="simple" csTypeId="urn:microsoft.com/office/officeart/2005/8/colors/accent1_2" csCatId="accent1" phldr="1"/>
      <dgm:spPr/>
      <dgm:t>
        <a:bodyPr/>
        <a:lstStyle/>
        <a:p>
          <a:endParaRPr lang="tr-TR"/>
        </a:p>
      </dgm:t>
    </dgm:pt>
    <dgm:pt modelId="{B488AE66-8909-421D-822B-BB36737BDDC5}">
      <dgm:prSet phldrT="[Metin]" custT="1"/>
      <dgm:spPr>
        <a:xfrm>
          <a:off x="1075382" y="929415"/>
          <a:ext cx="1143682" cy="1018254"/>
        </a:xfrm>
        <a:prstGeom prst="ellipse">
          <a:avLst/>
        </a:prstGeom>
        <a:solidFill>
          <a:srgbClr val="C99D66"/>
        </a:solidFill>
        <a:ln w="12700" cap="flat" cmpd="sng" algn="ctr">
          <a:solidFill>
            <a:sysClr val="window" lastClr="FFFFFF">
              <a:hueOff val="0"/>
              <a:satOff val="0"/>
              <a:lumOff val="0"/>
              <a:alphaOff val="0"/>
            </a:sysClr>
          </a:solidFill>
          <a:prstDash val="solid"/>
          <a:miter lim="800000"/>
        </a:ln>
        <a:effectLst/>
        <a:scene3d>
          <a:camera prst="orthographicFront"/>
          <a:lightRig rig="threePt" dir="t"/>
        </a:scene3d>
        <a:sp3d>
          <a:bevelT w="139700" h="139700" prst="divot"/>
        </a:sp3d>
      </dgm:spPr>
      <dgm:t>
        <a:bodyPr/>
        <a:lstStyle/>
        <a:p>
          <a:pPr>
            <a:buNone/>
          </a:pPr>
          <a:r>
            <a:rPr lang="tr-TR" sz="1400" b="1" i="0" dirty="0">
              <a:solidFill>
                <a:sysClr val="window" lastClr="FFFFFF"/>
              </a:solidFill>
              <a:latin typeface="Calibri"/>
              <a:ea typeface="+mn-ea"/>
              <a:cs typeface="+mn-cs"/>
            </a:rPr>
            <a:t>Destekler</a:t>
          </a:r>
        </a:p>
      </dgm:t>
    </dgm:pt>
    <dgm:pt modelId="{F0B06DFC-9A43-4A15-96CD-E92B0D160240}" type="parTrans" cxnId="{C089163B-B468-49EC-9B72-3B3C3B279C33}">
      <dgm:prSet/>
      <dgm:spPr/>
      <dgm:t>
        <a:bodyPr/>
        <a:lstStyle/>
        <a:p>
          <a:endParaRPr lang="tr-TR"/>
        </a:p>
      </dgm:t>
    </dgm:pt>
    <dgm:pt modelId="{209AF3B1-52CD-49B4-BD92-CD9E0D9F4821}" type="sibTrans" cxnId="{C089163B-B468-49EC-9B72-3B3C3B279C33}">
      <dgm:prSet/>
      <dgm:spPr/>
      <dgm:t>
        <a:bodyPr/>
        <a:lstStyle/>
        <a:p>
          <a:endParaRPr lang="tr-TR"/>
        </a:p>
      </dgm:t>
    </dgm:pt>
    <dgm:pt modelId="{EAB9740F-BD59-4E0C-A297-A40FA410DA9A}">
      <dgm:prSet phldrT="[Metin]"/>
      <dgm:spPr>
        <a:xfrm>
          <a:off x="1180966" y="-108626"/>
          <a:ext cx="932513" cy="932513"/>
        </a:xfrm>
        <a:prstGeom prst="ellipse">
          <a:avLst/>
        </a:prstGeom>
        <a:solidFill>
          <a:srgbClr val="6C8190"/>
        </a:solidFill>
        <a:ln w="12700" cap="flat" cmpd="sng" algn="ctr">
          <a:noFill/>
          <a:prstDash val="solid"/>
          <a:miter lim="800000"/>
        </a:ln>
        <a:effectLst/>
        <a:scene3d>
          <a:camera prst="orthographicFront"/>
          <a:lightRig rig="threePt" dir="t"/>
        </a:scene3d>
        <a:sp3d>
          <a:bevelT/>
        </a:sp3d>
      </dgm:spPr>
      <dgm:t>
        <a:bodyPr/>
        <a:lstStyle/>
        <a:p>
          <a:pPr>
            <a:buNone/>
          </a:pPr>
          <a:r>
            <a:rPr lang="tr-TR" dirty="0">
              <a:solidFill>
                <a:sysClr val="window" lastClr="FFFFFF"/>
              </a:solidFill>
              <a:latin typeface="Calibri"/>
              <a:ea typeface="+mn-ea"/>
              <a:cs typeface="+mn-cs"/>
            </a:rPr>
            <a:t>TÜBİTAK Ar-Ge Desteği</a:t>
          </a:r>
        </a:p>
      </dgm:t>
    </dgm:pt>
    <dgm:pt modelId="{4003997C-ED8A-4BB8-8250-EDD130520D9F}" type="parTrans" cxnId="{C1603DB6-C7AD-495A-A773-E7F3D51E300B}">
      <dgm:prSet/>
      <dgm:spPr/>
      <dgm:t>
        <a:bodyPr/>
        <a:lstStyle/>
        <a:p>
          <a:endParaRPr lang="tr-TR"/>
        </a:p>
      </dgm:t>
    </dgm:pt>
    <dgm:pt modelId="{639A371B-3C5A-4CEE-A606-5EC14C44F65A}" type="sibTrans" cxnId="{C1603DB6-C7AD-495A-A773-E7F3D51E300B}">
      <dgm:prSet/>
      <dgm:spPr>
        <a:xfrm>
          <a:off x="540651" y="331970"/>
          <a:ext cx="2213143" cy="2213143"/>
        </a:xfrm>
        <a:prstGeom prst="blockArc">
          <a:avLst>
            <a:gd name="adj1" fmla="val 16200000"/>
            <a:gd name="adj2" fmla="val 0"/>
            <a:gd name="adj3" fmla="val 4638"/>
          </a:avLst>
        </a:prstGeom>
        <a:solidFill>
          <a:srgbClr val="ED7D31"/>
        </a:solidFill>
        <a:ln>
          <a:noFill/>
        </a:ln>
        <a:effectLst/>
        <a:scene3d>
          <a:camera prst="orthographicFront"/>
          <a:lightRig rig="threePt" dir="t"/>
        </a:scene3d>
        <a:sp3d>
          <a:bevelT/>
        </a:sp3d>
      </dgm:spPr>
      <dgm:t>
        <a:bodyPr/>
        <a:lstStyle/>
        <a:p>
          <a:endParaRPr lang="tr-TR"/>
        </a:p>
      </dgm:t>
    </dgm:pt>
    <dgm:pt modelId="{B6F6AC09-255E-42CA-A74C-B2ED10190668}">
      <dgm:prSet phldrT="[Metin]"/>
      <dgm:spPr>
        <a:xfrm>
          <a:off x="2261878" y="972285"/>
          <a:ext cx="932513" cy="932513"/>
        </a:xfrm>
        <a:prstGeom prst="ellipse">
          <a:avLst/>
        </a:prstGeom>
        <a:solidFill>
          <a:srgbClr val="6C8190"/>
        </a:solidFill>
        <a:ln w="12700" cap="flat" cmpd="sng" algn="ctr">
          <a:noFill/>
          <a:prstDash val="solid"/>
          <a:miter lim="800000"/>
        </a:ln>
        <a:effectLst/>
        <a:scene3d>
          <a:camera prst="orthographicFront"/>
          <a:lightRig rig="threePt" dir="t"/>
        </a:scene3d>
        <a:sp3d>
          <a:bevelT/>
        </a:sp3d>
      </dgm:spPr>
      <dgm:t>
        <a:bodyPr/>
        <a:lstStyle/>
        <a:p>
          <a:pPr>
            <a:buNone/>
          </a:pPr>
          <a:r>
            <a:rPr lang="tr-TR" dirty="0">
              <a:solidFill>
                <a:sysClr val="window" lastClr="FFFFFF"/>
              </a:solidFill>
              <a:latin typeface="Calibri"/>
              <a:ea typeface="+mn-ea"/>
              <a:cs typeface="+mn-cs"/>
            </a:rPr>
            <a:t>KOSGEB KOBİ Desteği</a:t>
          </a:r>
        </a:p>
      </dgm:t>
    </dgm:pt>
    <dgm:pt modelId="{9EF2D38A-7E8C-4CD2-97FC-832AEA6E5BB9}" type="parTrans" cxnId="{8CAED459-15AE-441D-ACC4-D709DA1F14EF}">
      <dgm:prSet/>
      <dgm:spPr/>
      <dgm:t>
        <a:bodyPr/>
        <a:lstStyle/>
        <a:p>
          <a:endParaRPr lang="tr-TR"/>
        </a:p>
      </dgm:t>
    </dgm:pt>
    <dgm:pt modelId="{449941CB-6D61-4131-9896-38C91CAC8037}" type="sibTrans" cxnId="{8CAED459-15AE-441D-ACC4-D709DA1F14EF}">
      <dgm:prSet/>
      <dgm:spPr>
        <a:xfrm>
          <a:off x="540651" y="331970"/>
          <a:ext cx="2213143" cy="2213143"/>
        </a:xfrm>
        <a:prstGeom prst="blockArc">
          <a:avLst>
            <a:gd name="adj1" fmla="val 0"/>
            <a:gd name="adj2" fmla="val 5400000"/>
            <a:gd name="adj3" fmla="val 4638"/>
          </a:avLst>
        </a:prstGeom>
        <a:solidFill>
          <a:srgbClr val="ED7D31"/>
        </a:solidFill>
        <a:ln>
          <a:noFill/>
        </a:ln>
        <a:effectLst/>
        <a:scene3d>
          <a:camera prst="orthographicFront"/>
          <a:lightRig rig="threePt" dir="t"/>
        </a:scene3d>
        <a:sp3d>
          <a:bevelT/>
        </a:sp3d>
      </dgm:spPr>
      <dgm:t>
        <a:bodyPr/>
        <a:lstStyle/>
        <a:p>
          <a:endParaRPr lang="tr-TR"/>
        </a:p>
      </dgm:t>
    </dgm:pt>
    <dgm:pt modelId="{31C102C9-40C7-48B7-8FA1-B6C87F9E86D6}">
      <dgm:prSet phldrT="[Metin]"/>
      <dgm:spPr>
        <a:xfrm>
          <a:off x="1180966" y="2053197"/>
          <a:ext cx="932513" cy="932513"/>
        </a:xfrm>
        <a:prstGeom prst="ellipse">
          <a:avLst/>
        </a:prstGeom>
        <a:solidFill>
          <a:srgbClr val="6C8190"/>
        </a:solidFill>
        <a:ln w="12700" cap="flat" cmpd="sng" algn="ctr">
          <a:noFill/>
          <a:prstDash val="solid"/>
          <a:miter lim="800000"/>
        </a:ln>
        <a:effectLst/>
        <a:scene3d>
          <a:camera prst="orthographicFront"/>
          <a:lightRig rig="threePt" dir="t"/>
        </a:scene3d>
        <a:sp3d>
          <a:bevelT/>
        </a:sp3d>
      </dgm:spPr>
      <dgm:t>
        <a:bodyPr/>
        <a:lstStyle/>
        <a:p>
          <a:pPr>
            <a:buNone/>
          </a:pPr>
          <a:r>
            <a:rPr lang="tr-TR" dirty="0">
              <a:solidFill>
                <a:sysClr val="window" lastClr="FFFFFF"/>
              </a:solidFill>
              <a:latin typeface="Calibri"/>
              <a:ea typeface="+mn-ea"/>
              <a:cs typeface="+mn-cs"/>
            </a:rPr>
            <a:t>Proje Bazlı Destek</a:t>
          </a:r>
        </a:p>
      </dgm:t>
    </dgm:pt>
    <dgm:pt modelId="{3581B2FF-1865-4DA6-89B1-892C2961CBCC}" type="parTrans" cxnId="{D6F9A325-2C14-4119-9D73-D6A210531314}">
      <dgm:prSet/>
      <dgm:spPr/>
      <dgm:t>
        <a:bodyPr/>
        <a:lstStyle/>
        <a:p>
          <a:endParaRPr lang="tr-TR"/>
        </a:p>
      </dgm:t>
    </dgm:pt>
    <dgm:pt modelId="{563CB635-78B7-47A2-9A60-267AC2C22451}" type="sibTrans" cxnId="{D6F9A325-2C14-4119-9D73-D6A210531314}">
      <dgm:prSet/>
      <dgm:spPr>
        <a:xfrm>
          <a:off x="540651" y="331970"/>
          <a:ext cx="2213143" cy="2213143"/>
        </a:xfrm>
        <a:prstGeom prst="blockArc">
          <a:avLst>
            <a:gd name="adj1" fmla="val 5400000"/>
            <a:gd name="adj2" fmla="val 10800000"/>
            <a:gd name="adj3" fmla="val 4638"/>
          </a:avLst>
        </a:prstGeom>
        <a:solidFill>
          <a:srgbClr val="ED7D31"/>
        </a:solidFill>
        <a:ln>
          <a:noFill/>
        </a:ln>
        <a:effectLst/>
        <a:scene3d>
          <a:camera prst="orthographicFront"/>
          <a:lightRig rig="threePt" dir="t"/>
        </a:scene3d>
        <a:sp3d>
          <a:bevelT/>
        </a:sp3d>
      </dgm:spPr>
      <dgm:t>
        <a:bodyPr/>
        <a:lstStyle/>
        <a:p>
          <a:endParaRPr lang="tr-TR"/>
        </a:p>
      </dgm:t>
    </dgm:pt>
    <dgm:pt modelId="{CBB8825B-42D6-4CF1-AA9A-39839007DF42}">
      <dgm:prSet phldrT="[Metin]"/>
      <dgm:spPr>
        <a:xfrm>
          <a:off x="100054" y="972285"/>
          <a:ext cx="932513" cy="932513"/>
        </a:xfrm>
        <a:prstGeom prst="ellipse">
          <a:avLst/>
        </a:prstGeom>
        <a:solidFill>
          <a:srgbClr val="6C8190"/>
        </a:solidFill>
        <a:ln w="12700" cap="flat" cmpd="sng" algn="ctr">
          <a:noFill/>
          <a:prstDash val="solid"/>
          <a:miter lim="800000"/>
        </a:ln>
        <a:effectLst/>
        <a:scene3d>
          <a:camera prst="orthographicFront"/>
          <a:lightRig rig="threePt" dir="t"/>
        </a:scene3d>
        <a:sp3d>
          <a:bevelT/>
        </a:sp3d>
      </dgm:spPr>
      <dgm:t>
        <a:bodyPr/>
        <a:lstStyle/>
        <a:p>
          <a:pPr>
            <a:buNone/>
          </a:pPr>
          <a:r>
            <a:rPr lang="tr-TR" dirty="0">
              <a:solidFill>
                <a:sysClr val="window" lastClr="FFFFFF"/>
              </a:solidFill>
              <a:latin typeface="Calibri"/>
              <a:ea typeface="+mn-ea"/>
              <a:cs typeface="+mn-cs"/>
            </a:rPr>
            <a:t>Stratejik Yatırım Desteği</a:t>
          </a:r>
        </a:p>
      </dgm:t>
    </dgm:pt>
    <dgm:pt modelId="{111E2B75-75B0-428B-BB57-54553018B523}" type="sibTrans" cxnId="{763E3ED2-CF15-420E-B8D1-F95DF5AA35C6}">
      <dgm:prSet/>
      <dgm:spPr>
        <a:xfrm>
          <a:off x="581019" y="276996"/>
          <a:ext cx="2213143" cy="2213143"/>
        </a:xfrm>
        <a:prstGeom prst="blockArc">
          <a:avLst>
            <a:gd name="adj1" fmla="val 10800000"/>
            <a:gd name="adj2" fmla="val 16200000"/>
            <a:gd name="adj3" fmla="val 4638"/>
          </a:avLst>
        </a:prstGeom>
        <a:solidFill>
          <a:srgbClr val="ED7D31"/>
        </a:solidFill>
        <a:ln>
          <a:noFill/>
        </a:ln>
        <a:effectLst/>
        <a:scene3d>
          <a:camera prst="orthographicFront"/>
          <a:lightRig rig="threePt" dir="t"/>
        </a:scene3d>
        <a:sp3d>
          <a:bevelT/>
        </a:sp3d>
      </dgm:spPr>
      <dgm:t>
        <a:bodyPr/>
        <a:lstStyle/>
        <a:p>
          <a:endParaRPr lang="tr-TR"/>
        </a:p>
      </dgm:t>
    </dgm:pt>
    <dgm:pt modelId="{C1AD2CBD-7E26-4D36-BE20-A17E2D0F2CE8}" type="parTrans" cxnId="{763E3ED2-CF15-420E-B8D1-F95DF5AA35C6}">
      <dgm:prSet/>
      <dgm:spPr/>
      <dgm:t>
        <a:bodyPr/>
        <a:lstStyle/>
        <a:p>
          <a:endParaRPr lang="tr-TR"/>
        </a:p>
      </dgm:t>
    </dgm:pt>
    <dgm:pt modelId="{11330E5D-7561-4418-A48F-62B42E298BF9}" type="pres">
      <dgm:prSet presAssocID="{A4E4CD49-D218-4C17-8D3A-447084110F18}" presName="Name0" presStyleCnt="0">
        <dgm:presLayoutVars>
          <dgm:chMax val="1"/>
          <dgm:dir/>
          <dgm:animLvl val="ctr"/>
          <dgm:resizeHandles val="exact"/>
        </dgm:presLayoutVars>
      </dgm:prSet>
      <dgm:spPr/>
      <dgm:t>
        <a:bodyPr/>
        <a:lstStyle/>
        <a:p>
          <a:endParaRPr lang="tr-TR"/>
        </a:p>
      </dgm:t>
    </dgm:pt>
    <dgm:pt modelId="{30B430E6-2D3A-4868-9DDF-B4B578C8D149}" type="pres">
      <dgm:prSet presAssocID="{B488AE66-8909-421D-822B-BB36737BDDC5}" presName="centerShape" presStyleLbl="node0" presStyleIdx="0" presStyleCnt="1" custScaleX="112318"/>
      <dgm:spPr/>
      <dgm:t>
        <a:bodyPr/>
        <a:lstStyle/>
        <a:p>
          <a:endParaRPr lang="tr-TR"/>
        </a:p>
      </dgm:t>
    </dgm:pt>
    <dgm:pt modelId="{A8E6D4D5-87B8-4CAA-A386-2DD8742BFAB4}" type="pres">
      <dgm:prSet presAssocID="{EAB9740F-BD59-4E0C-A297-A40FA410DA9A}" presName="node" presStyleLbl="node1" presStyleIdx="0" presStyleCnt="4" custScaleX="130828" custScaleY="130828">
        <dgm:presLayoutVars>
          <dgm:bulletEnabled val="1"/>
        </dgm:presLayoutVars>
      </dgm:prSet>
      <dgm:spPr/>
      <dgm:t>
        <a:bodyPr/>
        <a:lstStyle/>
        <a:p>
          <a:endParaRPr lang="tr-TR"/>
        </a:p>
      </dgm:t>
    </dgm:pt>
    <dgm:pt modelId="{A979E4F4-4945-4F32-88AA-D9FEA96F53E7}" type="pres">
      <dgm:prSet presAssocID="{EAB9740F-BD59-4E0C-A297-A40FA410DA9A}" presName="dummy" presStyleCnt="0"/>
      <dgm:spPr/>
    </dgm:pt>
    <dgm:pt modelId="{87E57F29-676E-4D95-B839-4B49718F2C4D}" type="pres">
      <dgm:prSet presAssocID="{639A371B-3C5A-4CEE-A606-5EC14C44F65A}" presName="sibTrans" presStyleLbl="sibTrans2D1" presStyleIdx="0" presStyleCnt="4"/>
      <dgm:spPr/>
      <dgm:t>
        <a:bodyPr/>
        <a:lstStyle/>
        <a:p>
          <a:endParaRPr lang="tr-TR"/>
        </a:p>
      </dgm:t>
    </dgm:pt>
    <dgm:pt modelId="{D722EBA8-ED90-44EC-B3B4-83679B7090C9}" type="pres">
      <dgm:prSet presAssocID="{B6F6AC09-255E-42CA-A74C-B2ED10190668}" presName="node" presStyleLbl="node1" presStyleIdx="1" presStyleCnt="4" custScaleX="130828" custScaleY="130828">
        <dgm:presLayoutVars>
          <dgm:bulletEnabled val="1"/>
        </dgm:presLayoutVars>
      </dgm:prSet>
      <dgm:spPr/>
      <dgm:t>
        <a:bodyPr/>
        <a:lstStyle/>
        <a:p>
          <a:endParaRPr lang="tr-TR"/>
        </a:p>
      </dgm:t>
    </dgm:pt>
    <dgm:pt modelId="{18E2AE77-DF9B-41C2-9632-AE367B18623A}" type="pres">
      <dgm:prSet presAssocID="{B6F6AC09-255E-42CA-A74C-B2ED10190668}" presName="dummy" presStyleCnt="0"/>
      <dgm:spPr/>
    </dgm:pt>
    <dgm:pt modelId="{8998BAB2-B784-489C-B97A-796448F3356B}" type="pres">
      <dgm:prSet presAssocID="{449941CB-6D61-4131-9896-38C91CAC8037}" presName="sibTrans" presStyleLbl="sibTrans2D1" presStyleIdx="1" presStyleCnt="4"/>
      <dgm:spPr/>
      <dgm:t>
        <a:bodyPr/>
        <a:lstStyle/>
        <a:p>
          <a:endParaRPr lang="tr-TR"/>
        </a:p>
      </dgm:t>
    </dgm:pt>
    <dgm:pt modelId="{0D4C1ECE-DADD-4B05-BB1B-869E634789A5}" type="pres">
      <dgm:prSet presAssocID="{31C102C9-40C7-48B7-8FA1-B6C87F9E86D6}" presName="node" presStyleLbl="node1" presStyleIdx="2" presStyleCnt="4" custScaleX="130828" custScaleY="130828">
        <dgm:presLayoutVars>
          <dgm:bulletEnabled val="1"/>
        </dgm:presLayoutVars>
      </dgm:prSet>
      <dgm:spPr/>
      <dgm:t>
        <a:bodyPr/>
        <a:lstStyle/>
        <a:p>
          <a:endParaRPr lang="tr-TR"/>
        </a:p>
      </dgm:t>
    </dgm:pt>
    <dgm:pt modelId="{03E4FC01-53E3-4CE7-8F27-210737C4F93B}" type="pres">
      <dgm:prSet presAssocID="{31C102C9-40C7-48B7-8FA1-B6C87F9E86D6}" presName="dummy" presStyleCnt="0"/>
      <dgm:spPr/>
    </dgm:pt>
    <dgm:pt modelId="{8B8994FF-7F11-4784-BDDB-DC52055D6F42}" type="pres">
      <dgm:prSet presAssocID="{563CB635-78B7-47A2-9A60-267AC2C22451}" presName="sibTrans" presStyleLbl="sibTrans2D1" presStyleIdx="2" presStyleCnt="4"/>
      <dgm:spPr/>
      <dgm:t>
        <a:bodyPr/>
        <a:lstStyle/>
        <a:p>
          <a:endParaRPr lang="tr-TR"/>
        </a:p>
      </dgm:t>
    </dgm:pt>
    <dgm:pt modelId="{33323E73-8CBF-4B2F-8867-B6C397E108B0}" type="pres">
      <dgm:prSet presAssocID="{CBB8825B-42D6-4CF1-AA9A-39839007DF42}" presName="node" presStyleLbl="node1" presStyleIdx="3" presStyleCnt="4" custScaleX="130828" custScaleY="130828">
        <dgm:presLayoutVars>
          <dgm:bulletEnabled val="1"/>
        </dgm:presLayoutVars>
      </dgm:prSet>
      <dgm:spPr/>
      <dgm:t>
        <a:bodyPr/>
        <a:lstStyle/>
        <a:p>
          <a:endParaRPr lang="tr-TR"/>
        </a:p>
      </dgm:t>
    </dgm:pt>
    <dgm:pt modelId="{1DA29822-1C94-4A14-B749-5C74682DAF67}" type="pres">
      <dgm:prSet presAssocID="{CBB8825B-42D6-4CF1-AA9A-39839007DF42}" presName="dummy" presStyleCnt="0"/>
      <dgm:spPr/>
    </dgm:pt>
    <dgm:pt modelId="{2E1DA278-10F3-4DA9-9E68-78C0A5433AC0}" type="pres">
      <dgm:prSet presAssocID="{111E2B75-75B0-428B-BB57-54553018B523}" presName="sibTrans" presStyleLbl="sibTrans2D1" presStyleIdx="3" presStyleCnt="4" custLinFactNeighborX="1824" custLinFactNeighborY="-2484"/>
      <dgm:spPr/>
      <dgm:t>
        <a:bodyPr/>
        <a:lstStyle/>
        <a:p>
          <a:endParaRPr lang="tr-TR"/>
        </a:p>
      </dgm:t>
    </dgm:pt>
  </dgm:ptLst>
  <dgm:cxnLst>
    <dgm:cxn modelId="{796A74B4-C9E3-4CE8-96B0-D3BBAB9D644F}" type="presOf" srcId="{111E2B75-75B0-428B-BB57-54553018B523}" destId="{2E1DA278-10F3-4DA9-9E68-78C0A5433AC0}" srcOrd="0" destOrd="0" presId="urn:microsoft.com/office/officeart/2005/8/layout/radial6"/>
    <dgm:cxn modelId="{7D1192A1-8288-4CB3-9EE2-5CE7FD775E9A}" type="presOf" srcId="{B488AE66-8909-421D-822B-BB36737BDDC5}" destId="{30B430E6-2D3A-4868-9DDF-B4B578C8D149}" srcOrd="0" destOrd="0" presId="urn:microsoft.com/office/officeart/2005/8/layout/radial6"/>
    <dgm:cxn modelId="{DB4638B2-F1EC-4540-AE27-1E0BE1A22961}" type="presOf" srcId="{639A371B-3C5A-4CEE-A606-5EC14C44F65A}" destId="{87E57F29-676E-4D95-B839-4B49718F2C4D}" srcOrd="0" destOrd="0" presId="urn:microsoft.com/office/officeart/2005/8/layout/radial6"/>
    <dgm:cxn modelId="{8CAED459-15AE-441D-ACC4-D709DA1F14EF}" srcId="{B488AE66-8909-421D-822B-BB36737BDDC5}" destId="{B6F6AC09-255E-42CA-A74C-B2ED10190668}" srcOrd="1" destOrd="0" parTransId="{9EF2D38A-7E8C-4CD2-97FC-832AEA6E5BB9}" sibTransId="{449941CB-6D61-4131-9896-38C91CAC8037}"/>
    <dgm:cxn modelId="{C089163B-B468-49EC-9B72-3B3C3B279C33}" srcId="{A4E4CD49-D218-4C17-8D3A-447084110F18}" destId="{B488AE66-8909-421D-822B-BB36737BDDC5}" srcOrd="0" destOrd="0" parTransId="{F0B06DFC-9A43-4A15-96CD-E92B0D160240}" sibTransId="{209AF3B1-52CD-49B4-BD92-CD9E0D9F4821}"/>
    <dgm:cxn modelId="{C1603DB6-C7AD-495A-A773-E7F3D51E300B}" srcId="{B488AE66-8909-421D-822B-BB36737BDDC5}" destId="{EAB9740F-BD59-4E0C-A297-A40FA410DA9A}" srcOrd="0" destOrd="0" parTransId="{4003997C-ED8A-4BB8-8250-EDD130520D9F}" sibTransId="{639A371B-3C5A-4CEE-A606-5EC14C44F65A}"/>
    <dgm:cxn modelId="{1B2165E0-752E-4C6E-88B7-D4B175796A7E}" type="presOf" srcId="{A4E4CD49-D218-4C17-8D3A-447084110F18}" destId="{11330E5D-7561-4418-A48F-62B42E298BF9}" srcOrd="0" destOrd="0" presId="urn:microsoft.com/office/officeart/2005/8/layout/radial6"/>
    <dgm:cxn modelId="{D6F9A325-2C14-4119-9D73-D6A210531314}" srcId="{B488AE66-8909-421D-822B-BB36737BDDC5}" destId="{31C102C9-40C7-48B7-8FA1-B6C87F9E86D6}" srcOrd="2" destOrd="0" parTransId="{3581B2FF-1865-4DA6-89B1-892C2961CBCC}" sibTransId="{563CB635-78B7-47A2-9A60-267AC2C22451}"/>
    <dgm:cxn modelId="{3C4B1A2F-ECF2-4CD3-830D-ED69D63DFFAD}" type="presOf" srcId="{449941CB-6D61-4131-9896-38C91CAC8037}" destId="{8998BAB2-B784-489C-B97A-796448F3356B}" srcOrd="0" destOrd="0" presId="urn:microsoft.com/office/officeart/2005/8/layout/radial6"/>
    <dgm:cxn modelId="{45B1FAA2-9B34-4C73-8536-03EF0C9AF389}" type="presOf" srcId="{563CB635-78B7-47A2-9A60-267AC2C22451}" destId="{8B8994FF-7F11-4784-BDDB-DC52055D6F42}" srcOrd="0" destOrd="0" presId="urn:microsoft.com/office/officeart/2005/8/layout/radial6"/>
    <dgm:cxn modelId="{8321A21B-FF15-4C94-A228-A32628B52930}" type="presOf" srcId="{EAB9740F-BD59-4E0C-A297-A40FA410DA9A}" destId="{A8E6D4D5-87B8-4CAA-A386-2DD8742BFAB4}" srcOrd="0" destOrd="0" presId="urn:microsoft.com/office/officeart/2005/8/layout/radial6"/>
    <dgm:cxn modelId="{763E3ED2-CF15-420E-B8D1-F95DF5AA35C6}" srcId="{B488AE66-8909-421D-822B-BB36737BDDC5}" destId="{CBB8825B-42D6-4CF1-AA9A-39839007DF42}" srcOrd="3" destOrd="0" parTransId="{C1AD2CBD-7E26-4D36-BE20-A17E2D0F2CE8}" sibTransId="{111E2B75-75B0-428B-BB57-54553018B523}"/>
    <dgm:cxn modelId="{2DC63CF2-C6B3-4BBD-A143-C140DB80618E}" type="presOf" srcId="{B6F6AC09-255E-42CA-A74C-B2ED10190668}" destId="{D722EBA8-ED90-44EC-B3B4-83679B7090C9}" srcOrd="0" destOrd="0" presId="urn:microsoft.com/office/officeart/2005/8/layout/radial6"/>
    <dgm:cxn modelId="{8DC5F386-D845-474D-843D-333242FE593D}" type="presOf" srcId="{31C102C9-40C7-48B7-8FA1-B6C87F9E86D6}" destId="{0D4C1ECE-DADD-4B05-BB1B-869E634789A5}" srcOrd="0" destOrd="0" presId="urn:microsoft.com/office/officeart/2005/8/layout/radial6"/>
    <dgm:cxn modelId="{BE624339-6331-4B4B-8EEB-E296F8B6F21B}" type="presOf" srcId="{CBB8825B-42D6-4CF1-AA9A-39839007DF42}" destId="{33323E73-8CBF-4B2F-8867-B6C397E108B0}" srcOrd="0" destOrd="0" presId="urn:microsoft.com/office/officeart/2005/8/layout/radial6"/>
    <dgm:cxn modelId="{DD4107D4-AFD7-4C49-B18A-D1EC2CD06A6F}" type="presParOf" srcId="{11330E5D-7561-4418-A48F-62B42E298BF9}" destId="{30B430E6-2D3A-4868-9DDF-B4B578C8D149}" srcOrd="0" destOrd="0" presId="urn:microsoft.com/office/officeart/2005/8/layout/radial6"/>
    <dgm:cxn modelId="{363A7565-3E52-4FA1-B19D-62CF45C19679}" type="presParOf" srcId="{11330E5D-7561-4418-A48F-62B42E298BF9}" destId="{A8E6D4D5-87B8-4CAA-A386-2DD8742BFAB4}" srcOrd="1" destOrd="0" presId="urn:microsoft.com/office/officeart/2005/8/layout/radial6"/>
    <dgm:cxn modelId="{8FE04787-A471-497C-831B-D3980DF29153}" type="presParOf" srcId="{11330E5D-7561-4418-A48F-62B42E298BF9}" destId="{A979E4F4-4945-4F32-88AA-D9FEA96F53E7}" srcOrd="2" destOrd="0" presId="urn:microsoft.com/office/officeart/2005/8/layout/radial6"/>
    <dgm:cxn modelId="{0CD4EF01-9066-4718-A87E-A989F1D782BA}" type="presParOf" srcId="{11330E5D-7561-4418-A48F-62B42E298BF9}" destId="{87E57F29-676E-4D95-B839-4B49718F2C4D}" srcOrd="3" destOrd="0" presId="urn:microsoft.com/office/officeart/2005/8/layout/radial6"/>
    <dgm:cxn modelId="{07B94EFD-5CA5-448B-B02D-B766384EC7A3}" type="presParOf" srcId="{11330E5D-7561-4418-A48F-62B42E298BF9}" destId="{D722EBA8-ED90-44EC-B3B4-83679B7090C9}" srcOrd="4" destOrd="0" presId="urn:microsoft.com/office/officeart/2005/8/layout/radial6"/>
    <dgm:cxn modelId="{6984B902-934E-479D-A2F2-6B5E7E83C88B}" type="presParOf" srcId="{11330E5D-7561-4418-A48F-62B42E298BF9}" destId="{18E2AE77-DF9B-41C2-9632-AE367B18623A}" srcOrd="5" destOrd="0" presId="urn:microsoft.com/office/officeart/2005/8/layout/radial6"/>
    <dgm:cxn modelId="{B87FC4F1-FF13-44E8-981D-D989B3B1D356}" type="presParOf" srcId="{11330E5D-7561-4418-A48F-62B42E298BF9}" destId="{8998BAB2-B784-489C-B97A-796448F3356B}" srcOrd="6" destOrd="0" presId="urn:microsoft.com/office/officeart/2005/8/layout/radial6"/>
    <dgm:cxn modelId="{12BFFAA1-51AB-4C1E-8C1A-AD444315FEB0}" type="presParOf" srcId="{11330E5D-7561-4418-A48F-62B42E298BF9}" destId="{0D4C1ECE-DADD-4B05-BB1B-869E634789A5}" srcOrd="7" destOrd="0" presId="urn:microsoft.com/office/officeart/2005/8/layout/radial6"/>
    <dgm:cxn modelId="{4B3E654C-CF31-4931-B8D7-D01E6D9851A8}" type="presParOf" srcId="{11330E5D-7561-4418-A48F-62B42E298BF9}" destId="{03E4FC01-53E3-4CE7-8F27-210737C4F93B}" srcOrd="8" destOrd="0" presId="urn:microsoft.com/office/officeart/2005/8/layout/radial6"/>
    <dgm:cxn modelId="{DD89B039-013B-43A1-B606-9B185CDCC164}" type="presParOf" srcId="{11330E5D-7561-4418-A48F-62B42E298BF9}" destId="{8B8994FF-7F11-4784-BDDB-DC52055D6F42}" srcOrd="9" destOrd="0" presId="urn:microsoft.com/office/officeart/2005/8/layout/radial6"/>
    <dgm:cxn modelId="{CF8E289F-2579-4A21-84BC-D6ADB6B029AE}" type="presParOf" srcId="{11330E5D-7561-4418-A48F-62B42E298BF9}" destId="{33323E73-8CBF-4B2F-8867-B6C397E108B0}" srcOrd="10" destOrd="0" presId="urn:microsoft.com/office/officeart/2005/8/layout/radial6"/>
    <dgm:cxn modelId="{56A460E6-BA12-4C07-8E44-A1EE4178F02B}" type="presParOf" srcId="{11330E5D-7561-4418-A48F-62B42E298BF9}" destId="{1DA29822-1C94-4A14-B749-5C74682DAF67}" srcOrd="11" destOrd="0" presId="urn:microsoft.com/office/officeart/2005/8/layout/radial6"/>
    <dgm:cxn modelId="{E364C979-E8DB-4321-ADE9-239F7A346E56}" type="presParOf" srcId="{11330E5D-7561-4418-A48F-62B42E298BF9}" destId="{2E1DA278-10F3-4DA9-9E68-78C0A5433AC0}" srcOrd="12" destOrd="0" presId="urn:microsoft.com/office/officeart/2005/8/layout/radial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4894E6A-667B-49D2-B272-CEC805DDE9D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tr-TR"/>
        </a:p>
      </dgm:t>
    </dgm:pt>
    <dgm:pt modelId="{A13DC89D-A72B-4C93-B18D-A394490A0263}">
      <dgm:prSet phldrT="[Metin]" custT="1"/>
      <dgm:spPr>
        <a:xfrm>
          <a:off x="0" y="4415"/>
          <a:ext cx="3536784" cy="505440"/>
        </a:xfrm>
        <a:prstGeom prst="roundRect">
          <a:avLst/>
        </a:prstGeom>
        <a:solidFill>
          <a:srgbClr val="C99D66"/>
        </a:solidFill>
        <a:ln w="12700" cap="flat" cmpd="sng" algn="ctr">
          <a:noFill/>
          <a:prstDash val="solid"/>
          <a:miter lim="800000"/>
        </a:ln>
        <a:effectLst/>
      </dgm:spPr>
      <dgm:t>
        <a:bodyPr/>
        <a:lstStyle/>
        <a:p>
          <a:pPr algn="just">
            <a:buNone/>
          </a:pPr>
          <a:r>
            <a:rPr lang="tr-TR" sz="1000" b="0" dirty="0">
              <a:solidFill>
                <a:sysClr val="window" lastClr="FFFFFF"/>
              </a:solidFill>
              <a:latin typeface="Calibri"/>
              <a:ea typeface="+mn-ea"/>
              <a:cs typeface="+mn-cs"/>
            </a:rPr>
            <a:t>Program kapsamında aşağıdaki AR-GE harcamalarının KOBİ’ler için yüzde 75’i, diğer firmalar için yüzde 60’i karşılanabilecektir:</a:t>
          </a:r>
        </a:p>
      </dgm:t>
    </dgm:pt>
    <dgm:pt modelId="{176E2028-9712-4F4B-8C7E-C063B4F9E9B4}" type="parTrans" cxnId="{4DD124D4-A9F4-453C-B609-7ECDC01DE5B2}">
      <dgm:prSet/>
      <dgm:spPr/>
      <dgm:t>
        <a:bodyPr/>
        <a:lstStyle/>
        <a:p>
          <a:endParaRPr lang="tr-TR"/>
        </a:p>
      </dgm:t>
    </dgm:pt>
    <dgm:pt modelId="{62A30C28-E968-43DD-A5AF-8A7C6457D38D}" type="sibTrans" cxnId="{4DD124D4-A9F4-453C-B609-7ECDC01DE5B2}">
      <dgm:prSet/>
      <dgm:spPr/>
      <dgm:t>
        <a:bodyPr/>
        <a:lstStyle/>
        <a:p>
          <a:endParaRPr lang="tr-TR"/>
        </a:p>
      </dgm:t>
    </dgm:pt>
    <dgm:pt modelId="{8F9863D3-01A0-4E7D-B117-CCBB3984F248}">
      <dgm:prSet phldrT="[Metin]" custT="1"/>
      <dgm:spPr>
        <a:xfrm>
          <a:off x="0" y="509855"/>
          <a:ext cx="3536784" cy="1341360"/>
        </a:xfrm>
        <a:prstGeom prst="rect">
          <a:avLst/>
        </a:prstGeom>
        <a:noFill/>
        <a:ln>
          <a:noFill/>
        </a:ln>
        <a:effectLst/>
      </dgm:spPr>
      <dgm:t>
        <a:bodyPr/>
        <a:lstStyle/>
        <a:p>
          <a:pPr>
            <a:buChar char="•"/>
          </a:pPr>
          <a:r>
            <a:rPr lang="tr-TR" sz="900" dirty="0">
              <a:solidFill>
                <a:sysClr val="windowText" lastClr="000000"/>
              </a:solidFill>
              <a:latin typeface="Calibri"/>
              <a:ea typeface="+mn-ea"/>
              <a:cs typeface="+mn-cs"/>
            </a:rPr>
            <a:t>Personel giderleri,</a:t>
          </a:r>
        </a:p>
      </dgm:t>
    </dgm:pt>
    <dgm:pt modelId="{F1AE2359-D2ED-4783-96E0-C8ED7653CE1B}" type="parTrans" cxnId="{B70BDBD7-F6F0-4392-98A1-3DF0EA5CF541}">
      <dgm:prSet/>
      <dgm:spPr/>
      <dgm:t>
        <a:bodyPr/>
        <a:lstStyle/>
        <a:p>
          <a:endParaRPr lang="tr-TR"/>
        </a:p>
      </dgm:t>
    </dgm:pt>
    <dgm:pt modelId="{2AE59E41-16F7-429B-B42B-7A7B0705EB9A}" type="sibTrans" cxnId="{B70BDBD7-F6F0-4392-98A1-3DF0EA5CF541}">
      <dgm:prSet/>
      <dgm:spPr/>
      <dgm:t>
        <a:bodyPr/>
        <a:lstStyle/>
        <a:p>
          <a:endParaRPr lang="tr-TR"/>
        </a:p>
      </dgm:t>
    </dgm:pt>
    <dgm:pt modelId="{CA6F5D57-6988-4893-8E1D-AAFFD12E52FC}">
      <dgm:prSet phldrT="[Metin]" custT="1"/>
      <dgm:spPr>
        <a:xfrm>
          <a:off x="0" y="509855"/>
          <a:ext cx="3536784" cy="1341360"/>
        </a:xfrm>
        <a:prstGeom prst="rect">
          <a:avLst/>
        </a:prstGeom>
        <a:noFill/>
        <a:ln>
          <a:noFill/>
        </a:ln>
        <a:effectLst/>
      </dgm:spPr>
      <dgm:t>
        <a:bodyPr/>
        <a:lstStyle/>
        <a:p>
          <a:pPr>
            <a:buChar char="•"/>
          </a:pPr>
          <a:r>
            <a:rPr lang="tr-TR" sz="900" dirty="0">
              <a:solidFill>
                <a:sysClr val="windowText" lastClr="000000"/>
              </a:solidFill>
              <a:latin typeface="Calibri"/>
              <a:ea typeface="+mn-ea"/>
              <a:cs typeface="+mn-cs"/>
            </a:rPr>
            <a:t>Proje personeline ait seyahat giderleri,</a:t>
          </a:r>
        </a:p>
      </dgm:t>
    </dgm:pt>
    <dgm:pt modelId="{17113BF2-5466-42FD-9C9B-57689341211B}" type="parTrans" cxnId="{0D631302-FC36-414E-98D7-06BA1B8A8E7F}">
      <dgm:prSet/>
      <dgm:spPr/>
      <dgm:t>
        <a:bodyPr/>
        <a:lstStyle/>
        <a:p>
          <a:endParaRPr lang="tr-TR"/>
        </a:p>
      </dgm:t>
    </dgm:pt>
    <dgm:pt modelId="{ACD02F2C-53A7-4D89-A0E7-1AC199AA03F2}" type="sibTrans" cxnId="{0D631302-FC36-414E-98D7-06BA1B8A8E7F}">
      <dgm:prSet/>
      <dgm:spPr/>
      <dgm:t>
        <a:bodyPr/>
        <a:lstStyle/>
        <a:p>
          <a:endParaRPr lang="tr-TR"/>
        </a:p>
      </dgm:t>
    </dgm:pt>
    <dgm:pt modelId="{F6A0BEBE-B4C0-464B-B4D6-4AEEE6095778}">
      <dgm:prSet phldrT="[Metin]" custT="1"/>
      <dgm:spPr>
        <a:xfrm>
          <a:off x="0" y="509855"/>
          <a:ext cx="3536784" cy="1341360"/>
        </a:xfrm>
        <a:prstGeom prst="rect">
          <a:avLst/>
        </a:prstGeom>
        <a:noFill/>
        <a:ln>
          <a:noFill/>
        </a:ln>
        <a:effectLst/>
      </dgm:spPr>
      <dgm:t>
        <a:bodyPr/>
        <a:lstStyle/>
        <a:p>
          <a:pPr>
            <a:buChar char="•"/>
          </a:pPr>
          <a:r>
            <a:rPr lang="tr-TR" sz="900" dirty="0">
              <a:solidFill>
                <a:sysClr val="windowText" lastClr="000000"/>
              </a:solidFill>
              <a:latin typeface="Calibri"/>
              <a:ea typeface="+mn-ea"/>
              <a:cs typeface="+mn-cs"/>
            </a:rPr>
            <a:t>Alet, teçhizat, yazılım ve yayın giderleri,</a:t>
          </a:r>
        </a:p>
      </dgm:t>
    </dgm:pt>
    <dgm:pt modelId="{29168E55-A286-4697-A701-DEFD630E99BB}" type="parTrans" cxnId="{1D0ACDC4-54D0-47A6-839A-85F4AD743EA1}">
      <dgm:prSet/>
      <dgm:spPr/>
      <dgm:t>
        <a:bodyPr/>
        <a:lstStyle/>
        <a:p>
          <a:endParaRPr lang="tr-TR"/>
        </a:p>
      </dgm:t>
    </dgm:pt>
    <dgm:pt modelId="{599F2A7A-08A2-4955-8F31-444809FA6A67}" type="sibTrans" cxnId="{1D0ACDC4-54D0-47A6-839A-85F4AD743EA1}">
      <dgm:prSet/>
      <dgm:spPr/>
      <dgm:t>
        <a:bodyPr/>
        <a:lstStyle/>
        <a:p>
          <a:endParaRPr lang="tr-TR"/>
        </a:p>
      </dgm:t>
    </dgm:pt>
    <dgm:pt modelId="{E8D19559-A795-4182-8682-375F47F4FF19}">
      <dgm:prSet phldrT="[Metin]" custT="1"/>
      <dgm:spPr>
        <a:xfrm>
          <a:off x="0" y="509855"/>
          <a:ext cx="3536784" cy="1341360"/>
        </a:xfrm>
        <a:prstGeom prst="rect">
          <a:avLst/>
        </a:prstGeom>
        <a:noFill/>
        <a:ln>
          <a:noFill/>
        </a:ln>
        <a:effectLst/>
      </dgm:spPr>
      <dgm:t>
        <a:bodyPr/>
        <a:lstStyle/>
        <a:p>
          <a:pPr>
            <a:buChar char="•"/>
          </a:pPr>
          <a:r>
            <a:rPr lang="tr-TR" sz="900" dirty="0">
              <a:solidFill>
                <a:sysClr val="windowText" lastClr="000000"/>
              </a:solidFill>
              <a:latin typeface="Calibri"/>
              <a:ea typeface="+mn-ea"/>
              <a:cs typeface="+mn-cs"/>
            </a:rPr>
            <a:t>Malzeme ve sarf giderleri,</a:t>
          </a:r>
        </a:p>
      </dgm:t>
    </dgm:pt>
    <dgm:pt modelId="{33A61560-86AB-41A1-B0A2-708CEF8EFFB7}" type="parTrans" cxnId="{E46D5EA8-547A-4544-A4DD-ACAD1FA19DFF}">
      <dgm:prSet/>
      <dgm:spPr/>
      <dgm:t>
        <a:bodyPr/>
        <a:lstStyle/>
        <a:p>
          <a:endParaRPr lang="tr-TR"/>
        </a:p>
      </dgm:t>
    </dgm:pt>
    <dgm:pt modelId="{B4148625-31EA-49A6-8DE4-AE1A0B8A59D0}" type="sibTrans" cxnId="{E46D5EA8-547A-4544-A4DD-ACAD1FA19DFF}">
      <dgm:prSet/>
      <dgm:spPr/>
      <dgm:t>
        <a:bodyPr/>
        <a:lstStyle/>
        <a:p>
          <a:endParaRPr lang="tr-TR"/>
        </a:p>
      </dgm:t>
    </dgm:pt>
    <dgm:pt modelId="{79F9CA2D-8486-47F3-9B05-7B50D8EBC05E}">
      <dgm:prSet phldrT="[Metin]" custT="1"/>
      <dgm:spPr>
        <a:xfrm>
          <a:off x="0" y="509855"/>
          <a:ext cx="3536784" cy="1341360"/>
        </a:xfrm>
        <a:prstGeom prst="rect">
          <a:avLst/>
        </a:prstGeom>
        <a:noFill/>
        <a:ln>
          <a:noFill/>
        </a:ln>
        <a:effectLst/>
      </dgm:spPr>
      <dgm:t>
        <a:bodyPr/>
        <a:lstStyle/>
        <a:p>
          <a:pPr>
            <a:buChar char="•"/>
          </a:pPr>
          <a:r>
            <a:rPr lang="tr-TR" sz="900" dirty="0">
              <a:solidFill>
                <a:sysClr val="windowText" lastClr="000000"/>
              </a:solidFill>
              <a:latin typeface="Calibri"/>
              <a:ea typeface="+mn-ea"/>
              <a:cs typeface="+mn-cs"/>
            </a:rPr>
            <a:t>Üniversiteler ve diğer AR-GE kurum ve kuruluşlarına yaptırılan AR-Ge hizmet alım giderleri,</a:t>
          </a:r>
        </a:p>
      </dgm:t>
    </dgm:pt>
    <dgm:pt modelId="{16131DE9-4E6F-48F9-BAE8-846F7537A150}" type="parTrans" cxnId="{C40D2549-906E-4701-B707-306F8FBB85AC}">
      <dgm:prSet/>
      <dgm:spPr/>
      <dgm:t>
        <a:bodyPr/>
        <a:lstStyle/>
        <a:p>
          <a:endParaRPr lang="tr-TR"/>
        </a:p>
      </dgm:t>
    </dgm:pt>
    <dgm:pt modelId="{430B3A49-94CC-49B1-B7A8-A934F5C745AF}" type="sibTrans" cxnId="{C40D2549-906E-4701-B707-306F8FBB85AC}">
      <dgm:prSet/>
      <dgm:spPr/>
      <dgm:t>
        <a:bodyPr/>
        <a:lstStyle/>
        <a:p>
          <a:endParaRPr lang="tr-TR"/>
        </a:p>
      </dgm:t>
    </dgm:pt>
    <dgm:pt modelId="{64DC150F-123D-40DB-B4F7-456614B7E45D}">
      <dgm:prSet phldrT="[Metin]" custT="1"/>
      <dgm:spPr>
        <a:xfrm>
          <a:off x="0" y="509855"/>
          <a:ext cx="3536784" cy="1341360"/>
        </a:xfrm>
        <a:prstGeom prst="rect">
          <a:avLst/>
        </a:prstGeom>
        <a:noFill/>
        <a:ln>
          <a:noFill/>
        </a:ln>
        <a:effectLst/>
      </dgm:spPr>
      <dgm:t>
        <a:bodyPr/>
        <a:lstStyle/>
        <a:p>
          <a:pPr>
            <a:buChar char="•"/>
          </a:pPr>
          <a:r>
            <a:rPr lang="tr-TR" sz="900" dirty="0">
              <a:solidFill>
                <a:sysClr val="windowText" lastClr="000000"/>
              </a:solidFill>
              <a:latin typeface="Calibri"/>
              <a:ea typeface="+mn-ea"/>
              <a:cs typeface="+mn-cs"/>
            </a:rPr>
            <a:t>Destek personeli, elektrik, gaz, su, bakım-onarım, haberleşme gibi genel proje giderleri.</a:t>
          </a:r>
        </a:p>
      </dgm:t>
    </dgm:pt>
    <dgm:pt modelId="{3245E441-1305-4ADE-B4F8-267A2A5BDE3C}" type="parTrans" cxnId="{125D70F9-E959-4C7A-9CD1-4BA8A6955A02}">
      <dgm:prSet/>
      <dgm:spPr/>
      <dgm:t>
        <a:bodyPr/>
        <a:lstStyle/>
        <a:p>
          <a:endParaRPr lang="tr-TR"/>
        </a:p>
      </dgm:t>
    </dgm:pt>
    <dgm:pt modelId="{112E1DB9-43B0-4E93-9CDE-8D39389CFBBD}" type="sibTrans" cxnId="{125D70F9-E959-4C7A-9CD1-4BA8A6955A02}">
      <dgm:prSet/>
      <dgm:spPr/>
      <dgm:t>
        <a:bodyPr/>
        <a:lstStyle/>
        <a:p>
          <a:endParaRPr lang="tr-TR"/>
        </a:p>
      </dgm:t>
    </dgm:pt>
    <dgm:pt modelId="{D7515435-F847-4667-88C0-569917EAF644}">
      <dgm:prSet phldrT="[Metin]" custT="1"/>
      <dgm:spPr>
        <a:xfrm>
          <a:off x="0" y="509855"/>
          <a:ext cx="3536784" cy="1341360"/>
        </a:xfrm>
        <a:prstGeom prst="rect">
          <a:avLst/>
        </a:prstGeom>
        <a:noFill/>
        <a:ln>
          <a:noFill/>
        </a:ln>
        <a:effectLst/>
      </dgm:spPr>
      <dgm:t>
        <a:bodyPr/>
        <a:lstStyle/>
        <a:p>
          <a:pPr>
            <a:buChar char="•"/>
          </a:pPr>
          <a:r>
            <a:rPr lang="tr-TR" sz="900" dirty="0">
              <a:solidFill>
                <a:sysClr val="windowText" lastClr="000000"/>
              </a:solidFill>
              <a:latin typeface="Calibri"/>
              <a:ea typeface="+mn-ea"/>
              <a:cs typeface="+mn-cs"/>
            </a:rPr>
            <a:t>Yurtiçi ve yurtdışı danışmanlık hizmeti ve diğer hizmet alım giderleri,</a:t>
          </a:r>
        </a:p>
      </dgm:t>
    </dgm:pt>
    <dgm:pt modelId="{3DB0353C-A946-4F0B-8435-F31B5E43FB45}" type="parTrans" cxnId="{D943B808-4E77-4E64-9553-D3798302058F}">
      <dgm:prSet/>
      <dgm:spPr/>
      <dgm:t>
        <a:bodyPr/>
        <a:lstStyle/>
        <a:p>
          <a:endParaRPr lang="tr-TR"/>
        </a:p>
      </dgm:t>
    </dgm:pt>
    <dgm:pt modelId="{A06CC7B4-E5E1-4B2F-B3C6-95CBD45720E6}" type="sibTrans" cxnId="{D943B808-4E77-4E64-9553-D3798302058F}">
      <dgm:prSet/>
      <dgm:spPr/>
      <dgm:t>
        <a:bodyPr/>
        <a:lstStyle/>
        <a:p>
          <a:endParaRPr lang="tr-TR"/>
        </a:p>
      </dgm:t>
    </dgm:pt>
    <dgm:pt modelId="{8F61EA0C-DE55-4A16-AB44-F154B7C08EF6}" type="pres">
      <dgm:prSet presAssocID="{14894E6A-667B-49D2-B272-CEC805DDE9D0}" presName="linear" presStyleCnt="0">
        <dgm:presLayoutVars>
          <dgm:animLvl val="lvl"/>
          <dgm:resizeHandles val="exact"/>
        </dgm:presLayoutVars>
      </dgm:prSet>
      <dgm:spPr/>
      <dgm:t>
        <a:bodyPr/>
        <a:lstStyle/>
        <a:p>
          <a:endParaRPr lang="tr-TR"/>
        </a:p>
      </dgm:t>
    </dgm:pt>
    <dgm:pt modelId="{0B3E2A33-598B-43AD-A1A7-78E59230EB97}" type="pres">
      <dgm:prSet presAssocID="{A13DC89D-A72B-4C93-B18D-A394490A0263}" presName="parentText" presStyleLbl="node1" presStyleIdx="0" presStyleCnt="1">
        <dgm:presLayoutVars>
          <dgm:chMax val="0"/>
          <dgm:bulletEnabled val="1"/>
        </dgm:presLayoutVars>
      </dgm:prSet>
      <dgm:spPr/>
      <dgm:t>
        <a:bodyPr/>
        <a:lstStyle/>
        <a:p>
          <a:endParaRPr lang="tr-TR"/>
        </a:p>
      </dgm:t>
    </dgm:pt>
    <dgm:pt modelId="{478ECCA0-658E-4B63-AB83-DC2A19BB95CA}" type="pres">
      <dgm:prSet presAssocID="{A13DC89D-A72B-4C93-B18D-A394490A0263}" presName="childText" presStyleLbl="revTx" presStyleIdx="0" presStyleCnt="1">
        <dgm:presLayoutVars>
          <dgm:bulletEnabled val="1"/>
        </dgm:presLayoutVars>
      </dgm:prSet>
      <dgm:spPr/>
      <dgm:t>
        <a:bodyPr/>
        <a:lstStyle/>
        <a:p>
          <a:endParaRPr lang="tr-TR"/>
        </a:p>
      </dgm:t>
    </dgm:pt>
  </dgm:ptLst>
  <dgm:cxnLst>
    <dgm:cxn modelId="{A1620F76-19E9-40EA-9242-7BD163FC406B}" type="presOf" srcId="{D7515435-F847-4667-88C0-569917EAF644}" destId="{478ECCA0-658E-4B63-AB83-DC2A19BB95CA}" srcOrd="0" destOrd="4" presId="urn:microsoft.com/office/officeart/2005/8/layout/vList2"/>
    <dgm:cxn modelId="{1D0ACDC4-54D0-47A6-839A-85F4AD743EA1}" srcId="{A13DC89D-A72B-4C93-B18D-A394490A0263}" destId="{F6A0BEBE-B4C0-464B-B4D6-4AEEE6095778}" srcOrd="2" destOrd="0" parTransId="{29168E55-A286-4697-A701-DEFD630E99BB}" sibTransId="{599F2A7A-08A2-4955-8F31-444809FA6A67}"/>
    <dgm:cxn modelId="{0D631302-FC36-414E-98D7-06BA1B8A8E7F}" srcId="{A13DC89D-A72B-4C93-B18D-A394490A0263}" destId="{CA6F5D57-6988-4893-8E1D-AAFFD12E52FC}" srcOrd="1" destOrd="0" parTransId="{17113BF2-5466-42FD-9C9B-57689341211B}" sibTransId="{ACD02F2C-53A7-4D89-A0E7-1AC199AA03F2}"/>
    <dgm:cxn modelId="{3923C2D1-09B2-4548-AA48-B9FFC4031436}" type="presOf" srcId="{14894E6A-667B-49D2-B272-CEC805DDE9D0}" destId="{8F61EA0C-DE55-4A16-AB44-F154B7C08EF6}" srcOrd="0" destOrd="0" presId="urn:microsoft.com/office/officeart/2005/8/layout/vList2"/>
    <dgm:cxn modelId="{B70BDBD7-F6F0-4392-98A1-3DF0EA5CF541}" srcId="{A13DC89D-A72B-4C93-B18D-A394490A0263}" destId="{8F9863D3-01A0-4E7D-B117-CCBB3984F248}" srcOrd="0" destOrd="0" parTransId="{F1AE2359-D2ED-4783-96E0-C8ED7653CE1B}" sibTransId="{2AE59E41-16F7-429B-B42B-7A7B0705EB9A}"/>
    <dgm:cxn modelId="{4DD124D4-A9F4-453C-B609-7ECDC01DE5B2}" srcId="{14894E6A-667B-49D2-B272-CEC805DDE9D0}" destId="{A13DC89D-A72B-4C93-B18D-A394490A0263}" srcOrd="0" destOrd="0" parTransId="{176E2028-9712-4F4B-8C7E-C063B4F9E9B4}" sibTransId="{62A30C28-E968-43DD-A5AF-8A7C6457D38D}"/>
    <dgm:cxn modelId="{C01C47EE-5A08-4EEE-812F-8FAE0C217ED8}" type="presOf" srcId="{E8D19559-A795-4182-8682-375F47F4FF19}" destId="{478ECCA0-658E-4B63-AB83-DC2A19BB95CA}" srcOrd="0" destOrd="3" presId="urn:microsoft.com/office/officeart/2005/8/layout/vList2"/>
    <dgm:cxn modelId="{14979337-E8D7-43B3-839A-8E3C475C2815}" type="presOf" srcId="{64DC150F-123D-40DB-B4F7-456614B7E45D}" destId="{478ECCA0-658E-4B63-AB83-DC2A19BB95CA}" srcOrd="0" destOrd="6" presId="urn:microsoft.com/office/officeart/2005/8/layout/vList2"/>
    <dgm:cxn modelId="{C40D2549-906E-4701-B707-306F8FBB85AC}" srcId="{A13DC89D-A72B-4C93-B18D-A394490A0263}" destId="{79F9CA2D-8486-47F3-9B05-7B50D8EBC05E}" srcOrd="5" destOrd="0" parTransId="{16131DE9-4E6F-48F9-BAE8-846F7537A150}" sibTransId="{430B3A49-94CC-49B1-B7A8-A934F5C745AF}"/>
    <dgm:cxn modelId="{9064E97C-3FA1-4F6E-BE3C-7728117FE53B}" type="presOf" srcId="{8F9863D3-01A0-4E7D-B117-CCBB3984F248}" destId="{478ECCA0-658E-4B63-AB83-DC2A19BB95CA}" srcOrd="0" destOrd="0" presId="urn:microsoft.com/office/officeart/2005/8/layout/vList2"/>
    <dgm:cxn modelId="{FD88367A-6DA7-449A-B471-08AB5C9E6AB0}" type="presOf" srcId="{F6A0BEBE-B4C0-464B-B4D6-4AEEE6095778}" destId="{478ECCA0-658E-4B63-AB83-DC2A19BB95CA}" srcOrd="0" destOrd="2" presId="urn:microsoft.com/office/officeart/2005/8/layout/vList2"/>
    <dgm:cxn modelId="{F6D862E0-E716-4B9A-9D68-FB620D6C09A7}" type="presOf" srcId="{CA6F5D57-6988-4893-8E1D-AAFFD12E52FC}" destId="{478ECCA0-658E-4B63-AB83-DC2A19BB95CA}" srcOrd="0" destOrd="1" presId="urn:microsoft.com/office/officeart/2005/8/layout/vList2"/>
    <dgm:cxn modelId="{5D6DA4E6-4EB2-4D94-9492-E306D426615A}" type="presOf" srcId="{A13DC89D-A72B-4C93-B18D-A394490A0263}" destId="{0B3E2A33-598B-43AD-A1A7-78E59230EB97}" srcOrd="0" destOrd="0" presId="urn:microsoft.com/office/officeart/2005/8/layout/vList2"/>
    <dgm:cxn modelId="{E46D5EA8-547A-4544-A4DD-ACAD1FA19DFF}" srcId="{A13DC89D-A72B-4C93-B18D-A394490A0263}" destId="{E8D19559-A795-4182-8682-375F47F4FF19}" srcOrd="3" destOrd="0" parTransId="{33A61560-86AB-41A1-B0A2-708CEF8EFFB7}" sibTransId="{B4148625-31EA-49A6-8DE4-AE1A0B8A59D0}"/>
    <dgm:cxn modelId="{125D70F9-E959-4C7A-9CD1-4BA8A6955A02}" srcId="{A13DC89D-A72B-4C93-B18D-A394490A0263}" destId="{64DC150F-123D-40DB-B4F7-456614B7E45D}" srcOrd="6" destOrd="0" parTransId="{3245E441-1305-4ADE-B4F8-267A2A5BDE3C}" sibTransId="{112E1DB9-43B0-4E93-9CDE-8D39389CFBBD}"/>
    <dgm:cxn modelId="{D943B808-4E77-4E64-9553-D3798302058F}" srcId="{A13DC89D-A72B-4C93-B18D-A394490A0263}" destId="{D7515435-F847-4667-88C0-569917EAF644}" srcOrd="4" destOrd="0" parTransId="{3DB0353C-A946-4F0B-8435-F31B5E43FB45}" sibTransId="{A06CC7B4-E5E1-4B2F-B3C6-95CBD45720E6}"/>
    <dgm:cxn modelId="{05DB9994-E85E-4041-B7F9-C8E64075F739}" type="presOf" srcId="{79F9CA2D-8486-47F3-9B05-7B50D8EBC05E}" destId="{478ECCA0-658E-4B63-AB83-DC2A19BB95CA}" srcOrd="0" destOrd="5" presId="urn:microsoft.com/office/officeart/2005/8/layout/vList2"/>
    <dgm:cxn modelId="{34F10E42-1D20-4F67-8D8D-8227D1EDF952}" type="presParOf" srcId="{8F61EA0C-DE55-4A16-AB44-F154B7C08EF6}" destId="{0B3E2A33-598B-43AD-A1A7-78E59230EB97}" srcOrd="0" destOrd="0" presId="urn:microsoft.com/office/officeart/2005/8/layout/vList2"/>
    <dgm:cxn modelId="{34CDE7A6-A48F-446C-B804-AF61AF328BCB}" type="presParOf" srcId="{8F61EA0C-DE55-4A16-AB44-F154B7C08EF6}" destId="{478ECCA0-658E-4B63-AB83-DC2A19BB95CA}" srcOrd="1" destOrd="0" presId="urn:microsoft.com/office/officeart/2005/8/layout/vList2"/>
  </dgm:cxnLst>
  <dgm:bg>
    <a:solidFill>
      <a:schemeClr val="accent3">
        <a:lumMod val="20000"/>
        <a:lumOff val="80000"/>
      </a:schemeClr>
    </a:solidFill>
    <a:effectLst>
      <a:outerShdw blurRad="50800" dist="38100" dir="5400000" algn="t" rotWithShape="0">
        <a:prstClr val="black">
          <a:alpha val="40000"/>
        </a:prstClr>
      </a:outerShdw>
      <a:softEdge rad="31750"/>
    </a:effect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4894E6A-667B-49D2-B272-CEC805DDE9D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tr-TR"/>
        </a:p>
      </dgm:t>
    </dgm:pt>
    <dgm:pt modelId="{A13DC89D-A72B-4C93-B18D-A394490A0263}">
      <dgm:prSet phldrT="[Metin]" custT="1"/>
      <dgm:spPr>
        <a:xfrm>
          <a:off x="0" y="0"/>
          <a:ext cx="3536783" cy="723533"/>
        </a:xfrm>
        <a:prstGeom prst="roundRect">
          <a:avLst/>
        </a:prstGeom>
        <a:solidFill>
          <a:srgbClr val="C99D66"/>
        </a:solidFill>
        <a:ln w="12700" cap="flat" cmpd="sng" algn="ctr">
          <a:noFill/>
          <a:prstDash val="solid"/>
          <a:miter lim="800000"/>
        </a:ln>
        <a:effectLst/>
      </dgm:spPr>
      <dgm:t>
        <a:bodyPr/>
        <a:lstStyle/>
        <a:p>
          <a:pPr algn="just">
            <a:buNone/>
          </a:pPr>
          <a:r>
            <a:rPr lang="tr-TR" sz="1000" dirty="0">
              <a:solidFill>
                <a:sysClr val="window" lastClr="FFFFFF"/>
              </a:solidFill>
              <a:latin typeface="Calibri"/>
              <a:ea typeface="+mn-ea"/>
              <a:cs typeface="+mn-cs"/>
            </a:rPr>
            <a:t>KOBİ’lere yatırım sürecinde desteklemeye esas tutarın %25’i erken ödeme olarak yapılacak ve 5 Milyon TL’yi aşmayacak şekilde, makine ve teçhizat için %60 geri ödemesiz, %40 geri ödemeli, diğer destek unsurları için %60 geri ödemesiz destek:</a:t>
          </a:r>
          <a:endParaRPr lang="tr-TR" sz="1000" b="0" dirty="0">
            <a:solidFill>
              <a:sysClr val="window" lastClr="FFFFFF"/>
            </a:solidFill>
            <a:latin typeface="Calibri"/>
            <a:ea typeface="+mn-ea"/>
            <a:cs typeface="+mn-cs"/>
          </a:endParaRPr>
        </a:p>
      </dgm:t>
    </dgm:pt>
    <dgm:pt modelId="{176E2028-9712-4F4B-8C7E-C063B4F9E9B4}" type="parTrans" cxnId="{4DD124D4-A9F4-453C-B609-7ECDC01DE5B2}">
      <dgm:prSet/>
      <dgm:spPr/>
      <dgm:t>
        <a:bodyPr/>
        <a:lstStyle/>
        <a:p>
          <a:endParaRPr lang="tr-TR"/>
        </a:p>
      </dgm:t>
    </dgm:pt>
    <dgm:pt modelId="{62A30C28-E968-43DD-A5AF-8A7C6457D38D}" type="sibTrans" cxnId="{4DD124D4-A9F4-453C-B609-7ECDC01DE5B2}">
      <dgm:prSet/>
      <dgm:spPr/>
      <dgm:t>
        <a:bodyPr/>
        <a:lstStyle/>
        <a:p>
          <a:endParaRPr lang="tr-TR"/>
        </a:p>
      </dgm:t>
    </dgm:pt>
    <dgm:pt modelId="{8F9863D3-01A0-4E7D-B117-CCBB3984F248}">
      <dgm:prSet phldrT="[Metin]" custT="1"/>
      <dgm:spPr>
        <a:xfrm>
          <a:off x="0" y="777358"/>
          <a:ext cx="3536783" cy="1076400"/>
        </a:xfrm>
        <a:prstGeom prst="rect">
          <a:avLst/>
        </a:prstGeom>
        <a:noFill/>
        <a:ln>
          <a:noFill/>
        </a:ln>
        <a:effectLst/>
      </dgm:spPr>
      <dgm:t>
        <a:bodyPr/>
        <a:lstStyle/>
        <a:p>
          <a:pPr>
            <a:buChar char="•"/>
          </a:pPr>
          <a:r>
            <a:rPr lang="tr-TR" sz="900" kern="1200" dirty="0">
              <a:solidFill>
                <a:sysClr val="windowText" lastClr="000000">
                  <a:hueOff val="0"/>
                  <a:satOff val="0"/>
                  <a:lumOff val="0"/>
                  <a:alphaOff val="0"/>
                </a:sysClr>
              </a:solidFill>
              <a:latin typeface="Calibri"/>
              <a:ea typeface="+mn-ea"/>
              <a:cs typeface="+mn-cs"/>
            </a:rPr>
            <a:t>Makine-teçhizat desteği,</a:t>
          </a:r>
          <a:endParaRPr lang="tr-TR" sz="900" kern="1200" dirty="0">
            <a:solidFill>
              <a:sysClr val="windowText" lastClr="000000"/>
            </a:solidFill>
            <a:latin typeface="Calibri"/>
            <a:ea typeface="+mn-ea"/>
            <a:cs typeface="+mn-cs"/>
          </a:endParaRPr>
        </a:p>
      </dgm:t>
    </dgm:pt>
    <dgm:pt modelId="{F1AE2359-D2ED-4783-96E0-C8ED7653CE1B}" type="parTrans" cxnId="{B70BDBD7-F6F0-4392-98A1-3DF0EA5CF541}">
      <dgm:prSet/>
      <dgm:spPr/>
      <dgm:t>
        <a:bodyPr/>
        <a:lstStyle/>
        <a:p>
          <a:endParaRPr lang="tr-TR"/>
        </a:p>
      </dgm:t>
    </dgm:pt>
    <dgm:pt modelId="{2AE59E41-16F7-429B-B42B-7A7B0705EB9A}" type="sibTrans" cxnId="{B70BDBD7-F6F0-4392-98A1-3DF0EA5CF541}">
      <dgm:prSet/>
      <dgm:spPr/>
      <dgm:t>
        <a:bodyPr/>
        <a:lstStyle/>
        <a:p>
          <a:endParaRPr lang="tr-TR"/>
        </a:p>
      </dgm:t>
    </dgm:pt>
    <dgm:pt modelId="{5E793121-F029-4E22-A0DA-228089488AEE}">
      <dgm:prSet custT="1"/>
      <dgm:spPr>
        <a:xfrm>
          <a:off x="0" y="777358"/>
          <a:ext cx="3536783" cy="1076400"/>
        </a:xfrm>
        <a:prstGeom prst="rect">
          <a:avLst/>
        </a:prstGeom>
        <a:noFill/>
        <a:ln>
          <a:noFill/>
        </a:ln>
        <a:effectLst/>
      </dgm:spPr>
      <dgm:t>
        <a:bodyPr/>
        <a:lstStyle/>
        <a:p>
          <a:pPr>
            <a:buChar char="•"/>
          </a:pPr>
          <a:r>
            <a:rPr lang="tr-TR" sz="900" kern="1200" dirty="0">
              <a:solidFill>
                <a:prstClr val="black">
                  <a:hueOff val="0"/>
                  <a:satOff val="0"/>
                  <a:lumOff val="0"/>
                  <a:alphaOff val="0"/>
                </a:prstClr>
              </a:solidFill>
              <a:latin typeface="Calibri" panose="020F0502020204030204"/>
              <a:ea typeface="+mn-ea"/>
              <a:cs typeface="+mn-cs"/>
            </a:rPr>
            <a:t>Hizmet alımı desteği.</a:t>
          </a:r>
        </a:p>
      </dgm:t>
    </dgm:pt>
    <dgm:pt modelId="{3A8363C0-C18C-4305-A49F-AC4C5A6BFED4}" type="parTrans" cxnId="{5CC0858E-01B5-4626-B730-BD53684A2CC9}">
      <dgm:prSet/>
      <dgm:spPr/>
      <dgm:t>
        <a:bodyPr/>
        <a:lstStyle/>
        <a:p>
          <a:endParaRPr lang="tr-TR"/>
        </a:p>
      </dgm:t>
    </dgm:pt>
    <dgm:pt modelId="{3F1BBE81-5E57-4FDB-AF23-EDD7876CD5AA}" type="sibTrans" cxnId="{5CC0858E-01B5-4626-B730-BD53684A2CC9}">
      <dgm:prSet/>
      <dgm:spPr/>
      <dgm:t>
        <a:bodyPr/>
        <a:lstStyle/>
        <a:p>
          <a:endParaRPr lang="tr-TR"/>
        </a:p>
      </dgm:t>
    </dgm:pt>
    <dgm:pt modelId="{FCDE6CA0-2745-4002-878A-6CB8A8BD1986}">
      <dgm:prSet phldrT="[Metin]" custT="1"/>
      <dgm:spPr>
        <a:xfrm>
          <a:off x="0" y="777358"/>
          <a:ext cx="3536783" cy="1076400"/>
        </a:xfrm>
        <a:prstGeom prst="rect">
          <a:avLst/>
        </a:prstGeom>
        <a:noFill/>
        <a:ln>
          <a:noFill/>
        </a:ln>
        <a:effectLst/>
      </dgm:spPr>
      <dgm:t>
        <a:bodyPr/>
        <a:lstStyle/>
        <a:p>
          <a:pPr>
            <a:buChar char="•"/>
          </a:pPr>
          <a:r>
            <a:rPr lang="tr-TR" sz="900" kern="1200" dirty="0">
              <a:solidFill>
                <a:prstClr val="black">
                  <a:hueOff val="0"/>
                  <a:satOff val="0"/>
                  <a:lumOff val="0"/>
                  <a:alphaOff val="0"/>
                </a:prstClr>
              </a:solidFill>
              <a:latin typeface="Calibri" panose="020F0502020204030204"/>
              <a:ea typeface="+mn-ea"/>
              <a:cs typeface="+mn-cs"/>
            </a:rPr>
            <a:t>Yazılım gideri desteği,</a:t>
          </a:r>
          <a:endParaRPr lang="tr-TR" sz="900" kern="1200" dirty="0">
            <a:solidFill>
              <a:sysClr val="windowText" lastClr="000000"/>
            </a:solidFill>
            <a:latin typeface="Calibri"/>
            <a:ea typeface="+mn-ea"/>
            <a:cs typeface="+mn-cs"/>
          </a:endParaRPr>
        </a:p>
      </dgm:t>
    </dgm:pt>
    <dgm:pt modelId="{C0F9AD36-B69E-42A3-B61C-7B235EACB8CA}" type="parTrans" cxnId="{D1F6F40D-E3A8-4D83-A7EA-86E683F041D6}">
      <dgm:prSet/>
      <dgm:spPr/>
      <dgm:t>
        <a:bodyPr/>
        <a:lstStyle/>
        <a:p>
          <a:endParaRPr lang="tr-TR"/>
        </a:p>
      </dgm:t>
    </dgm:pt>
    <dgm:pt modelId="{733B6E63-EBA2-4E57-8B9D-7A477E222356}" type="sibTrans" cxnId="{D1F6F40D-E3A8-4D83-A7EA-86E683F041D6}">
      <dgm:prSet/>
      <dgm:spPr/>
      <dgm:t>
        <a:bodyPr/>
        <a:lstStyle/>
        <a:p>
          <a:endParaRPr lang="tr-TR"/>
        </a:p>
      </dgm:t>
    </dgm:pt>
    <dgm:pt modelId="{2C2ECD31-CCCA-4DEC-ABF3-39D5256ECC39}">
      <dgm:prSet phldrT="[Metin]" custT="1"/>
      <dgm:spPr>
        <a:xfrm>
          <a:off x="0" y="777358"/>
          <a:ext cx="3536783" cy="1076400"/>
        </a:xfrm>
        <a:prstGeom prst="rect">
          <a:avLst/>
        </a:prstGeom>
        <a:noFill/>
        <a:ln>
          <a:noFill/>
        </a:ln>
        <a:effectLst/>
      </dgm:spPr>
      <dgm:t>
        <a:bodyPr/>
        <a:lstStyle/>
        <a:p>
          <a:pPr>
            <a:buChar char="•"/>
          </a:pPr>
          <a:r>
            <a:rPr lang="tr-TR" sz="900" kern="1200" dirty="0">
              <a:solidFill>
                <a:prstClr val="black">
                  <a:hueOff val="0"/>
                  <a:satOff val="0"/>
                  <a:lumOff val="0"/>
                  <a:alphaOff val="0"/>
                </a:prstClr>
              </a:solidFill>
              <a:latin typeface="Calibri" panose="020F0502020204030204"/>
              <a:ea typeface="+mn-ea"/>
              <a:cs typeface="+mn-cs"/>
            </a:rPr>
            <a:t>Personel gideri desteği,</a:t>
          </a:r>
          <a:endParaRPr lang="tr-TR" sz="900" kern="1200" dirty="0">
            <a:solidFill>
              <a:sysClr val="windowText" lastClr="000000"/>
            </a:solidFill>
            <a:latin typeface="Calibri"/>
            <a:ea typeface="+mn-ea"/>
            <a:cs typeface="+mn-cs"/>
          </a:endParaRPr>
        </a:p>
      </dgm:t>
    </dgm:pt>
    <dgm:pt modelId="{DD5F913D-2A8D-490F-881A-63E4FDD3854E}" type="parTrans" cxnId="{1AD0045E-C888-41ED-AB47-2D752C8DF4FB}">
      <dgm:prSet/>
      <dgm:spPr/>
      <dgm:t>
        <a:bodyPr/>
        <a:lstStyle/>
        <a:p>
          <a:endParaRPr lang="tr-TR"/>
        </a:p>
      </dgm:t>
    </dgm:pt>
    <dgm:pt modelId="{E3587510-198E-4C35-83D6-6669EAE23B20}" type="sibTrans" cxnId="{1AD0045E-C888-41ED-AB47-2D752C8DF4FB}">
      <dgm:prSet/>
      <dgm:spPr/>
      <dgm:t>
        <a:bodyPr/>
        <a:lstStyle/>
        <a:p>
          <a:endParaRPr lang="tr-TR"/>
        </a:p>
      </dgm:t>
    </dgm:pt>
    <dgm:pt modelId="{7CAD189E-011E-47B0-89F5-73BB9D8441E3}">
      <dgm:prSet phldrT="[Metin]" custT="1"/>
      <dgm:spPr>
        <a:xfrm>
          <a:off x="0" y="777358"/>
          <a:ext cx="3536783" cy="1076400"/>
        </a:xfrm>
        <a:prstGeom prst="rect">
          <a:avLst/>
        </a:prstGeom>
        <a:noFill/>
        <a:ln>
          <a:noFill/>
        </a:ln>
        <a:effectLst/>
      </dgm:spPr>
      <dgm:t>
        <a:bodyPr/>
        <a:lstStyle/>
        <a:p>
          <a:pPr>
            <a:buChar char="•"/>
          </a:pPr>
          <a:r>
            <a:rPr lang="tr-TR" sz="900" kern="1200" dirty="0">
              <a:solidFill>
                <a:prstClr val="black">
                  <a:hueOff val="0"/>
                  <a:satOff val="0"/>
                  <a:lumOff val="0"/>
                  <a:alphaOff val="0"/>
                </a:prstClr>
              </a:solidFill>
              <a:latin typeface="Calibri" panose="020F0502020204030204"/>
              <a:ea typeface="+mn-ea"/>
              <a:cs typeface="+mn-cs"/>
            </a:rPr>
            <a:t>Bilgi transferi desteği,</a:t>
          </a:r>
          <a:endParaRPr lang="tr-TR" sz="900" kern="1200" dirty="0">
            <a:solidFill>
              <a:sysClr val="windowText" lastClr="000000"/>
            </a:solidFill>
            <a:latin typeface="Calibri"/>
            <a:ea typeface="+mn-ea"/>
            <a:cs typeface="+mn-cs"/>
          </a:endParaRPr>
        </a:p>
      </dgm:t>
    </dgm:pt>
    <dgm:pt modelId="{16F73B43-A604-44BB-8F34-AB0B10B88871}" type="parTrans" cxnId="{0216B224-4FE5-4022-8756-DAE8E0193676}">
      <dgm:prSet/>
      <dgm:spPr/>
      <dgm:t>
        <a:bodyPr/>
        <a:lstStyle/>
        <a:p>
          <a:endParaRPr lang="tr-TR"/>
        </a:p>
      </dgm:t>
    </dgm:pt>
    <dgm:pt modelId="{0D1FF0BF-EDCE-4C27-8E27-3D240F8AC334}" type="sibTrans" cxnId="{0216B224-4FE5-4022-8756-DAE8E0193676}">
      <dgm:prSet/>
      <dgm:spPr/>
      <dgm:t>
        <a:bodyPr/>
        <a:lstStyle/>
        <a:p>
          <a:endParaRPr lang="tr-TR"/>
        </a:p>
      </dgm:t>
    </dgm:pt>
    <dgm:pt modelId="{93365218-263D-4E1C-AD3E-861E7847F323}">
      <dgm:prSet phldrT="[Metin]" custT="1"/>
      <dgm:spPr>
        <a:xfrm>
          <a:off x="0" y="777358"/>
          <a:ext cx="3536783" cy="1076400"/>
        </a:xfrm>
        <a:prstGeom prst="rect">
          <a:avLst/>
        </a:prstGeom>
        <a:noFill/>
        <a:ln>
          <a:noFill/>
        </a:ln>
        <a:effectLst/>
      </dgm:spPr>
      <dgm:t>
        <a:bodyPr/>
        <a:lstStyle/>
        <a:p>
          <a:pPr>
            <a:buChar char="•"/>
          </a:pPr>
          <a:r>
            <a:rPr lang="tr-TR" sz="900" kern="1200" dirty="0">
              <a:solidFill>
                <a:prstClr val="black">
                  <a:hueOff val="0"/>
                  <a:satOff val="0"/>
                  <a:lumOff val="0"/>
                  <a:alphaOff val="0"/>
                </a:prstClr>
              </a:solidFill>
              <a:latin typeface="Calibri" panose="020F0502020204030204"/>
              <a:ea typeface="+mn-ea"/>
              <a:cs typeface="+mn-cs"/>
            </a:rPr>
            <a:t>Test, analiz, kalibrasyon, ve referans numune desteği,</a:t>
          </a:r>
          <a:endParaRPr lang="tr-TR" sz="900" kern="1200" dirty="0">
            <a:solidFill>
              <a:sysClr val="windowText" lastClr="000000"/>
            </a:solidFill>
            <a:latin typeface="Calibri"/>
            <a:ea typeface="+mn-ea"/>
            <a:cs typeface="+mn-cs"/>
          </a:endParaRPr>
        </a:p>
      </dgm:t>
    </dgm:pt>
    <dgm:pt modelId="{27986988-DF39-4182-8EF4-F9A5B2A43478}" type="parTrans" cxnId="{ECF3A2BB-D8A2-4597-9C83-7CED394E2CC8}">
      <dgm:prSet/>
      <dgm:spPr/>
      <dgm:t>
        <a:bodyPr/>
        <a:lstStyle/>
        <a:p>
          <a:endParaRPr lang="tr-TR"/>
        </a:p>
      </dgm:t>
    </dgm:pt>
    <dgm:pt modelId="{56A5EE69-8B36-472F-999D-5824D9461162}" type="sibTrans" cxnId="{ECF3A2BB-D8A2-4597-9C83-7CED394E2CC8}">
      <dgm:prSet/>
      <dgm:spPr/>
      <dgm:t>
        <a:bodyPr/>
        <a:lstStyle/>
        <a:p>
          <a:endParaRPr lang="tr-TR"/>
        </a:p>
      </dgm:t>
    </dgm:pt>
    <dgm:pt modelId="{8F61EA0C-DE55-4A16-AB44-F154B7C08EF6}" type="pres">
      <dgm:prSet presAssocID="{14894E6A-667B-49D2-B272-CEC805DDE9D0}" presName="linear" presStyleCnt="0">
        <dgm:presLayoutVars>
          <dgm:animLvl val="lvl"/>
          <dgm:resizeHandles val="exact"/>
        </dgm:presLayoutVars>
      </dgm:prSet>
      <dgm:spPr/>
      <dgm:t>
        <a:bodyPr/>
        <a:lstStyle/>
        <a:p>
          <a:endParaRPr lang="tr-TR"/>
        </a:p>
      </dgm:t>
    </dgm:pt>
    <dgm:pt modelId="{0B3E2A33-598B-43AD-A1A7-78E59230EB97}" type="pres">
      <dgm:prSet presAssocID="{A13DC89D-A72B-4C93-B18D-A394490A0263}" presName="parentText" presStyleLbl="node1" presStyleIdx="0" presStyleCnt="1" custScaleY="59462" custLinFactNeighborY="-8990">
        <dgm:presLayoutVars>
          <dgm:chMax val="0"/>
          <dgm:bulletEnabled val="1"/>
        </dgm:presLayoutVars>
      </dgm:prSet>
      <dgm:spPr/>
      <dgm:t>
        <a:bodyPr/>
        <a:lstStyle/>
        <a:p>
          <a:endParaRPr lang="tr-TR"/>
        </a:p>
      </dgm:t>
    </dgm:pt>
    <dgm:pt modelId="{478ECCA0-658E-4B63-AB83-DC2A19BB95CA}" type="pres">
      <dgm:prSet presAssocID="{A13DC89D-A72B-4C93-B18D-A394490A0263}" presName="childText" presStyleLbl="revTx" presStyleIdx="0" presStyleCnt="1">
        <dgm:presLayoutVars>
          <dgm:bulletEnabled val="1"/>
        </dgm:presLayoutVars>
      </dgm:prSet>
      <dgm:spPr/>
      <dgm:t>
        <a:bodyPr/>
        <a:lstStyle/>
        <a:p>
          <a:endParaRPr lang="tr-TR"/>
        </a:p>
      </dgm:t>
    </dgm:pt>
  </dgm:ptLst>
  <dgm:cxnLst>
    <dgm:cxn modelId="{CCDD1DFF-C708-4023-A4A0-09B524A7ED8D}" type="presOf" srcId="{2C2ECD31-CCCA-4DEC-ABF3-39D5256ECC39}" destId="{478ECCA0-658E-4B63-AB83-DC2A19BB95CA}" srcOrd="0" destOrd="2" presId="urn:microsoft.com/office/officeart/2005/8/layout/vList2"/>
    <dgm:cxn modelId="{32D2909A-FF38-4082-B7E8-72F9EFE8233F}" type="presOf" srcId="{FCDE6CA0-2745-4002-878A-6CB8A8BD1986}" destId="{478ECCA0-658E-4B63-AB83-DC2A19BB95CA}" srcOrd="0" destOrd="1" presId="urn:microsoft.com/office/officeart/2005/8/layout/vList2"/>
    <dgm:cxn modelId="{C80EF666-A1E7-44E3-83F2-1EF00E5ADA21}" type="presOf" srcId="{7CAD189E-011E-47B0-89F5-73BB9D8441E3}" destId="{478ECCA0-658E-4B63-AB83-DC2A19BB95CA}" srcOrd="0" destOrd="3" presId="urn:microsoft.com/office/officeart/2005/8/layout/vList2"/>
    <dgm:cxn modelId="{3923C2D1-09B2-4548-AA48-B9FFC4031436}" type="presOf" srcId="{14894E6A-667B-49D2-B272-CEC805DDE9D0}" destId="{8F61EA0C-DE55-4A16-AB44-F154B7C08EF6}" srcOrd="0" destOrd="0" presId="urn:microsoft.com/office/officeart/2005/8/layout/vList2"/>
    <dgm:cxn modelId="{021BD9E9-85E8-4E77-88E9-A231DF0AAC38}" type="presOf" srcId="{93365218-263D-4E1C-AD3E-861E7847F323}" destId="{478ECCA0-658E-4B63-AB83-DC2A19BB95CA}" srcOrd="0" destOrd="4" presId="urn:microsoft.com/office/officeart/2005/8/layout/vList2"/>
    <dgm:cxn modelId="{B70BDBD7-F6F0-4392-98A1-3DF0EA5CF541}" srcId="{A13DC89D-A72B-4C93-B18D-A394490A0263}" destId="{8F9863D3-01A0-4E7D-B117-CCBB3984F248}" srcOrd="0" destOrd="0" parTransId="{F1AE2359-D2ED-4783-96E0-C8ED7653CE1B}" sibTransId="{2AE59E41-16F7-429B-B42B-7A7B0705EB9A}"/>
    <dgm:cxn modelId="{4DD124D4-A9F4-453C-B609-7ECDC01DE5B2}" srcId="{14894E6A-667B-49D2-B272-CEC805DDE9D0}" destId="{A13DC89D-A72B-4C93-B18D-A394490A0263}" srcOrd="0" destOrd="0" parTransId="{176E2028-9712-4F4B-8C7E-C063B4F9E9B4}" sibTransId="{62A30C28-E968-43DD-A5AF-8A7C6457D38D}"/>
    <dgm:cxn modelId="{C20C99A5-266E-4E93-B0CB-3AE62A97A01E}" type="presOf" srcId="{5E793121-F029-4E22-A0DA-228089488AEE}" destId="{478ECCA0-658E-4B63-AB83-DC2A19BB95CA}" srcOrd="0" destOrd="5" presId="urn:microsoft.com/office/officeart/2005/8/layout/vList2"/>
    <dgm:cxn modelId="{D1F6F40D-E3A8-4D83-A7EA-86E683F041D6}" srcId="{A13DC89D-A72B-4C93-B18D-A394490A0263}" destId="{FCDE6CA0-2745-4002-878A-6CB8A8BD1986}" srcOrd="1" destOrd="0" parTransId="{C0F9AD36-B69E-42A3-B61C-7B235EACB8CA}" sibTransId="{733B6E63-EBA2-4E57-8B9D-7A477E222356}"/>
    <dgm:cxn modelId="{9064E97C-3FA1-4F6E-BE3C-7728117FE53B}" type="presOf" srcId="{8F9863D3-01A0-4E7D-B117-CCBB3984F248}" destId="{478ECCA0-658E-4B63-AB83-DC2A19BB95CA}" srcOrd="0" destOrd="0" presId="urn:microsoft.com/office/officeart/2005/8/layout/vList2"/>
    <dgm:cxn modelId="{5D6DA4E6-4EB2-4D94-9492-E306D426615A}" type="presOf" srcId="{A13DC89D-A72B-4C93-B18D-A394490A0263}" destId="{0B3E2A33-598B-43AD-A1A7-78E59230EB97}" srcOrd="0" destOrd="0" presId="urn:microsoft.com/office/officeart/2005/8/layout/vList2"/>
    <dgm:cxn modelId="{ECF3A2BB-D8A2-4597-9C83-7CED394E2CC8}" srcId="{A13DC89D-A72B-4C93-B18D-A394490A0263}" destId="{93365218-263D-4E1C-AD3E-861E7847F323}" srcOrd="4" destOrd="0" parTransId="{27986988-DF39-4182-8EF4-F9A5B2A43478}" sibTransId="{56A5EE69-8B36-472F-999D-5824D9461162}"/>
    <dgm:cxn modelId="{1AD0045E-C888-41ED-AB47-2D752C8DF4FB}" srcId="{A13DC89D-A72B-4C93-B18D-A394490A0263}" destId="{2C2ECD31-CCCA-4DEC-ABF3-39D5256ECC39}" srcOrd="2" destOrd="0" parTransId="{DD5F913D-2A8D-490F-881A-63E4FDD3854E}" sibTransId="{E3587510-198E-4C35-83D6-6669EAE23B20}"/>
    <dgm:cxn modelId="{0216B224-4FE5-4022-8756-DAE8E0193676}" srcId="{A13DC89D-A72B-4C93-B18D-A394490A0263}" destId="{7CAD189E-011E-47B0-89F5-73BB9D8441E3}" srcOrd="3" destOrd="0" parTransId="{16F73B43-A604-44BB-8F34-AB0B10B88871}" sibTransId="{0D1FF0BF-EDCE-4C27-8E27-3D240F8AC334}"/>
    <dgm:cxn modelId="{5CC0858E-01B5-4626-B730-BD53684A2CC9}" srcId="{A13DC89D-A72B-4C93-B18D-A394490A0263}" destId="{5E793121-F029-4E22-A0DA-228089488AEE}" srcOrd="5" destOrd="0" parTransId="{3A8363C0-C18C-4305-A49F-AC4C5A6BFED4}" sibTransId="{3F1BBE81-5E57-4FDB-AF23-EDD7876CD5AA}"/>
    <dgm:cxn modelId="{34F10E42-1D20-4F67-8D8D-8227D1EDF952}" type="presParOf" srcId="{8F61EA0C-DE55-4A16-AB44-F154B7C08EF6}" destId="{0B3E2A33-598B-43AD-A1A7-78E59230EB97}" srcOrd="0" destOrd="0" presId="urn:microsoft.com/office/officeart/2005/8/layout/vList2"/>
    <dgm:cxn modelId="{34CDE7A6-A48F-446C-B804-AF61AF328BCB}" type="presParOf" srcId="{8F61EA0C-DE55-4A16-AB44-F154B7C08EF6}" destId="{478ECCA0-658E-4B63-AB83-DC2A19BB95CA}" srcOrd="1" destOrd="0" presId="urn:microsoft.com/office/officeart/2005/8/layout/vList2"/>
  </dgm:cxnLst>
  <dgm:bg>
    <a:solidFill>
      <a:schemeClr val="accent3">
        <a:lumMod val="20000"/>
        <a:lumOff val="80000"/>
      </a:schemeClr>
    </a:solidFill>
    <a:effectLst>
      <a:outerShdw blurRad="50800" dist="38100" dir="5400000" algn="t" rotWithShape="0">
        <a:prstClr val="black">
          <a:alpha val="40000"/>
        </a:prstClr>
      </a:outerShdw>
      <a:softEdge rad="31750"/>
    </a:effectLst>
  </dgm:bg>
  <dgm:whole/>
  <dgm:extLst>
    <a:ext uri="http://schemas.microsoft.com/office/drawing/2008/diagram">
      <dsp:dataModelExt xmlns:dsp="http://schemas.microsoft.com/office/drawing/2008/diagram" relId="rId1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223135-DC22-4466-AA4C-9F0E5CD1B9A3}">
      <dsp:nvSpPr>
        <dsp:cNvPr id="0" name=""/>
        <dsp:cNvSpPr/>
      </dsp:nvSpPr>
      <dsp:spPr>
        <a:xfrm>
          <a:off x="3440336" y="1854703"/>
          <a:ext cx="1391320" cy="1352339"/>
        </a:xfrm>
        <a:prstGeom prst="ellipse">
          <a:avLst/>
        </a:prstGeom>
        <a:solidFill>
          <a:srgbClr val="C00000"/>
        </a:soli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rtl="0" eaLnBrk="1" latinLnBrk="0">
            <a:lnSpc>
              <a:spcPct val="90000"/>
            </a:lnSpc>
            <a:spcBef>
              <a:spcPct val="0"/>
            </a:spcBef>
            <a:spcAft>
              <a:spcPct val="35000"/>
            </a:spcAft>
            <a:buNone/>
          </a:pPr>
          <a:r>
            <a:rPr lang="tr-TR" sz="1400" b="1" kern="1200" dirty="0">
              <a:solidFill>
                <a:srgbClr val="FFFFFF"/>
              </a:solidFill>
              <a:latin typeface="Calibri"/>
              <a:ea typeface="+mn-ea"/>
              <a:cs typeface="+mn-cs"/>
            </a:rPr>
            <a:t>DESTEK </a:t>
          </a:r>
          <a:r>
            <a:rPr lang="tr-TR" sz="1400" b="1" kern="1200" dirty="0" smtClean="0">
              <a:solidFill>
                <a:srgbClr val="FFFFFF"/>
              </a:solidFill>
              <a:latin typeface="Calibri"/>
              <a:ea typeface="+mn-ea"/>
              <a:cs typeface="+mn-cs"/>
            </a:rPr>
            <a:t>UNSURLARI / ARAÇLARI</a:t>
          </a:r>
          <a:endParaRPr lang="tr-TR" sz="1400" b="1" kern="1200" dirty="0">
            <a:solidFill>
              <a:srgbClr val="FFFFFF"/>
            </a:solidFill>
            <a:latin typeface="Calibri"/>
            <a:ea typeface="+mn-ea"/>
            <a:cs typeface="+mn-cs"/>
          </a:endParaRPr>
        </a:p>
      </dsp:txBody>
      <dsp:txXfrm>
        <a:off x="3644090" y="2052748"/>
        <a:ext cx="983812" cy="956249"/>
      </dsp:txXfrm>
    </dsp:sp>
    <dsp:sp modelId="{2862F834-15BE-43C4-9C74-AD93541FE2D6}">
      <dsp:nvSpPr>
        <dsp:cNvPr id="0" name=""/>
        <dsp:cNvSpPr/>
      </dsp:nvSpPr>
      <dsp:spPr>
        <a:xfrm rot="16200000">
          <a:off x="3733738" y="1441086"/>
          <a:ext cx="804517" cy="22716"/>
        </a:xfrm>
        <a:custGeom>
          <a:avLst/>
          <a:gdLst/>
          <a:ahLst/>
          <a:cxnLst/>
          <a:rect l="0" t="0" r="0" b="0"/>
          <a:pathLst>
            <a:path>
              <a:moveTo>
                <a:pt x="0" y="12382"/>
              </a:moveTo>
              <a:lnTo>
                <a:pt x="897674" y="12382"/>
              </a:lnTo>
            </a:path>
          </a:pathLst>
        </a:custGeom>
        <a:noFill/>
        <a:ln w="25400" cap="flat" cmpd="sng" algn="ctr">
          <a:solidFill>
            <a:srgbClr val="333399">
              <a:shade val="60000"/>
              <a:hueOff val="0"/>
              <a:satOff val="0"/>
              <a:lumOff val="0"/>
              <a:alphaOff val="0"/>
            </a:srgb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buNone/>
          </a:pPr>
          <a:endParaRPr lang="tr-TR" sz="500" kern="1200">
            <a:solidFill>
              <a:srgbClr val="000000">
                <a:hueOff val="0"/>
                <a:satOff val="0"/>
                <a:lumOff val="0"/>
                <a:alphaOff val="0"/>
              </a:srgbClr>
            </a:solidFill>
            <a:latin typeface="Calibri"/>
            <a:ea typeface="+mn-ea"/>
            <a:cs typeface="+mn-cs"/>
          </a:endParaRPr>
        </a:p>
      </dsp:txBody>
      <dsp:txXfrm>
        <a:off x="4115884" y="1472556"/>
        <a:ext cx="0" cy="0"/>
      </dsp:txXfrm>
    </dsp:sp>
    <dsp:sp modelId="{5389675C-7045-475D-B536-658A6C72CA49}">
      <dsp:nvSpPr>
        <dsp:cNvPr id="0" name=""/>
        <dsp:cNvSpPr/>
      </dsp:nvSpPr>
      <dsp:spPr>
        <a:xfrm>
          <a:off x="3614019" y="6230"/>
          <a:ext cx="1043954" cy="1043954"/>
        </a:xfrm>
        <a:prstGeom prst="ellipse">
          <a:avLst/>
        </a:prstGeom>
        <a:gradFill rotWithShape="0">
          <a:gsLst>
            <a:gs pos="0">
              <a:srgbClr val="2D2D8A">
                <a:lumMod val="50000"/>
              </a:srgbClr>
            </a:gs>
            <a:gs pos="80000">
              <a:srgbClr val="333399">
                <a:hueOff val="0"/>
                <a:satOff val="0"/>
                <a:lumOff val="0"/>
                <a:alphaOff val="0"/>
                <a:shade val="93000"/>
                <a:satMod val="130000"/>
              </a:srgbClr>
            </a:gs>
            <a:gs pos="100000">
              <a:srgbClr val="333399">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rtl="0" eaLnBrk="1" latinLnBrk="0">
            <a:lnSpc>
              <a:spcPct val="90000"/>
            </a:lnSpc>
            <a:spcBef>
              <a:spcPct val="0"/>
            </a:spcBef>
            <a:spcAft>
              <a:spcPct val="35000"/>
            </a:spcAft>
            <a:buNone/>
          </a:pPr>
          <a:r>
            <a:rPr lang="tr-TR" sz="1200" b="1" kern="1200" dirty="0">
              <a:solidFill>
                <a:srgbClr val="FFFFFF"/>
              </a:solidFill>
              <a:latin typeface="Arial" panose="020B0604020202020204" pitchFamily="34" charset="0"/>
              <a:ea typeface="+mn-ea"/>
              <a:cs typeface="Arial" panose="020B0604020202020204" pitchFamily="34" charset="0"/>
            </a:rPr>
            <a:t>KDV İstisnası</a:t>
          </a:r>
        </a:p>
      </dsp:txBody>
      <dsp:txXfrm>
        <a:off x="3766903" y="159114"/>
        <a:ext cx="738186" cy="738186"/>
      </dsp:txXfrm>
    </dsp:sp>
    <dsp:sp modelId="{952BD4F7-3A20-408E-B41A-FE1C5876DAAF}">
      <dsp:nvSpPr>
        <dsp:cNvPr id="0" name=""/>
        <dsp:cNvSpPr/>
      </dsp:nvSpPr>
      <dsp:spPr>
        <a:xfrm rot="18600000">
          <a:off x="4436174" y="1696357"/>
          <a:ext cx="781067" cy="22716"/>
        </a:xfrm>
        <a:custGeom>
          <a:avLst/>
          <a:gdLst/>
          <a:ahLst/>
          <a:cxnLst/>
          <a:rect l="0" t="0" r="0" b="0"/>
          <a:pathLst>
            <a:path>
              <a:moveTo>
                <a:pt x="0" y="12382"/>
              </a:moveTo>
              <a:lnTo>
                <a:pt x="888731" y="12382"/>
              </a:lnTo>
            </a:path>
          </a:pathLst>
        </a:custGeom>
        <a:noFill/>
        <a:ln w="25400" cap="flat" cmpd="sng" algn="ctr">
          <a:solidFill>
            <a:srgbClr val="333399">
              <a:shade val="60000"/>
              <a:hueOff val="0"/>
              <a:satOff val="0"/>
              <a:lumOff val="0"/>
              <a:alphaOff val="0"/>
            </a:srgb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buNone/>
          </a:pPr>
          <a:endParaRPr lang="tr-TR" sz="500" kern="1200">
            <a:solidFill>
              <a:srgbClr val="000000">
                <a:hueOff val="0"/>
                <a:satOff val="0"/>
                <a:lumOff val="0"/>
                <a:alphaOff val="0"/>
              </a:srgbClr>
            </a:solidFill>
            <a:latin typeface="Calibri"/>
            <a:ea typeface="+mn-ea"/>
            <a:cs typeface="+mn-cs"/>
          </a:endParaRPr>
        </a:p>
      </dsp:txBody>
      <dsp:txXfrm>
        <a:off x="4799198" y="1710122"/>
        <a:ext cx="0" cy="0"/>
      </dsp:txXfrm>
    </dsp:sp>
    <dsp:sp modelId="{7826419B-9024-4C4E-9ADE-B67D98BF9B97}">
      <dsp:nvSpPr>
        <dsp:cNvPr id="0" name=""/>
        <dsp:cNvSpPr/>
      </dsp:nvSpPr>
      <dsp:spPr>
        <a:xfrm>
          <a:off x="4891281" y="486714"/>
          <a:ext cx="1043954" cy="1043954"/>
        </a:xfrm>
        <a:prstGeom prst="ellipse">
          <a:avLst/>
        </a:prstGeom>
        <a:gradFill rotWithShape="0">
          <a:gsLst>
            <a:gs pos="0">
              <a:srgbClr val="2D2D8A">
                <a:lumMod val="50000"/>
              </a:srgbClr>
            </a:gs>
            <a:gs pos="80000">
              <a:srgbClr val="333399">
                <a:hueOff val="0"/>
                <a:satOff val="0"/>
                <a:lumOff val="0"/>
                <a:alphaOff val="0"/>
                <a:shade val="93000"/>
                <a:satMod val="130000"/>
              </a:srgbClr>
            </a:gs>
            <a:gs pos="100000">
              <a:srgbClr val="333399">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rtl="0" eaLnBrk="1" latinLnBrk="0">
            <a:lnSpc>
              <a:spcPct val="90000"/>
            </a:lnSpc>
            <a:spcBef>
              <a:spcPct val="0"/>
            </a:spcBef>
            <a:spcAft>
              <a:spcPct val="35000"/>
            </a:spcAft>
            <a:buNone/>
          </a:pPr>
          <a:r>
            <a:rPr lang="tr-TR" sz="1200" b="1" kern="1200" dirty="0">
              <a:solidFill>
                <a:srgbClr val="FFFFFF"/>
              </a:solidFill>
              <a:latin typeface="Arial" panose="020B0604020202020204" pitchFamily="34" charset="0"/>
              <a:ea typeface="+mn-ea"/>
              <a:cs typeface="Arial" panose="020B0604020202020204" pitchFamily="34" charset="0"/>
            </a:rPr>
            <a:t>Gümrük Vergisi Muafiyeti</a:t>
          </a:r>
        </a:p>
      </dsp:txBody>
      <dsp:txXfrm>
        <a:off x="5044165" y="639598"/>
        <a:ext cx="738186" cy="738186"/>
      </dsp:txXfrm>
    </dsp:sp>
    <dsp:sp modelId="{918CFFD8-88CB-4F22-ADD2-5B83843A3131}">
      <dsp:nvSpPr>
        <dsp:cNvPr id="0" name=""/>
        <dsp:cNvSpPr/>
      </dsp:nvSpPr>
      <dsp:spPr>
        <a:xfrm rot="21000000">
          <a:off x="4814636" y="2331963"/>
          <a:ext cx="770041" cy="22716"/>
        </a:xfrm>
        <a:custGeom>
          <a:avLst/>
          <a:gdLst/>
          <a:ahLst/>
          <a:cxnLst/>
          <a:rect l="0" t="0" r="0" b="0"/>
          <a:pathLst>
            <a:path>
              <a:moveTo>
                <a:pt x="0" y="12382"/>
              </a:moveTo>
              <a:lnTo>
                <a:pt x="876175" y="12382"/>
              </a:lnTo>
            </a:path>
          </a:pathLst>
        </a:custGeom>
        <a:noFill/>
        <a:ln w="25400" cap="flat" cmpd="sng" algn="ctr">
          <a:solidFill>
            <a:srgbClr val="333399">
              <a:shade val="60000"/>
              <a:hueOff val="0"/>
              <a:satOff val="0"/>
              <a:lumOff val="0"/>
              <a:alphaOff val="0"/>
            </a:srgb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buNone/>
          </a:pPr>
          <a:endParaRPr lang="tr-TR" sz="500" kern="1200">
            <a:solidFill>
              <a:srgbClr val="000000">
                <a:hueOff val="0"/>
                <a:satOff val="0"/>
                <a:lumOff val="0"/>
                <a:alphaOff val="0"/>
              </a:srgbClr>
            </a:solidFill>
            <a:latin typeface="Calibri"/>
            <a:ea typeface="+mn-ea"/>
            <a:cs typeface="+mn-cs"/>
          </a:endParaRPr>
        </a:p>
      </dsp:txBody>
      <dsp:txXfrm>
        <a:off x="5177355" y="2327705"/>
        <a:ext cx="0" cy="0"/>
      </dsp:txXfrm>
    </dsp:sp>
    <dsp:sp modelId="{3371165D-C0E0-4579-9D40-30AF62FCAC96}">
      <dsp:nvSpPr>
        <dsp:cNvPr id="0" name=""/>
        <dsp:cNvSpPr/>
      </dsp:nvSpPr>
      <dsp:spPr>
        <a:xfrm>
          <a:off x="5570898" y="1663845"/>
          <a:ext cx="1043954" cy="1043954"/>
        </a:xfrm>
        <a:prstGeom prst="ellipse">
          <a:avLst/>
        </a:prstGeom>
        <a:gradFill rotWithShape="0">
          <a:gsLst>
            <a:gs pos="0">
              <a:srgbClr val="2D2D8A">
                <a:lumMod val="50000"/>
              </a:srgbClr>
            </a:gs>
            <a:gs pos="80000">
              <a:srgbClr val="333399">
                <a:hueOff val="0"/>
                <a:satOff val="0"/>
                <a:lumOff val="0"/>
                <a:alphaOff val="0"/>
                <a:shade val="93000"/>
                <a:satMod val="130000"/>
              </a:srgbClr>
            </a:gs>
            <a:gs pos="100000">
              <a:srgbClr val="333399">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rtl="0" eaLnBrk="1" latinLnBrk="0">
            <a:lnSpc>
              <a:spcPct val="90000"/>
            </a:lnSpc>
            <a:spcBef>
              <a:spcPct val="0"/>
            </a:spcBef>
            <a:spcAft>
              <a:spcPct val="35000"/>
            </a:spcAft>
            <a:buNone/>
          </a:pPr>
          <a:r>
            <a:rPr lang="tr-TR" sz="1200" b="1" kern="1200" dirty="0">
              <a:solidFill>
                <a:srgbClr val="FFFFFF"/>
              </a:solidFill>
              <a:latin typeface="Arial" panose="020B0604020202020204" pitchFamily="34" charset="0"/>
              <a:ea typeface="+mn-ea"/>
              <a:cs typeface="Arial" panose="020B0604020202020204" pitchFamily="34" charset="0"/>
            </a:rPr>
            <a:t>Vergi İndirimi</a:t>
          </a:r>
        </a:p>
      </dsp:txBody>
      <dsp:txXfrm>
        <a:off x="5723782" y="1816729"/>
        <a:ext cx="738186" cy="738186"/>
      </dsp:txXfrm>
    </dsp:sp>
    <dsp:sp modelId="{A5C2EFAF-E113-4C7F-A880-901E3121DF7B}">
      <dsp:nvSpPr>
        <dsp:cNvPr id="0" name=""/>
        <dsp:cNvSpPr/>
      </dsp:nvSpPr>
      <dsp:spPr>
        <a:xfrm rot="1800000">
          <a:off x="4682221" y="3058444"/>
          <a:ext cx="774459" cy="22716"/>
        </a:xfrm>
        <a:custGeom>
          <a:avLst/>
          <a:gdLst/>
          <a:ahLst/>
          <a:cxnLst/>
          <a:rect l="0" t="0" r="0" b="0"/>
          <a:pathLst>
            <a:path>
              <a:moveTo>
                <a:pt x="0" y="12382"/>
              </a:moveTo>
              <a:lnTo>
                <a:pt x="881206" y="12382"/>
              </a:lnTo>
            </a:path>
          </a:pathLst>
        </a:custGeom>
        <a:noFill/>
        <a:ln w="25400" cap="flat" cmpd="sng" algn="ctr">
          <a:solidFill>
            <a:srgbClr val="333399">
              <a:shade val="60000"/>
              <a:hueOff val="0"/>
              <a:satOff val="0"/>
              <a:lumOff val="0"/>
              <a:alphaOff val="0"/>
            </a:srgb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buNone/>
          </a:pPr>
          <a:endParaRPr lang="tr-TR" sz="500" kern="1200">
            <a:solidFill>
              <a:srgbClr val="000000">
                <a:hueOff val="0"/>
                <a:satOff val="0"/>
                <a:lumOff val="0"/>
                <a:alphaOff val="0"/>
              </a:srgbClr>
            </a:solidFill>
            <a:latin typeface="Calibri"/>
            <a:ea typeface="+mn-ea"/>
            <a:cs typeface="+mn-cs"/>
          </a:endParaRPr>
        </a:p>
      </dsp:txBody>
      <dsp:txXfrm>
        <a:off x="5062363" y="3043354"/>
        <a:ext cx="0" cy="0"/>
      </dsp:txXfrm>
    </dsp:sp>
    <dsp:sp modelId="{4CD2A0C6-F598-450E-83D0-06280CE78795}">
      <dsp:nvSpPr>
        <dsp:cNvPr id="0" name=""/>
        <dsp:cNvSpPr/>
      </dsp:nvSpPr>
      <dsp:spPr>
        <a:xfrm>
          <a:off x="5334869" y="3002429"/>
          <a:ext cx="1043954" cy="1043954"/>
        </a:xfrm>
        <a:prstGeom prst="ellipse">
          <a:avLst/>
        </a:prstGeom>
        <a:gradFill rotWithShape="0">
          <a:gsLst>
            <a:gs pos="0">
              <a:srgbClr val="2D2D8A">
                <a:lumMod val="50000"/>
              </a:srgbClr>
            </a:gs>
            <a:gs pos="80000">
              <a:srgbClr val="333399">
                <a:hueOff val="0"/>
                <a:satOff val="0"/>
                <a:lumOff val="0"/>
                <a:alphaOff val="0"/>
                <a:shade val="93000"/>
                <a:satMod val="130000"/>
              </a:srgbClr>
            </a:gs>
            <a:gs pos="100000">
              <a:srgbClr val="333399">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rtl="0" eaLnBrk="1" latinLnBrk="0">
            <a:lnSpc>
              <a:spcPct val="90000"/>
            </a:lnSpc>
            <a:spcBef>
              <a:spcPct val="0"/>
            </a:spcBef>
            <a:spcAft>
              <a:spcPct val="35000"/>
            </a:spcAft>
            <a:buNone/>
          </a:pPr>
          <a:r>
            <a:rPr lang="tr-TR" sz="1200" b="1" kern="1200" dirty="0">
              <a:solidFill>
                <a:srgbClr val="FFFFFF"/>
              </a:solidFill>
              <a:latin typeface="Arial" panose="020B0604020202020204" pitchFamily="34" charset="0"/>
              <a:ea typeface="+mn-ea"/>
              <a:cs typeface="Arial" panose="020B0604020202020204" pitchFamily="34" charset="0"/>
            </a:rPr>
            <a:t>Sigorta Primi İşveren Hissesi Desteği</a:t>
          </a:r>
        </a:p>
      </dsp:txBody>
      <dsp:txXfrm>
        <a:off x="5487753" y="3155313"/>
        <a:ext cx="738186" cy="738186"/>
      </dsp:txXfrm>
    </dsp:sp>
    <dsp:sp modelId="{5798DC18-B67B-4446-8703-4BB142F4112C}">
      <dsp:nvSpPr>
        <dsp:cNvPr id="0" name=""/>
        <dsp:cNvSpPr/>
      </dsp:nvSpPr>
      <dsp:spPr>
        <a:xfrm rot="4200000">
          <a:off x="4109187" y="3526609"/>
          <a:ext cx="786723" cy="22716"/>
        </a:xfrm>
        <a:custGeom>
          <a:avLst/>
          <a:gdLst/>
          <a:ahLst/>
          <a:cxnLst/>
          <a:rect l="0" t="0" r="0" b="0"/>
          <a:pathLst>
            <a:path>
              <a:moveTo>
                <a:pt x="0" y="12382"/>
              </a:moveTo>
              <a:lnTo>
                <a:pt x="895173" y="12382"/>
              </a:lnTo>
            </a:path>
          </a:pathLst>
        </a:custGeom>
        <a:noFill/>
        <a:ln w="25400" cap="flat" cmpd="sng" algn="ctr">
          <a:solidFill>
            <a:srgbClr val="333399">
              <a:shade val="60000"/>
              <a:hueOff val="0"/>
              <a:satOff val="0"/>
              <a:lumOff val="0"/>
              <a:alphaOff val="0"/>
            </a:srgb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buNone/>
          </a:pPr>
          <a:endParaRPr lang="tr-TR" sz="500" kern="1200">
            <a:solidFill>
              <a:srgbClr val="000000">
                <a:hueOff val="0"/>
                <a:satOff val="0"/>
                <a:lumOff val="0"/>
                <a:alphaOff val="0"/>
              </a:srgbClr>
            </a:solidFill>
            <a:latin typeface="Calibri"/>
            <a:ea typeface="+mn-ea"/>
            <a:cs typeface="+mn-cs"/>
          </a:endParaRPr>
        </a:p>
      </dsp:txBody>
      <dsp:txXfrm>
        <a:off x="4514304" y="3512758"/>
        <a:ext cx="0" cy="0"/>
      </dsp:txXfrm>
    </dsp:sp>
    <dsp:sp modelId="{F901340E-2189-42E7-88D7-F85D37B98591}">
      <dsp:nvSpPr>
        <dsp:cNvPr id="0" name=""/>
        <dsp:cNvSpPr/>
      </dsp:nvSpPr>
      <dsp:spPr>
        <a:xfrm>
          <a:off x="4293636" y="3876127"/>
          <a:ext cx="1043954" cy="1043954"/>
        </a:xfrm>
        <a:prstGeom prst="ellipse">
          <a:avLst/>
        </a:prstGeom>
        <a:gradFill rotWithShape="0">
          <a:gsLst>
            <a:gs pos="0">
              <a:srgbClr val="2D2D8A">
                <a:lumMod val="50000"/>
              </a:srgbClr>
            </a:gs>
            <a:gs pos="80000">
              <a:srgbClr val="333399">
                <a:hueOff val="0"/>
                <a:satOff val="0"/>
                <a:lumOff val="0"/>
                <a:alphaOff val="0"/>
                <a:shade val="93000"/>
                <a:satMod val="130000"/>
              </a:srgbClr>
            </a:gs>
            <a:gs pos="100000">
              <a:srgbClr val="333399">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rtl="0" eaLnBrk="1" latinLnBrk="0">
            <a:lnSpc>
              <a:spcPct val="90000"/>
            </a:lnSpc>
            <a:spcBef>
              <a:spcPct val="0"/>
            </a:spcBef>
            <a:spcAft>
              <a:spcPct val="35000"/>
            </a:spcAft>
            <a:buNone/>
          </a:pPr>
          <a:r>
            <a:rPr lang="tr-TR" sz="1200" b="1" kern="1200" dirty="0">
              <a:solidFill>
                <a:srgbClr val="FFFFFF"/>
              </a:solidFill>
              <a:latin typeface="Arial" panose="020B0604020202020204" pitchFamily="34" charset="0"/>
              <a:ea typeface="+mn-ea"/>
              <a:cs typeface="Arial" panose="020B0604020202020204" pitchFamily="34" charset="0"/>
            </a:rPr>
            <a:t>Faiz veya Kâr Payı Desteği</a:t>
          </a:r>
        </a:p>
      </dsp:txBody>
      <dsp:txXfrm>
        <a:off x="4446520" y="4029011"/>
        <a:ext cx="738186" cy="738186"/>
      </dsp:txXfrm>
    </dsp:sp>
    <dsp:sp modelId="{77D2B9C0-ECD2-4F2D-9AC3-5C3F8774AF40}">
      <dsp:nvSpPr>
        <dsp:cNvPr id="0" name=""/>
        <dsp:cNvSpPr/>
      </dsp:nvSpPr>
      <dsp:spPr>
        <a:xfrm rot="6600000">
          <a:off x="3376082" y="3526609"/>
          <a:ext cx="786723" cy="22716"/>
        </a:xfrm>
        <a:custGeom>
          <a:avLst/>
          <a:gdLst/>
          <a:ahLst/>
          <a:cxnLst/>
          <a:rect l="0" t="0" r="0" b="0"/>
          <a:pathLst>
            <a:path>
              <a:moveTo>
                <a:pt x="0" y="12382"/>
              </a:moveTo>
              <a:lnTo>
                <a:pt x="895173" y="12382"/>
              </a:lnTo>
            </a:path>
          </a:pathLst>
        </a:custGeom>
        <a:noFill/>
        <a:ln w="25400" cap="flat" cmpd="sng" algn="ctr">
          <a:solidFill>
            <a:srgbClr val="333399">
              <a:shade val="60000"/>
              <a:hueOff val="0"/>
              <a:satOff val="0"/>
              <a:lumOff val="0"/>
              <a:alphaOff val="0"/>
            </a:srgb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buNone/>
          </a:pPr>
          <a:endParaRPr lang="tr-TR" sz="500" kern="1200">
            <a:solidFill>
              <a:srgbClr val="000000">
                <a:hueOff val="0"/>
                <a:satOff val="0"/>
                <a:lumOff val="0"/>
                <a:alphaOff val="0"/>
              </a:srgbClr>
            </a:solidFill>
            <a:latin typeface="Calibri"/>
            <a:ea typeface="+mn-ea"/>
            <a:cs typeface="+mn-cs"/>
          </a:endParaRPr>
        </a:p>
      </dsp:txBody>
      <dsp:txXfrm rot="10800000">
        <a:off x="3794653" y="3526212"/>
        <a:ext cx="0" cy="0"/>
      </dsp:txXfrm>
    </dsp:sp>
    <dsp:sp modelId="{C4C4D423-31B2-45CE-BB36-B203DBFF34B1}">
      <dsp:nvSpPr>
        <dsp:cNvPr id="0" name=""/>
        <dsp:cNvSpPr/>
      </dsp:nvSpPr>
      <dsp:spPr>
        <a:xfrm>
          <a:off x="2934402" y="3876127"/>
          <a:ext cx="1043954" cy="1043954"/>
        </a:xfrm>
        <a:prstGeom prst="ellipse">
          <a:avLst/>
        </a:prstGeom>
        <a:gradFill rotWithShape="0">
          <a:gsLst>
            <a:gs pos="0">
              <a:srgbClr val="2D2D8A">
                <a:lumMod val="50000"/>
              </a:srgbClr>
            </a:gs>
            <a:gs pos="80000">
              <a:srgbClr val="333399">
                <a:hueOff val="0"/>
                <a:satOff val="0"/>
                <a:lumOff val="0"/>
                <a:alphaOff val="0"/>
                <a:shade val="93000"/>
                <a:satMod val="130000"/>
              </a:srgbClr>
            </a:gs>
            <a:gs pos="100000">
              <a:srgbClr val="333399">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rtl="0" eaLnBrk="1" latinLnBrk="0">
            <a:lnSpc>
              <a:spcPct val="90000"/>
            </a:lnSpc>
            <a:spcBef>
              <a:spcPct val="0"/>
            </a:spcBef>
            <a:spcAft>
              <a:spcPct val="35000"/>
            </a:spcAft>
            <a:buNone/>
          </a:pPr>
          <a:r>
            <a:rPr lang="tr-TR" sz="1200" b="1" kern="1200" dirty="0">
              <a:solidFill>
                <a:srgbClr val="FFFFFF"/>
              </a:solidFill>
              <a:latin typeface="Arial" panose="020B0604020202020204" pitchFamily="34" charset="0"/>
              <a:ea typeface="+mn-ea"/>
              <a:cs typeface="Arial" panose="020B0604020202020204" pitchFamily="34" charset="0"/>
            </a:rPr>
            <a:t>Yatırım Yeri Tahsisi</a:t>
          </a:r>
        </a:p>
      </dsp:txBody>
      <dsp:txXfrm>
        <a:off x="3087286" y="4029011"/>
        <a:ext cx="738186" cy="738186"/>
      </dsp:txXfrm>
    </dsp:sp>
    <dsp:sp modelId="{C554ED31-44EA-45E3-A8A4-D89876A55CA2}">
      <dsp:nvSpPr>
        <dsp:cNvPr id="0" name=""/>
        <dsp:cNvSpPr/>
      </dsp:nvSpPr>
      <dsp:spPr>
        <a:xfrm rot="9000000">
          <a:off x="2815313" y="3058444"/>
          <a:ext cx="774459" cy="22716"/>
        </a:xfrm>
        <a:custGeom>
          <a:avLst/>
          <a:gdLst/>
          <a:ahLst/>
          <a:cxnLst/>
          <a:rect l="0" t="0" r="0" b="0"/>
          <a:pathLst>
            <a:path>
              <a:moveTo>
                <a:pt x="0" y="12382"/>
              </a:moveTo>
              <a:lnTo>
                <a:pt x="881206" y="12382"/>
              </a:lnTo>
            </a:path>
          </a:pathLst>
        </a:custGeom>
        <a:noFill/>
        <a:ln w="25400" cap="flat" cmpd="sng" algn="ctr">
          <a:solidFill>
            <a:srgbClr val="333399">
              <a:shade val="60000"/>
              <a:hueOff val="0"/>
              <a:satOff val="0"/>
              <a:lumOff val="0"/>
              <a:alphaOff val="0"/>
            </a:srgb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buNone/>
          </a:pPr>
          <a:endParaRPr lang="tr-TR" sz="500" kern="1200">
            <a:solidFill>
              <a:srgbClr val="000000">
                <a:hueOff val="0"/>
                <a:satOff val="0"/>
                <a:lumOff val="0"/>
                <a:alphaOff val="0"/>
              </a:srgbClr>
            </a:solidFill>
            <a:latin typeface="Calibri"/>
            <a:ea typeface="+mn-ea"/>
            <a:cs typeface="+mn-cs"/>
          </a:endParaRPr>
        </a:p>
      </dsp:txBody>
      <dsp:txXfrm rot="10800000">
        <a:off x="3228990" y="3076889"/>
        <a:ext cx="0" cy="0"/>
      </dsp:txXfrm>
    </dsp:sp>
    <dsp:sp modelId="{70649A64-7610-4AB7-A27A-A8CC27741D1D}">
      <dsp:nvSpPr>
        <dsp:cNvPr id="0" name=""/>
        <dsp:cNvSpPr/>
      </dsp:nvSpPr>
      <dsp:spPr>
        <a:xfrm>
          <a:off x="1893169" y="3002429"/>
          <a:ext cx="1043954" cy="1043954"/>
        </a:xfrm>
        <a:prstGeom prst="ellipse">
          <a:avLst/>
        </a:prstGeom>
        <a:gradFill rotWithShape="0">
          <a:gsLst>
            <a:gs pos="0">
              <a:srgbClr val="2D2D8A">
                <a:lumMod val="50000"/>
              </a:srgbClr>
            </a:gs>
            <a:gs pos="80000">
              <a:srgbClr val="333399">
                <a:hueOff val="0"/>
                <a:satOff val="0"/>
                <a:lumOff val="0"/>
                <a:alphaOff val="0"/>
                <a:shade val="93000"/>
                <a:satMod val="130000"/>
              </a:srgbClr>
            </a:gs>
            <a:gs pos="100000">
              <a:srgbClr val="333399">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rtl="0" eaLnBrk="1" latinLnBrk="0">
            <a:lnSpc>
              <a:spcPct val="90000"/>
            </a:lnSpc>
            <a:spcBef>
              <a:spcPct val="0"/>
            </a:spcBef>
            <a:spcAft>
              <a:spcPct val="35000"/>
            </a:spcAft>
            <a:buNone/>
          </a:pPr>
          <a:r>
            <a:rPr lang="tr-TR" sz="1200" b="1" kern="1200" dirty="0">
              <a:solidFill>
                <a:srgbClr val="FFFFFF"/>
              </a:solidFill>
              <a:latin typeface="Arial" panose="020B0604020202020204" pitchFamily="34" charset="0"/>
              <a:ea typeface="+mn-ea"/>
              <a:cs typeface="Arial" panose="020B0604020202020204" pitchFamily="34" charset="0"/>
            </a:rPr>
            <a:t>KDV İadesi</a:t>
          </a:r>
        </a:p>
      </dsp:txBody>
      <dsp:txXfrm>
        <a:off x="2046053" y="3155313"/>
        <a:ext cx="738186" cy="738186"/>
      </dsp:txXfrm>
    </dsp:sp>
    <dsp:sp modelId="{8D1E373E-1BA4-465B-A9B6-69A0761A182C}">
      <dsp:nvSpPr>
        <dsp:cNvPr id="0" name=""/>
        <dsp:cNvSpPr/>
      </dsp:nvSpPr>
      <dsp:spPr>
        <a:xfrm rot="11400000">
          <a:off x="2687316" y="2331963"/>
          <a:ext cx="770041" cy="22716"/>
        </a:xfrm>
        <a:custGeom>
          <a:avLst/>
          <a:gdLst/>
          <a:ahLst/>
          <a:cxnLst/>
          <a:rect l="0" t="0" r="0" b="0"/>
          <a:pathLst>
            <a:path>
              <a:moveTo>
                <a:pt x="0" y="12382"/>
              </a:moveTo>
              <a:lnTo>
                <a:pt x="876175" y="12382"/>
              </a:lnTo>
            </a:path>
          </a:pathLst>
        </a:custGeom>
        <a:noFill/>
        <a:ln w="25400" cap="flat" cmpd="sng" algn="ctr">
          <a:solidFill>
            <a:srgbClr val="333399">
              <a:shade val="60000"/>
              <a:hueOff val="0"/>
              <a:satOff val="0"/>
              <a:lumOff val="0"/>
              <a:alphaOff val="0"/>
            </a:srgb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buNone/>
          </a:pPr>
          <a:endParaRPr lang="tr-TR" sz="500" kern="1200">
            <a:solidFill>
              <a:srgbClr val="000000">
                <a:hueOff val="0"/>
                <a:satOff val="0"/>
                <a:lumOff val="0"/>
                <a:alphaOff val="0"/>
              </a:srgbClr>
            </a:solidFill>
            <a:latin typeface="Calibri"/>
            <a:ea typeface="+mn-ea"/>
            <a:cs typeface="+mn-cs"/>
          </a:endParaRPr>
        </a:p>
      </dsp:txBody>
      <dsp:txXfrm rot="10800000">
        <a:off x="3087953" y="2365622"/>
        <a:ext cx="0" cy="0"/>
      </dsp:txXfrm>
    </dsp:sp>
    <dsp:sp modelId="{81F964B6-EF1B-4D37-8E64-B71E7E316A57}">
      <dsp:nvSpPr>
        <dsp:cNvPr id="0" name=""/>
        <dsp:cNvSpPr/>
      </dsp:nvSpPr>
      <dsp:spPr>
        <a:xfrm>
          <a:off x="1657140" y="1663845"/>
          <a:ext cx="1043954" cy="1043954"/>
        </a:xfrm>
        <a:prstGeom prst="ellipse">
          <a:avLst/>
        </a:prstGeom>
        <a:gradFill rotWithShape="0">
          <a:gsLst>
            <a:gs pos="0">
              <a:srgbClr val="2D2D8A">
                <a:lumMod val="50000"/>
              </a:srgbClr>
            </a:gs>
            <a:gs pos="80000">
              <a:srgbClr val="333399">
                <a:hueOff val="0"/>
                <a:satOff val="0"/>
                <a:lumOff val="0"/>
                <a:alphaOff val="0"/>
                <a:shade val="93000"/>
                <a:satMod val="130000"/>
              </a:srgbClr>
            </a:gs>
            <a:gs pos="100000">
              <a:srgbClr val="333399">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rtl="0" eaLnBrk="1" latinLnBrk="0">
            <a:lnSpc>
              <a:spcPct val="90000"/>
            </a:lnSpc>
            <a:spcBef>
              <a:spcPct val="0"/>
            </a:spcBef>
            <a:spcAft>
              <a:spcPct val="35000"/>
            </a:spcAft>
            <a:buNone/>
          </a:pPr>
          <a:r>
            <a:rPr lang="tr-TR" altLang="tr-TR" sz="1200" b="1" kern="1200" dirty="0">
              <a:solidFill>
                <a:srgbClr val="FFFFFF"/>
              </a:solidFill>
              <a:latin typeface="Arial" panose="020B0604020202020204" pitchFamily="34" charset="0"/>
              <a:ea typeface="+mn-ea"/>
              <a:cs typeface="Arial" panose="020B0604020202020204" pitchFamily="34" charset="0"/>
            </a:rPr>
            <a:t>Gelir Vergisi Stopajı Desteği</a:t>
          </a:r>
          <a:endParaRPr lang="tr-TR" sz="1200" b="1" kern="1200" dirty="0">
            <a:solidFill>
              <a:srgbClr val="FFFFFF"/>
            </a:solidFill>
            <a:latin typeface="Arial" panose="020B0604020202020204" pitchFamily="34" charset="0"/>
            <a:ea typeface="+mn-ea"/>
            <a:cs typeface="Arial" panose="020B0604020202020204" pitchFamily="34" charset="0"/>
          </a:endParaRPr>
        </a:p>
      </dsp:txBody>
      <dsp:txXfrm>
        <a:off x="1810024" y="1816729"/>
        <a:ext cx="738186" cy="738186"/>
      </dsp:txXfrm>
    </dsp:sp>
    <dsp:sp modelId="{7370F1E9-A3AD-4D78-979F-69FFC12EF10E}">
      <dsp:nvSpPr>
        <dsp:cNvPr id="0" name=""/>
        <dsp:cNvSpPr/>
      </dsp:nvSpPr>
      <dsp:spPr>
        <a:xfrm rot="13800000">
          <a:off x="3054752" y="1696357"/>
          <a:ext cx="781067" cy="22716"/>
        </a:xfrm>
        <a:custGeom>
          <a:avLst/>
          <a:gdLst/>
          <a:ahLst/>
          <a:cxnLst/>
          <a:rect l="0" t="0" r="0" b="0"/>
          <a:pathLst>
            <a:path>
              <a:moveTo>
                <a:pt x="0" y="12382"/>
              </a:moveTo>
              <a:lnTo>
                <a:pt x="888731" y="12382"/>
              </a:lnTo>
            </a:path>
          </a:pathLst>
        </a:custGeom>
        <a:noFill/>
        <a:ln w="25400" cap="flat" cmpd="sng" algn="ctr">
          <a:solidFill>
            <a:srgbClr val="333399">
              <a:shade val="60000"/>
              <a:hueOff val="0"/>
              <a:satOff val="0"/>
              <a:lumOff val="0"/>
              <a:alphaOff val="0"/>
            </a:srgb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buNone/>
          </a:pPr>
          <a:endParaRPr lang="tr-TR" sz="500" kern="1200">
            <a:solidFill>
              <a:srgbClr val="000000">
                <a:hueOff val="0"/>
                <a:satOff val="0"/>
                <a:lumOff val="0"/>
                <a:alphaOff val="0"/>
              </a:srgbClr>
            </a:solidFill>
            <a:latin typeface="Calibri"/>
            <a:ea typeface="+mn-ea"/>
            <a:cs typeface="+mn-cs"/>
          </a:endParaRPr>
        </a:p>
      </dsp:txBody>
      <dsp:txXfrm rot="10800000">
        <a:off x="3442879" y="1735225"/>
        <a:ext cx="0" cy="0"/>
      </dsp:txXfrm>
    </dsp:sp>
    <dsp:sp modelId="{2F961A2F-4706-4613-8F88-5AE66376F3D8}">
      <dsp:nvSpPr>
        <dsp:cNvPr id="0" name=""/>
        <dsp:cNvSpPr/>
      </dsp:nvSpPr>
      <dsp:spPr>
        <a:xfrm>
          <a:off x="2336757" y="486714"/>
          <a:ext cx="1043954" cy="1043954"/>
        </a:xfrm>
        <a:prstGeom prst="ellipse">
          <a:avLst/>
        </a:prstGeom>
        <a:gradFill rotWithShape="0">
          <a:gsLst>
            <a:gs pos="0">
              <a:srgbClr val="2D2D8A">
                <a:lumMod val="50000"/>
              </a:srgbClr>
            </a:gs>
            <a:gs pos="80000">
              <a:srgbClr val="333399">
                <a:hueOff val="0"/>
                <a:satOff val="0"/>
                <a:lumOff val="0"/>
                <a:alphaOff val="0"/>
                <a:shade val="93000"/>
                <a:satMod val="130000"/>
              </a:srgbClr>
            </a:gs>
            <a:gs pos="100000">
              <a:srgbClr val="333399">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rtl="0" eaLnBrk="1" latinLnBrk="0">
            <a:lnSpc>
              <a:spcPct val="90000"/>
            </a:lnSpc>
            <a:spcBef>
              <a:spcPct val="0"/>
            </a:spcBef>
            <a:spcAft>
              <a:spcPct val="35000"/>
            </a:spcAft>
            <a:buNone/>
          </a:pPr>
          <a:r>
            <a:rPr lang="tr-TR" altLang="tr-TR" sz="1100" b="1" kern="1200" dirty="0">
              <a:solidFill>
                <a:srgbClr val="FFFFFF"/>
              </a:solidFill>
              <a:latin typeface="Arial" panose="020B0604020202020204" pitchFamily="34" charset="0"/>
              <a:ea typeface="+mn-ea"/>
              <a:cs typeface="Arial" panose="020B0604020202020204" pitchFamily="34" charset="0"/>
            </a:rPr>
            <a:t>Sigorta Primi </a:t>
          </a:r>
          <a:r>
            <a:rPr lang="en-US" altLang="tr-TR" sz="1100" b="1" kern="1200" dirty="0">
              <a:solidFill>
                <a:srgbClr val="FFFFFF"/>
              </a:solidFill>
              <a:latin typeface="Arial" panose="020B0604020202020204" pitchFamily="34" charset="0"/>
              <a:ea typeface="+mn-ea"/>
              <a:cs typeface="Arial" panose="020B0604020202020204" pitchFamily="34" charset="0"/>
            </a:rPr>
            <a:t>(</a:t>
          </a:r>
          <a:r>
            <a:rPr lang="en-US" altLang="tr-TR" sz="1100" b="1" kern="1200" dirty="0" err="1">
              <a:solidFill>
                <a:srgbClr val="FFFFFF"/>
              </a:solidFill>
              <a:latin typeface="Arial" panose="020B0604020202020204" pitchFamily="34" charset="0"/>
              <a:ea typeface="+mn-ea"/>
              <a:cs typeface="Arial" panose="020B0604020202020204" pitchFamily="34" charset="0"/>
            </a:rPr>
            <a:t>İşçi</a:t>
          </a:r>
          <a:r>
            <a:rPr lang="en-US" altLang="tr-TR" sz="1100" b="1" kern="1200" dirty="0">
              <a:solidFill>
                <a:srgbClr val="FFFFFF"/>
              </a:solidFill>
              <a:latin typeface="Arial" panose="020B0604020202020204" pitchFamily="34" charset="0"/>
              <a:ea typeface="+mn-ea"/>
              <a:cs typeface="Arial" panose="020B0604020202020204" pitchFamily="34" charset="0"/>
            </a:rPr>
            <a:t> </a:t>
          </a:r>
          <a:r>
            <a:rPr lang="en-US" altLang="tr-TR" sz="1100" b="1" kern="1200" dirty="0" err="1">
              <a:solidFill>
                <a:srgbClr val="FFFFFF"/>
              </a:solidFill>
              <a:latin typeface="Arial" panose="020B0604020202020204" pitchFamily="34" charset="0"/>
              <a:ea typeface="+mn-ea"/>
              <a:cs typeface="Arial" panose="020B0604020202020204" pitchFamily="34" charset="0"/>
            </a:rPr>
            <a:t>Hissesi</a:t>
          </a:r>
          <a:r>
            <a:rPr lang="en-US" altLang="tr-TR" sz="1100" b="1" kern="1200" dirty="0">
              <a:solidFill>
                <a:srgbClr val="FFFFFF"/>
              </a:solidFill>
              <a:latin typeface="Arial" panose="020B0604020202020204" pitchFamily="34" charset="0"/>
              <a:ea typeface="+mn-ea"/>
              <a:cs typeface="Arial" panose="020B0604020202020204" pitchFamily="34" charset="0"/>
            </a:rPr>
            <a:t>) </a:t>
          </a:r>
          <a:r>
            <a:rPr lang="tr-TR" altLang="tr-TR" sz="1100" b="1" kern="1200" dirty="0">
              <a:solidFill>
                <a:srgbClr val="FFFFFF"/>
              </a:solidFill>
              <a:latin typeface="Arial" panose="020B0604020202020204" pitchFamily="34" charset="0"/>
              <a:ea typeface="+mn-ea"/>
              <a:cs typeface="Arial" panose="020B0604020202020204" pitchFamily="34" charset="0"/>
            </a:rPr>
            <a:t>Desteği</a:t>
          </a:r>
          <a:endParaRPr lang="tr-TR" sz="1100" kern="1200" dirty="0">
            <a:solidFill>
              <a:srgbClr val="FFFFFF"/>
            </a:solidFill>
            <a:latin typeface="Arial" panose="020B0604020202020204" pitchFamily="34" charset="0"/>
            <a:ea typeface="+mn-ea"/>
            <a:cs typeface="Arial" panose="020B0604020202020204" pitchFamily="34" charset="0"/>
          </a:endParaRPr>
        </a:p>
      </dsp:txBody>
      <dsp:txXfrm>
        <a:off x="2489641" y="639598"/>
        <a:ext cx="738186" cy="73818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12E9E4-97BA-4899-9760-5FC5DCBBA005}">
      <dsp:nvSpPr>
        <dsp:cNvPr id="0" name=""/>
        <dsp:cNvSpPr/>
      </dsp:nvSpPr>
      <dsp:spPr>
        <a:xfrm>
          <a:off x="7291318" y="2451634"/>
          <a:ext cx="1204481" cy="487765"/>
        </a:xfrm>
        <a:custGeom>
          <a:avLst/>
          <a:gdLst/>
          <a:ahLst/>
          <a:cxnLst/>
          <a:rect l="0" t="0" r="0" b="0"/>
          <a:pathLst>
            <a:path>
              <a:moveTo>
                <a:pt x="0" y="0"/>
              </a:moveTo>
              <a:lnTo>
                <a:pt x="0" y="414028"/>
              </a:lnTo>
              <a:lnTo>
                <a:pt x="1276612" y="414028"/>
              </a:lnTo>
              <a:lnTo>
                <a:pt x="1276612" y="607551"/>
              </a:lnTo>
            </a:path>
          </a:pathLst>
        </a:custGeom>
        <a:noFill/>
        <a:ln w="12700" cap="flat" cmpd="sng" algn="ctr">
          <a:solidFill>
            <a:srgbClr val="ED7D31">
              <a:shade val="80000"/>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sp>
    <dsp:sp modelId="{990B7926-903E-4CE7-821F-5A3F44FBC682}">
      <dsp:nvSpPr>
        <dsp:cNvPr id="0" name=""/>
        <dsp:cNvSpPr/>
      </dsp:nvSpPr>
      <dsp:spPr>
        <a:xfrm>
          <a:off x="5609548" y="2451634"/>
          <a:ext cx="1681769" cy="492091"/>
        </a:xfrm>
        <a:custGeom>
          <a:avLst/>
          <a:gdLst/>
          <a:ahLst/>
          <a:cxnLst/>
          <a:rect l="0" t="0" r="0" b="0"/>
          <a:pathLst>
            <a:path>
              <a:moveTo>
                <a:pt x="1276612" y="0"/>
              </a:moveTo>
              <a:lnTo>
                <a:pt x="1276612" y="414028"/>
              </a:lnTo>
              <a:lnTo>
                <a:pt x="0" y="414028"/>
              </a:lnTo>
              <a:lnTo>
                <a:pt x="0" y="607551"/>
              </a:lnTo>
            </a:path>
          </a:pathLst>
        </a:custGeom>
        <a:noFill/>
        <a:ln w="12700" cap="flat" cmpd="sng" algn="ctr">
          <a:solidFill>
            <a:srgbClr val="ED7D31">
              <a:shade val="80000"/>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sp>
    <dsp:sp modelId="{882ABC2F-FC1A-4E16-B4E9-1A11478E1BDE}">
      <dsp:nvSpPr>
        <dsp:cNvPr id="0" name=""/>
        <dsp:cNvSpPr/>
      </dsp:nvSpPr>
      <dsp:spPr>
        <a:xfrm>
          <a:off x="4988314" y="1143703"/>
          <a:ext cx="2303003" cy="91440"/>
        </a:xfrm>
        <a:custGeom>
          <a:avLst/>
          <a:gdLst/>
          <a:ahLst/>
          <a:cxnLst/>
          <a:rect l="0" t="0" r="0" b="0"/>
          <a:pathLst>
            <a:path>
              <a:moveTo>
                <a:pt x="0" y="0"/>
              </a:moveTo>
              <a:lnTo>
                <a:pt x="0" y="414028"/>
              </a:lnTo>
              <a:lnTo>
                <a:pt x="1914919" y="414028"/>
              </a:lnTo>
              <a:lnTo>
                <a:pt x="1914919" y="607551"/>
              </a:lnTo>
            </a:path>
          </a:pathLst>
        </a:custGeom>
        <a:noFill/>
        <a:ln w="12700" cap="flat" cmpd="sng" algn="ctr">
          <a:solidFill>
            <a:srgbClr val="ED7D31">
              <a:shade val="60000"/>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sp>
    <dsp:sp modelId="{A917E653-5EDB-4F6D-AD4B-5DDA3D7A2D09}">
      <dsp:nvSpPr>
        <dsp:cNvPr id="0" name=""/>
        <dsp:cNvSpPr/>
      </dsp:nvSpPr>
      <dsp:spPr>
        <a:xfrm>
          <a:off x="2589204" y="2439907"/>
          <a:ext cx="178740" cy="416863"/>
        </a:xfrm>
        <a:custGeom>
          <a:avLst/>
          <a:gdLst/>
          <a:ahLst/>
          <a:cxnLst/>
          <a:rect l="0" t="0" r="0" b="0"/>
          <a:pathLst>
            <a:path>
              <a:moveTo>
                <a:pt x="45720" y="0"/>
              </a:moveTo>
              <a:lnTo>
                <a:pt x="45720" y="607551"/>
              </a:lnTo>
            </a:path>
          </a:pathLst>
        </a:custGeom>
        <a:noFill/>
        <a:ln w="12700" cap="flat" cmpd="sng" algn="ctr">
          <a:solidFill>
            <a:srgbClr val="ED7D31">
              <a:shade val="80000"/>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sp>
    <dsp:sp modelId="{A271CAA3-DEB6-4F1B-8888-3FDA7C0B1F87}">
      <dsp:nvSpPr>
        <dsp:cNvPr id="0" name=""/>
        <dsp:cNvSpPr/>
      </dsp:nvSpPr>
      <dsp:spPr>
        <a:xfrm>
          <a:off x="2767944" y="1143703"/>
          <a:ext cx="2220369" cy="91440"/>
        </a:xfrm>
        <a:custGeom>
          <a:avLst/>
          <a:gdLst/>
          <a:ahLst/>
          <a:cxnLst/>
          <a:rect l="0" t="0" r="0" b="0"/>
          <a:pathLst>
            <a:path>
              <a:moveTo>
                <a:pt x="1914919" y="0"/>
              </a:moveTo>
              <a:lnTo>
                <a:pt x="1914919" y="414028"/>
              </a:lnTo>
              <a:lnTo>
                <a:pt x="0" y="414028"/>
              </a:lnTo>
              <a:lnTo>
                <a:pt x="0" y="607551"/>
              </a:lnTo>
            </a:path>
          </a:pathLst>
        </a:custGeom>
        <a:noFill/>
        <a:ln w="12700" cap="flat" cmpd="sng" algn="ctr">
          <a:solidFill>
            <a:srgbClr val="ED7D31">
              <a:shade val="60000"/>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sp>
    <dsp:sp modelId="{A68AA204-26BA-454C-8910-587352FF829A}">
      <dsp:nvSpPr>
        <dsp:cNvPr id="0" name=""/>
        <dsp:cNvSpPr/>
      </dsp:nvSpPr>
      <dsp:spPr>
        <a:xfrm>
          <a:off x="3935040" y="1185"/>
          <a:ext cx="2106548" cy="1188237"/>
        </a:xfrm>
        <a:prstGeom prst="roundRect">
          <a:avLst>
            <a:gd name="adj" fmla="val 10000"/>
          </a:avLst>
        </a:prstGeom>
        <a:solidFill>
          <a:srgbClr val="6C8190"/>
        </a:solidFill>
        <a:ln w="12700" cap="flat" cmpd="sng" algn="ctr">
          <a:solidFill>
            <a:srgbClr val="ED7D31">
              <a:shade val="80000"/>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CCCD4AD-D820-4CA9-9654-625A9A52D8B9}">
      <dsp:nvSpPr>
        <dsp:cNvPr id="0" name=""/>
        <dsp:cNvSpPr/>
      </dsp:nvSpPr>
      <dsp:spPr>
        <a:xfrm>
          <a:off x="4142956" y="198705"/>
          <a:ext cx="2106548" cy="1188237"/>
        </a:xfrm>
        <a:prstGeom prst="roundRect">
          <a:avLst>
            <a:gd name="adj" fmla="val 10000"/>
          </a:avLst>
        </a:prstGeom>
        <a:solidFill>
          <a:srgbClr val="D6B36A">
            <a:alpha val="90000"/>
          </a:srgbClr>
        </a:solidFill>
        <a:ln w="12700" cap="flat" cmpd="sng" algn="ctr">
          <a:solidFill>
            <a:srgbClr val="ED7D31">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buNone/>
          </a:pPr>
          <a:r>
            <a:rPr lang="tr-TR" sz="2000" b="1" kern="1200" dirty="0">
              <a:solidFill>
                <a:sysClr val="windowText" lastClr="000000">
                  <a:hueOff val="0"/>
                  <a:satOff val="0"/>
                  <a:lumOff val="0"/>
                  <a:alphaOff val="0"/>
                </a:sysClr>
              </a:solidFill>
              <a:effectLst>
                <a:outerShdw blurRad="38100" dist="38100" dir="2700000" algn="tl">
                  <a:srgbClr val="000000">
                    <a:alpha val="43137"/>
                  </a:srgbClr>
                </a:outerShdw>
              </a:effectLst>
              <a:latin typeface="Calibri"/>
              <a:ea typeface="+mn-ea"/>
              <a:cs typeface="+mn-cs"/>
            </a:rPr>
            <a:t>PROJE DEĞERLENDİRME KOMİTESİ KARARI</a:t>
          </a:r>
        </a:p>
      </dsp:txBody>
      <dsp:txXfrm>
        <a:off x="4177758" y="233507"/>
        <a:ext cx="2036944" cy="1118633"/>
      </dsp:txXfrm>
    </dsp:sp>
    <dsp:sp modelId="{245C161A-4EC7-462F-8B8F-1698E029582E}">
      <dsp:nvSpPr>
        <dsp:cNvPr id="0" name=""/>
        <dsp:cNvSpPr/>
      </dsp:nvSpPr>
      <dsp:spPr>
        <a:xfrm>
          <a:off x="1832324" y="1251669"/>
          <a:ext cx="1871240" cy="1188237"/>
        </a:xfrm>
        <a:prstGeom prst="roundRect">
          <a:avLst>
            <a:gd name="adj" fmla="val 10000"/>
          </a:avLst>
        </a:prstGeom>
        <a:solidFill>
          <a:srgbClr val="6C8190"/>
        </a:solidFill>
        <a:ln w="12700" cap="flat" cmpd="sng" algn="ctr">
          <a:solidFill>
            <a:srgbClr val="ED7D31">
              <a:shade val="80000"/>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2C2D593-ED07-46D0-AC7F-7A1940785339}">
      <dsp:nvSpPr>
        <dsp:cNvPr id="0" name=""/>
        <dsp:cNvSpPr/>
      </dsp:nvSpPr>
      <dsp:spPr>
        <a:xfrm>
          <a:off x="2040240" y="1449189"/>
          <a:ext cx="1871240" cy="1188237"/>
        </a:xfrm>
        <a:prstGeom prst="roundRect">
          <a:avLst>
            <a:gd name="adj" fmla="val 10000"/>
          </a:avLst>
        </a:prstGeom>
        <a:solidFill>
          <a:srgbClr val="D6B36A">
            <a:alpha val="90000"/>
          </a:srgbClr>
        </a:solidFill>
        <a:ln w="12700" cap="flat" cmpd="sng" algn="ctr">
          <a:solidFill>
            <a:srgbClr val="ED7D31">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buNone/>
          </a:pPr>
          <a:r>
            <a:rPr lang="tr-TR" sz="2000" b="1" kern="1200" dirty="0">
              <a:solidFill>
                <a:sysClr val="windowText" lastClr="000000"/>
              </a:solidFill>
              <a:effectLst>
                <a:outerShdw blurRad="38100" dist="38100" dir="2700000" algn="tl">
                  <a:srgbClr val="000000">
                    <a:alpha val="43137"/>
                  </a:srgbClr>
                </a:outerShdw>
              </a:effectLst>
              <a:latin typeface="Calibri"/>
              <a:ea typeface="+mn-ea"/>
              <a:cs typeface="+mn-cs"/>
            </a:rPr>
            <a:t>Stratejik Yatırım</a:t>
          </a:r>
        </a:p>
      </dsp:txBody>
      <dsp:txXfrm>
        <a:off x="2075042" y="1483991"/>
        <a:ext cx="1801636" cy="1118633"/>
      </dsp:txXfrm>
    </dsp:sp>
    <dsp:sp modelId="{F46E3125-FD16-4B33-A3C0-E48F166C0AB3}">
      <dsp:nvSpPr>
        <dsp:cNvPr id="0" name=""/>
        <dsp:cNvSpPr/>
      </dsp:nvSpPr>
      <dsp:spPr>
        <a:xfrm>
          <a:off x="1386642" y="2856770"/>
          <a:ext cx="2405123" cy="1188237"/>
        </a:xfrm>
        <a:prstGeom prst="roundRect">
          <a:avLst>
            <a:gd name="adj" fmla="val 10000"/>
          </a:avLst>
        </a:prstGeom>
        <a:solidFill>
          <a:srgbClr val="E2E7EA"/>
        </a:solidFill>
        <a:ln w="12700" cap="flat" cmpd="sng" algn="ctr">
          <a:solidFill>
            <a:srgbClr val="ED7D31">
              <a:shade val="80000"/>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BA375D9-F458-4A4D-99C2-8E756185DF2A}">
      <dsp:nvSpPr>
        <dsp:cNvPr id="0" name=""/>
        <dsp:cNvSpPr/>
      </dsp:nvSpPr>
      <dsp:spPr>
        <a:xfrm>
          <a:off x="1594557" y="3054290"/>
          <a:ext cx="2405123" cy="1188237"/>
        </a:xfrm>
        <a:prstGeom prst="roundRect">
          <a:avLst>
            <a:gd name="adj" fmla="val 10000"/>
          </a:avLst>
        </a:prstGeom>
        <a:solidFill>
          <a:srgbClr val="F7F0E1">
            <a:alpha val="90000"/>
          </a:srgbClr>
        </a:solidFill>
        <a:ln w="12700" cap="flat" cmpd="sng" algn="ctr">
          <a:solidFill>
            <a:srgbClr val="ED7D31">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buNone/>
          </a:pPr>
          <a:r>
            <a:rPr lang="tr-TR" sz="1200" b="1" kern="1200" dirty="0">
              <a:solidFill>
                <a:sysClr val="windowText" lastClr="000000">
                  <a:hueOff val="0"/>
                  <a:satOff val="0"/>
                  <a:lumOff val="0"/>
                  <a:alphaOff val="0"/>
                </a:sysClr>
              </a:solidFill>
              <a:latin typeface="Calibri"/>
              <a:ea typeface="+mn-ea"/>
              <a:cs typeface="+mn-cs"/>
            </a:rPr>
            <a:t>Öncelikli Ürün Listesindeki </a:t>
          </a:r>
          <a:r>
            <a:rPr lang="tr-TR" sz="1200" b="1" kern="1200" dirty="0">
              <a:solidFill>
                <a:srgbClr val="FF0000"/>
              </a:solidFill>
              <a:latin typeface="Calibri"/>
              <a:ea typeface="+mn-ea"/>
              <a:cs typeface="+mn-cs"/>
            </a:rPr>
            <a:t>ürün ve hizmetlerin </a:t>
          </a:r>
          <a:r>
            <a:rPr lang="tr-TR" sz="1200" b="1" kern="1200" dirty="0">
              <a:solidFill>
                <a:sysClr val="windowText" lastClr="000000">
                  <a:hueOff val="0"/>
                  <a:satOff val="0"/>
                  <a:lumOff val="0"/>
                  <a:alphaOff val="0"/>
                </a:sysClr>
              </a:solidFill>
              <a:latin typeface="Calibri"/>
              <a:ea typeface="+mn-ea"/>
              <a:cs typeface="+mn-cs"/>
            </a:rPr>
            <a:t>üretimine yönelik yatırımlardan uygun görülenler «Stratejik Yatırım» koşulları aranmaksızın destek kapsamına alınabilir.</a:t>
          </a:r>
        </a:p>
      </dsp:txBody>
      <dsp:txXfrm>
        <a:off x="1629359" y="3089092"/>
        <a:ext cx="2335519" cy="1118633"/>
      </dsp:txXfrm>
    </dsp:sp>
    <dsp:sp modelId="{C0C371EE-A86B-44AB-9663-274EB1A3C38D}">
      <dsp:nvSpPr>
        <dsp:cNvPr id="0" name=""/>
        <dsp:cNvSpPr/>
      </dsp:nvSpPr>
      <dsp:spPr>
        <a:xfrm>
          <a:off x="6355698" y="1263397"/>
          <a:ext cx="1871240" cy="1188237"/>
        </a:xfrm>
        <a:prstGeom prst="roundRect">
          <a:avLst>
            <a:gd name="adj" fmla="val 10000"/>
          </a:avLst>
        </a:prstGeom>
        <a:solidFill>
          <a:srgbClr val="6C8190"/>
        </a:solidFill>
        <a:ln w="12700" cap="flat" cmpd="sng" algn="ctr">
          <a:solidFill>
            <a:srgbClr val="ED7D31">
              <a:shade val="80000"/>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0D797FB-34ED-4407-937F-EF5BDD1FE9A6}">
      <dsp:nvSpPr>
        <dsp:cNvPr id="0" name=""/>
        <dsp:cNvSpPr/>
      </dsp:nvSpPr>
      <dsp:spPr>
        <a:xfrm>
          <a:off x="6563614" y="1460917"/>
          <a:ext cx="1871240" cy="1188237"/>
        </a:xfrm>
        <a:prstGeom prst="roundRect">
          <a:avLst>
            <a:gd name="adj" fmla="val 10000"/>
          </a:avLst>
        </a:prstGeom>
        <a:solidFill>
          <a:srgbClr val="D6B36A">
            <a:alpha val="90000"/>
          </a:srgbClr>
        </a:solidFill>
        <a:ln w="12700" cap="flat" cmpd="sng" algn="ctr">
          <a:solidFill>
            <a:srgbClr val="ED7D31">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buNone/>
          </a:pPr>
          <a:r>
            <a:rPr lang="tr-TR" sz="2000" b="1" kern="1200" dirty="0">
              <a:solidFill>
                <a:sysClr val="windowText" lastClr="000000"/>
              </a:solidFill>
              <a:effectLst>
                <a:outerShdw blurRad="38100" dist="38100" dir="2700000" algn="tl">
                  <a:srgbClr val="000000">
                    <a:alpha val="43137"/>
                  </a:srgbClr>
                </a:outerShdw>
              </a:effectLst>
              <a:latin typeface="Calibri"/>
              <a:ea typeface="+mn-ea"/>
              <a:cs typeface="+mn-cs"/>
            </a:rPr>
            <a:t>Proje Bazlı Teşvik</a:t>
          </a:r>
        </a:p>
      </dsp:txBody>
      <dsp:txXfrm>
        <a:off x="6598416" y="1495719"/>
        <a:ext cx="1801636" cy="1118633"/>
      </dsp:txXfrm>
    </dsp:sp>
    <dsp:sp modelId="{E2FEB58B-BE5A-4339-83A0-E2257E88FF90}">
      <dsp:nvSpPr>
        <dsp:cNvPr id="0" name=""/>
        <dsp:cNvSpPr/>
      </dsp:nvSpPr>
      <dsp:spPr>
        <a:xfrm>
          <a:off x="4413283" y="2943725"/>
          <a:ext cx="2392530" cy="1753862"/>
        </a:xfrm>
        <a:prstGeom prst="roundRect">
          <a:avLst>
            <a:gd name="adj" fmla="val 10000"/>
          </a:avLst>
        </a:prstGeom>
        <a:solidFill>
          <a:srgbClr val="E2E7EA"/>
        </a:solidFill>
        <a:ln w="12700" cap="flat" cmpd="sng" algn="ctr">
          <a:solidFill>
            <a:srgbClr val="ED7D31">
              <a:shade val="80000"/>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0717142-E37B-48F4-910A-BDB43113C8AC}">
      <dsp:nvSpPr>
        <dsp:cNvPr id="0" name=""/>
        <dsp:cNvSpPr/>
      </dsp:nvSpPr>
      <dsp:spPr>
        <a:xfrm>
          <a:off x="4621199" y="3141245"/>
          <a:ext cx="2392530" cy="1753862"/>
        </a:xfrm>
        <a:prstGeom prst="roundRect">
          <a:avLst>
            <a:gd name="adj" fmla="val 10000"/>
          </a:avLst>
        </a:prstGeom>
        <a:solidFill>
          <a:srgbClr val="F7F0E1">
            <a:alpha val="90000"/>
          </a:srgbClr>
        </a:solidFill>
        <a:ln w="12700" cap="flat" cmpd="sng" algn="ctr">
          <a:solidFill>
            <a:srgbClr val="ED7D31">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buNone/>
          </a:pPr>
          <a:r>
            <a:rPr lang="tr-TR" sz="1200" b="1" kern="1200" dirty="0">
              <a:solidFill>
                <a:sysClr val="windowText" lastClr="000000">
                  <a:hueOff val="0"/>
                  <a:satOff val="0"/>
                  <a:lumOff val="0"/>
                  <a:alphaOff val="0"/>
                </a:sysClr>
              </a:solidFill>
              <a:latin typeface="Calibri"/>
              <a:ea typeface="+mn-ea"/>
              <a:cs typeface="+mn-cs"/>
            </a:rPr>
            <a:t>Yatırım tutarı 50 Milyon TL ve 500 Milyon TL arasında olup, öncelikli ürün listesindeki </a:t>
          </a:r>
          <a:r>
            <a:rPr lang="tr-TR" sz="1200" b="1" kern="1200" dirty="0">
              <a:solidFill>
                <a:srgbClr val="FF0000"/>
              </a:solidFill>
              <a:latin typeface="Calibri"/>
              <a:ea typeface="+mn-ea"/>
              <a:cs typeface="+mn-cs"/>
            </a:rPr>
            <a:t>ürün ve hizmetlerin </a:t>
          </a:r>
          <a:r>
            <a:rPr lang="tr-TR" sz="1200" b="1" kern="1200" dirty="0">
              <a:solidFill>
                <a:sysClr val="windowText" lastClr="000000">
                  <a:hueOff val="0"/>
                  <a:satOff val="0"/>
                  <a:lumOff val="0"/>
                  <a:alphaOff val="0"/>
                </a:sysClr>
              </a:solidFill>
              <a:latin typeface="Calibri"/>
              <a:ea typeface="+mn-ea"/>
              <a:cs typeface="+mn-cs"/>
            </a:rPr>
            <a:t>üretimine yönelik yatırımlardan uygun görülenler Proje Bazlı Teşvik Sistemi kapsamına alınabilir.</a:t>
          </a:r>
        </a:p>
      </dsp:txBody>
      <dsp:txXfrm>
        <a:off x="4672568" y="3192614"/>
        <a:ext cx="2289792" cy="1651124"/>
      </dsp:txXfrm>
    </dsp:sp>
    <dsp:sp modelId="{E2F47915-3EE8-460D-B99D-D48985056D2C}">
      <dsp:nvSpPr>
        <dsp:cNvPr id="0" name=""/>
        <dsp:cNvSpPr/>
      </dsp:nvSpPr>
      <dsp:spPr>
        <a:xfrm>
          <a:off x="7357983" y="2939400"/>
          <a:ext cx="2275633" cy="1677078"/>
        </a:xfrm>
        <a:prstGeom prst="roundRect">
          <a:avLst>
            <a:gd name="adj" fmla="val 10000"/>
          </a:avLst>
        </a:prstGeom>
        <a:solidFill>
          <a:srgbClr val="E2E7EA"/>
        </a:solidFill>
        <a:ln w="12700" cap="flat" cmpd="sng" algn="ctr">
          <a:solidFill>
            <a:srgbClr val="ED7D31">
              <a:shade val="80000"/>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0F149F7-06B4-48AF-A3E5-BE680B888284}">
      <dsp:nvSpPr>
        <dsp:cNvPr id="0" name=""/>
        <dsp:cNvSpPr/>
      </dsp:nvSpPr>
      <dsp:spPr>
        <a:xfrm>
          <a:off x="7565899" y="3136920"/>
          <a:ext cx="2275633" cy="1677078"/>
        </a:xfrm>
        <a:prstGeom prst="roundRect">
          <a:avLst>
            <a:gd name="adj" fmla="val 10000"/>
          </a:avLst>
        </a:prstGeom>
        <a:solidFill>
          <a:srgbClr val="F7F0E1">
            <a:alpha val="90000"/>
          </a:srgbClr>
        </a:solidFill>
        <a:ln w="12700" cap="flat" cmpd="sng" algn="ctr">
          <a:solidFill>
            <a:srgbClr val="ED7D31">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buNone/>
          </a:pPr>
          <a:r>
            <a:rPr lang="tr-TR" sz="1200" b="1" kern="1200" dirty="0">
              <a:solidFill>
                <a:sysClr val="windowText" lastClr="000000">
                  <a:hueOff val="0"/>
                  <a:satOff val="0"/>
                  <a:lumOff val="0"/>
                  <a:alphaOff val="0"/>
                </a:sysClr>
              </a:solidFill>
              <a:latin typeface="Calibri"/>
              <a:ea typeface="+mn-ea"/>
              <a:cs typeface="+mn-cs"/>
            </a:rPr>
            <a:t>Bu kapsamda desteklenmesi uygun görülen projeler Bakanlık tarafından Cumhurbaşkanına sunulur ve desteklenmesine karar verilenler için Destek Kararı yayımlanır.</a:t>
          </a:r>
        </a:p>
      </dsp:txBody>
      <dsp:txXfrm>
        <a:off x="7615019" y="3186040"/>
        <a:ext cx="2177393" cy="157883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1DA278-10F3-4DA9-9E68-78C0A5433AC0}">
      <dsp:nvSpPr>
        <dsp:cNvPr id="0" name=""/>
        <dsp:cNvSpPr/>
      </dsp:nvSpPr>
      <dsp:spPr>
        <a:xfrm>
          <a:off x="605083" y="252361"/>
          <a:ext cx="2021407" cy="2021407"/>
        </a:xfrm>
        <a:prstGeom prst="blockArc">
          <a:avLst>
            <a:gd name="adj1" fmla="val 10800000"/>
            <a:gd name="adj2" fmla="val 16200000"/>
            <a:gd name="adj3" fmla="val 4638"/>
          </a:avLst>
        </a:prstGeom>
        <a:solidFill>
          <a:srgbClr val="ED7D31"/>
        </a:solidFill>
        <a:ln>
          <a:noFill/>
        </a:ln>
        <a:effectLst/>
        <a:scene3d>
          <a:camera prst="orthographicFront"/>
          <a:lightRig rig="threePt" dir="t"/>
        </a:scene3d>
        <a:sp3d>
          <a:bevelT/>
        </a:sp3d>
      </dsp:spPr>
      <dsp:style>
        <a:lnRef idx="0">
          <a:scrgbClr r="0" g="0" b="0"/>
        </a:lnRef>
        <a:fillRef idx="1">
          <a:scrgbClr r="0" g="0" b="0"/>
        </a:fillRef>
        <a:effectRef idx="0">
          <a:scrgbClr r="0" g="0" b="0"/>
        </a:effectRef>
        <a:fontRef idx="minor">
          <a:schemeClr val="lt1"/>
        </a:fontRef>
      </dsp:style>
    </dsp:sp>
    <dsp:sp modelId="{8B8994FF-7F11-4784-BDDB-DC52055D6F42}">
      <dsp:nvSpPr>
        <dsp:cNvPr id="0" name=""/>
        <dsp:cNvSpPr/>
      </dsp:nvSpPr>
      <dsp:spPr>
        <a:xfrm>
          <a:off x="568212" y="302573"/>
          <a:ext cx="2021407" cy="2021407"/>
        </a:xfrm>
        <a:prstGeom prst="blockArc">
          <a:avLst>
            <a:gd name="adj1" fmla="val 5400000"/>
            <a:gd name="adj2" fmla="val 10800000"/>
            <a:gd name="adj3" fmla="val 4638"/>
          </a:avLst>
        </a:prstGeom>
        <a:solidFill>
          <a:srgbClr val="ED7D31"/>
        </a:solidFill>
        <a:ln>
          <a:noFill/>
        </a:ln>
        <a:effectLst/>
        <a:scene3d>
          <a:camera prst="orthographicFront"/>
          <a:lightRig rig="threePt" dir="t"/>
        </a:scene3d>
        <a:sp3d>
          <a:bevelT/>
        </a:sp3d>
      </dsp:spPr>
      <dsp:style>
        <a:lnRef idx="0">
          <a:scrgbClr r="0" g="0" b="0"/>
        </a:lnRef>
        <a:fillRef idx="1">
          <a:scrgbClr r="0" g="0" b="0"/>
        </a:fillRef>
        <a:effectRef idx="0">
          <a:scrgbClr r="0" g="0" b="0"/>
        </a:effectRef>
        <a:fontRef idx="minor">
          <a:schemeClr val="lt1"/>
        </a:fontRef>
      </dsp:style>
    </dsp:sp>
    <dsp:sp modelId="{8998BAB2-B784-489C-B97A-796448F3356B}">
      <dsp:nvSpPr>
        <dsp:cNvPr id="0" name=""/>
        <dsp:cNvSpPr/>
      </dsp:nvSpPr>
      <dsp:spPr>
        <a:xfrm>
          <a:off x="568212" y="302573"/>
          <a:ext cx="2021407" cy="2021407"/>
        </a:xfrm>
        <a:prstGeom prst="blockArc">
          <a:avLst>
            <a:gd name="adj1" fmla="val 0"/>
            <a:gd name="adj2" fmla="val 5400000"/>
            <a:gd name="adj3" fmla="val 4638"/>
          </a:avLst>
        </a:prstGeom>
        <a:solidFill>
          <a:srgbClr val="ED7D31"/>
        </a:solidFill>
        <a:ln>
          <a:noFill/>
        </a:ln>
        <a:effectLst/>
        <a:scene3d>
          <a:camera prst="orthographicFront"/>
          <a:lightRig rig="threePt" dir="t"/>
        </a:scene3d>
        <a:sp3d>
          <a:bevelT/>
        </a:sp3d>
      </dsp:spPr>
      <dsp:style>
        <a:lnRef idx="0">
          <a:scrgbClr r="0" g="0" b="0"/>
        </a:lnRef>
        <a:fillRef idx="1">
          <a:scrgbClr r="0" g="0" b="0"/>
        </a:fillRef>
        <a:effectRef idx="0">
          <a:scrgbClr r="0" g="0" b="0"/>
        </a:effectRef>
        <a:fontRef idx="minor">
          <a:schemeClr val="lt1"/>
        </a:fontRef>
      </dsp:style>
    </dsp:sp>
    <dsp:sp modelId="{87E57F29-676E-4D95-B839-4B49718F2C4D}">
      <dsp:nvSpPr>
        <dsp:cNvPr id="0" name=""/>
        <dsp:cNvSpPr/>
      </dsp:nvSpPr>
      <dsp:spPr>
        <a:xfrm>
          <a:off x="568212" y="302573"/>
          <a:ext cx="2021407" cy="2021407"/>
        </a:xfrm>
        <a:prstGeom prst="blockArc">
          <a:avLst>
            <a:gd name="adj1" fmla="val 16200000"/>
            <a:gd name="adj2" fmla="val 0"/>
            <a:gd name="adj3" fmla="val 4638"/>
          </a:avLst>
        </a:prstGeom>
        <a:solidFill>
          <a:srgbClr val="ED7D31"/>
        </a:solidFill>
        <a:ln>
          <a:noFill/>
        </a:ln>
        <a:effectLst/>
        <a:scene3d>
          <a:camera prst="orthographicFront"/>
          <a:lightRig rig="threePt" dir="t"/>
        </a:scene3d>
        <a:sp3d>
          <a:bevelT/>
        </a:sp3d>
      </dsp:spPr>
      <dsp:style>
        <a:lnRef idx="0">
          <a:scrgbClr r="0" g="0" b="0"/>
        </a:lnRef>
        <a:fillRef idx="1">
          <a:scrgbClr r="0" g="0" b="0"/>
        </a:fillRef>
        <a:effectRef idx="0">
          <a:scrgbClr r="0" g="0" b="0"/>
        </a:effectRef>
        <a:fontRef idx="minor">
          <a:schemeClr val="lt1"/>
        </a:fontRef>
      </dsp:style>
    </dsp:sp>
    <dsp:sp modelId="{30B430E6-2D3A-4868-9DDF-B4B578C8D149}">
      <dsp:nvSpPr>
        <dsp:cNvPr id="0" name=""/>
        <dsp:cNvSpPr/>
      </dsp:nvSpPr>
      <dsp:spPr>
        <a:xfrm>
          <a:off x="1055899" y="847620"/>
          <a:ext cx="1046033" cy="931314"/>
        </a:xfrm>
        <a:prstGeom prst="ellipse">
          <a:avLst/>
        </a:prstGeom>
        <a:solidFill>
          <a:srgbClr val="C99D66"/>
        </a:solidFill>
        <a:ln w="12700" cap="flat" cmpd="sng" algn="ctr">
          <a:solidFill>
            <a:sysClr val="window" lastClr="FFFFFF">
              <a:hueOff val="0"/>
              <a:satOff val="0"/>
              <a:lumOff val="0"/>
              <a:alphaOff val="0"/>
            </a:sysClr>
          </a:solidFill>
          <a:prstDash val="solid"/>
          <a:miter lim="800000"/>
        </a:ln>
        <a:effectLst/>
        <a:scene3d>
          <a:camera prst="orthographicFront"/>
          <a:lightRig rig="threePt" dir="t"/>
        </a:scene3d>
        <a:sp3d>
          <a:bevelT w="139700" h="139700" prst="divot"/>
        </a:sp3d>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buNone/>
          </a:pPr>
          <a:r>
            <a:rPr lang="tr-TR" sz="1400" b="1" i="0" kern="1200" dirty="0">
              <a:solidFill>
                <a:sysClr val="window" lastClr="FFFFFF"/>
              </a:solidFill>
              <a:latin typeface="Calibri"/>
              <a:ea typeface="+mn-ea"/>
              <a:cs typeface="+mn-cs"/>
            </a:rPr>
            <a:t>Destekler</a:t>
          </a:r>
        </a:p>
      </dsp:txBody>
      <dsp:txXfrm>
        <a:off x="1209087" y="984008"/>
        <a:ext cx="739657" cy="658538"/>
      </dsp:txXfrm>
    </dsp:sp>
    <dsp:sp modelId="{A8E6D4D5-87B8-4CAA-A386-2DD8742BFAB4}">
      <dsp:nvSpPr>
        <dsp:cNvPr id="0" name=""/>
        <dsp:cNvSpPr/>
      </dsp:nvSpPr>
      <dsp:spPr>
        <a:xfrm>
          <a:off x="1152469" y="-100403"/>
          <a:ext cx="852893" cy="852893"/>
        </a:xfrm>
        <a:prstGeom prst="ellipse">
          <a:avLst/>
        </a:prstGeom>
        <a:solidFill>
          <a:srgbClr val="6C8190"/>
        </a:solidFill>
        <a:ln w="12700" cap="flat" cmpd="sng" algn="ctr">
          <a:noFill/>
          <a:prstDash val="solid"/>
          <a:miter lim="800000"/>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buNone/>
          </a:pPr>
          <a:r>
            <a:rPr lang="tr-TR" sz="1300" kern="1200" dirty="0">
              <a:solidFill>
                <a:sysClr val="window" lastClr="FFFFFF"/>
              </a:solidFill>
              <a:latin typeface="Calibri"/>
              <a:ea typeface="+mn-ea"/>
              <a:cs typeface="+mn-cs"/>
            </a:rPr>
            <a:t>TÜBİTAK Ar-Ge Desteği</a:t>
          </a:r>
        </a:p>
      </dsp:txBody>
      <dsp:txXfrm>
        <a:off x="1277372" y="24500"/>
        <a:ext cx="603087" cy="603087"/>
      </dsp:txXfrm>
    </dsp:sp>
    <dsp:sp modelId="{D722EBA8-ED90-44EC-B3B4-83679B7090C9}">
      <dsp:nvSpPr>
        <dsp:cNvPr id="0" name=""/>
        <dsp:cNvSpPr/>
      </dsp:nvSpPr>
      <dsp:spPr>
        <a:xfrm>
          <a:off x="2139704" y="886830"/>
          <a:ext cx="852893" cy="852893"/>
        </a:xfrm>
        <a:prstGeom prst="ellipse">
          <a:avLst/>
        </a:prstGeom>
        <a:solidFill>
          <a:srgbClr val="6C8190"/>
        </a:solidFill>
        <a:ln w="12700" cap="flat" cmpd="sng" algn="ctr">
          <a:noFill/>
          <a:prstDash val="solid"/>
          <a:miter lim="800000"/>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buNone/>
          </a:pPr>
          <a:r>
            <a:rPr lang="tr-TR" sz="1300" kern="1200" dirty="0">
              <a:solidFill>
                <a:sysClr val="window" lastClr="FFFFFF"/>
              </a:solidFill>
              <a:latin typeface="Calibri"/>
              <a:ea typeface="+mn-ea"/>
              <a:cs typeface="+mn-cs"/>
            </a:rPr>
            <a:t>KOSGEB KOBİ Desteği</a:t>
          </a:r>
        </a:p>
      </dsp:txBody>
      <dsp:txXfrm>
        <a:off x="2264607" y="1011733"/>
        <a:ext cx="603087" cy="603087"/>
      </dsp:txXfrm>
    </dsp:sp>
    <dsp:sp modelId="{0D4C1ECE-DADD-4B05-BB1B-869E634789A5}">
      <dsp:nvSpPr>
        <dsp:cNvPr id="0" name=""/>
        <dsp:cNvSpPr/>
      </dsp:nvSpPr>
      <dsp:spPr>
        <a:xfrm>
          <a:off x="1152469" y="1874065"/>
          <a:ext cx="852893" cy="852893"/>
        </a:xfrm>
        <a:prstGeom prst="ellipse">
          <a:avLst/>
        </a:prstGeom>
        <a:solidFill>
          <a:srgbClr val="6C8190"/>
        </a:solidFill>
        <a:ln w="12700" cap="flat" cmpd="sng" algn="ctr">
          <a:noFill/>
          <a:prstDash val="solid"/>
          <a:miter lim="800000"/>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buNone/>
          </a:pPr>
          <a:r>
            <a:rPr lang="tr-TR" sz="1300" kern="1200" dirty="0">
              <a:solidFill>
                <a:sysClr val="window" lastClr="FFFFFF"/>
              </a:solidFill>
              <a:latin typeface="Calibri"/>
              <a:ea typeface="+mn-ea"/>
              <a:cs typeface="+mn-cs"/>
            </a:rPr>
            <a:t>Proje Bazlı Destek</a:t>
          </a:r>
        </a:p>
      </dsp:txBody>
      <dsp:txXfrm>
        <a:off x="1277372" y="1998968"/>
        <a:ext cx="603087" cy="603087"/>
      </dsp:txXfrm>
    </dsp:sp>
    <dsp:sp modelId="{33323E73-8CBF-4B2F-8867-B6C397E108B0}">
      <dsp:nvSpPr>
        <dsp:cNvPr id="0" name=""/>
        <dsp:cNvSpPr/>
      </dsp:nvSpPr>
      <dsp:spPr>
        <a:xfrm>
          <a:off x="165235" y="886830"/>
          <a:ext cx="852893" cy="852893"/>
        </a:xfrm>
        <a:prstGeom prst="ellipse">
          <a:avLst/>
        </a:prstGeom>
        <a:solidFill>
          <a:srgbClr val="6C8190"/>
        </a:solidFill>
        <a:ln w="12700" cap="flat" cmpd="sng" algn="ctr">
          <a:noFill/>
          <a:prstDash val="solid"/>
          <a:miter lim="800000"/>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buNone/>
          </a:pPr>
          <a:r>
            <a:rPr lang="tr-TR" sz="1300" kern="1200" dirty="0">
              <a:solidFill>
                <a:sysClr val="window" lastClr="FFFFFF"/>
              </a:solidFill>
              <a:latin typeface="Calibri"/>
              <a:ea typeface="+mn-ea"/>
              <a:cs typeface="+mn-cs"/>
            </a:rPr>
            <a:t>Stratejik Yatırım Desteği</a:t>
          </a:r>
        </a:p>
      </dsp:txBody>
      <dsp:txXfrm>
        <a:off x="290138" y="1011733"/>
        <a:ext cx="603087" cy="60308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3E2A33-598B-43AD-A1A7-78E59230EB97}">
      <dsp:nvSpPr>
        <dsp:cNvPr id="0" name=""/>
        <dsp:cNvSpPr/>
      </dsp:nvSpPr>
      <dsp:spPr>
        <a:xfrm>
          <a:off x="0" y="850"/>
          <a:ext cx="3390122" cy="390813"/>
        </a:xfrm>
        <a:prstGeom prst="roundRect">
          <a:avLst/>
        </a:prstGeom>
        <a:solidFill>
          <a:srgbClr val="C99D66"/>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just" defTabSz="444500">
            <a:lnSpc>
              <a:spcPct val="90000"/>
            </a:lnSpc>
            <a:spcBef>
              <a:spcPct val="0"/>
            </a:spcBef>
            <a:spcAft>
              <a:spcPct val="35000"/>
            </a:spcAft>
            <a:buNone/>
          </a:pPr>
          <a:r>
            <a:rPr lang="tr-TR" sz="1000" b="0" kern="1200" dirty="0">
              <a:solidFill>
                <a:sysClr val="window" lastClr="FFFFFF"/>
              </a:solidFill>
              <a:latin typeface="Calibri"/>
              <a:ea typeface="+mn-ea"/>
              <a:cs typeface="+mn-cs"/>
            </a:rPr>
            <a:t>Program kapsamında aşağıdaki AR-GE harcamalarının KOBİ’ler için yüzde 75’i, diğer firmalar için yüzde 60’i karşılanabilecektir:</a:t>
          </a:r>
        </a:p>
      </dsp:txBody>
      <dsp:txXfrm>
        <a:off x="19078" y="19928"/>
        <a:ext cx="3351966" cy="352657"/>
      </dsp:txXfrm>
    </dsp:sp>
    <dsp:sp modelId="{478ECCA0-658E-4B63-AB83-DC2A19BB95CA}">
      <dsp:nvSpPr>
        <dsp:cNvPr id="0" name=""/>
        <dsp:cNvSpPr/>
      </dsp:nvSpPr>
      <dsp:spPr>
        <a:xfrm>
          <a:off x="0" y="391663"/>
          <a:ext cx="3390122" cy="13015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7636" tIns="11430" rIns="64008" bIns="11430" numCol="1" spcCol="1270" anchor="t" anchorCtr="0">
          <a:noAutofit/>
        </a:bodyPr>
        <a:lstStyle/>
        <a:p>
          <a:pPr marL="57150" lvl="1" indent="-57150" algn="l" defTabSz="400050">
            <a:lnSpc>
              <a:spcPct val="90000"/>
            </a:lnSpc>
            <a:spcBef>
              <a:spcPct val="0"/>
            </a:spcBef>
            <a:spcAft>
              <a:spcPct val="20000"/>
            </a:spcAft>
            <a:buChar char="••"/>
          </a:pPr>
          <a:r>
            <a:rPr lang="tr-TR" sz="900" kern="1200" dirty="0">
              <a:solidFill>
                <a:sysClr val="windowText" lastClr="000000"/>
              </a:solidFill>
              <a:latin typeface="Calibri"/>
              <a:ea typeface="+mn-ea"/>
              <a:cs typeface="+mn-cs"/>
            </a:rPr>
            <a:t>Personel giderleri,</a:t>
          </a:r>
        </a:p>
        <a:p>
          <a:pPr marL="57150" lvl="1" indent="-57150" algn="l" defTabSz="400050">
            <a:lnSpc>
              <a:spcPct val="90000"/>
            </a:lnSpc>
            <a:spcBef>
              <a:spcPct val="0"/>
            </a:spcBef>
            <a:spcAft>
              <a:spcPct val="20000"/>
            </a:spcAft>
            <a:buChar char="••"/>
          </a:pPr>
          <a:r>
            <a:rPr lang="tr-TR" sz="900" kern="1200" dirty="0">
              <a:solidFill>
                <a:sysClr val="windowText" lastClr="000000"/>
              </a:solidFill>
              <a:latin typeface="Calibri"/>
              <a:ea typeface="+mn-ea"/>
              <a:cs typeface="+mn-cs"/>
            </a:rPr>
            <a:t>Proje personeline ait seyahat giderleri,</a:t>
          </a:r>
        </a:p>
        <a:p>
          <a:pPr marL="57150" lvl="1" indent="-57150" algn="l" defTabSz="400050">
            <a:lnSpc>
              <a:spcPct val="90000"/>
            </a:lnSpc>
            <a:spcBef>
              <a:spcPct val="0"/>
            </a:spcBef>
            <a:spcAft>
              <a:spcPct val="20000"/>
            </a:spcAft>
            <a:buChar char="••"/>
          </a:pPr>
          <a:r>
            <a:rPr lang="tr-TR" sz="900" kern="1200" dirty="0">
              <a:solidFill>
                <a:sysClr val="windowText" lastClr="000000"/>
              </a:solidFill>
              <a:latin typeface="Calibri"/>
              <a:ea typeface="+mn-ea"/>
              <a:cs typeface="+mn-cs"/>
            </a:rPr>
            <a:t>Alet, teçhizat, yazılım ve yayın giderleri,</a:t>
          </a:r>
        </a:p>
        <a:p>
          <a:pPr marL="57150" lvl="1" indent="-57150" algn="l" defTabSz="400050">
            <a:lnSpc>
              <a:spcPct val="90000"/>
            </a:lnSpc>
            <a:spcBef>
              <a:spcPct val="0"/>
            </a:spcBef>
            <a:spcAft>
              <a:spcPct val="20000"/>
            </a:spcAft>
            <a:buChar char="••"/>
          </a:pPr>
          <a:r>
            <a:rPr lang="tr-TR" sz="900" kern="1200" dirty="0">
              <a:solidFill>
                <a:sysClr val="windowText" lastClr="000000"/>
              </a:solidFill>
              <a:latin typeface="Calibri"/>
              <a:ea typeface="+mn-ea"/>
              <a:cs typeface="+mn-cs"/>
            </a:rPr>
            <a:t>Malzeme ve sarf giderleri,</a:t>
          </a:r>
        </a:p>
        <a:p>
          <a:pPr marL="57150" lvl="1" indent="-57150" algn="l" defTabSz="400050">
            <a:lnSpc>
              <a:spcPct val="90000"/>
            </a:lnSpc>
            <a:spcBef>
              <a:spcPct val="0"/>
            </a:spcBef>
            <a:spcAft>
              <a:spcPct val="20000"/>
            </a:spcAft>
            <a:buChar char="••"/>
          </a:pPr>
          <a:r>
            <a:rPr lang="tr-TR" sz="900" kern="1200" dirty="0">
              <a:solidFill>
                <a:sysClr val="windowText" lastClr="000000"/>
              </a:solidFill>
              <a:latin typeface="Calibri"/>
              <a:ea typeface="+mn-ea"/>
              <a:cs typeface="+mn-cs"/>
            </a:rPr>
            <a:t>Yurtiçi ve yurtdışı danışmanlık hizmeti ve diğer hizmet alım giderleri,</a:t>
          </a:r>
        </a:p>
        <a:p>
          <a:pPr marL="57150" lvl="1" indent="-57150" algn="l" defTabSz="400050">
            <a:lnSpc>
              <a:spcPct val="90000"/>
            </a:lnSpc>
            <a:spcBef>
              <a:spcPct val="0"/>
            </a:spcBef>
            <a:spcAft>
              <a:spcPct val="20000"/>
            </a:spcAft>
            <a:buChar char="••"/>
          </a:pPr>
          <a:r>
            <a:rPr lang="tr-TR" sz="900" kern="1200" dirty="0">
              <a:solidFill>
                <a:sysClr val="windowText" lastClr="000000"/>
              </a:solidFill>
              <a:latin typeface="Calibri"/>
              <a:ea typeface="+mn-ea"/>
              <a:cs typeface="+mn-cs"/>
            </a:rPr>
            <a:t>Üniversiteler ve diğer AR-GE kurum ve kuruluşlarına yaptırılan AR-Ge hizmet alım giderleri,</a:t>
          </a:r>
        </a:p>
        <a:p>
          <a:pPr marL="57150" lvl="1" indent="-57150" algn="l" defTabSz="400050">
            <a:lnSpc>
              <a:spcPct val="90000"/>
            </a:lnSpc>
            <a:spcBef>
              <a:spcPct val="0"/>
            </a:spcBef>
            <a:spcAft>
              <a:spcPct val="20000"/>
            </a:spcAft>
            <a:buChar char="••"/>
          </a:pPr>
          <a:r>
            <a:rPr lang="tr-TR" sz="900" kern="1200" dirty="0">
              <a:solidFill>
                <a:sysClr val="windowText" lastClr="000000"/>
              </a:solidFill>
              <a:latin typeface="Calibri"/>
              <a:ea typeface="+mn-ea"/>
              <a:cs typeface="+mn-cs"/>
            </a:rPr>
            <a:t>Destek personeli, elektrik, gaz, su, bakım-onarım, haberleşme gibi genel proje giderleri.</a:t>
          </a:r>
        </a:p>
      </dsp:txBody>
      <dsp:txXfrm>
        <a:off x="0" y="391663"/>
        <a:ext cx="3390122" cy="130153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3E2A33-598B-43AD-A1A7-78E59230EB97}">
      <dsp:nvSpPr>
        <dsp:cNvPr id="0" name=""/>
        <dsp:cNvSpPr/>
      </dsp:nvSpPr>
      <dsp:spPr>
        <a:xfrm>
          <a:off x="0" y="0"/>
          <a:ext cx="3390121" cy="690139"/>
        </a:xfrm>
        <a:prstGeom prst="roundRect">
          <a:avLst/>
        </a:prstGeom>
        <a:solidFill>
          <a:srgbClr val="C99D66"/>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just" defTabSz="444500">
            <a:lnSpc>
              <a:spcPct val="90000"/>
            </a:lnSpc>
            <a:spcBef>
              <a:spcPct val="0"/>
            </a:spcBef>
            <a:spcAft>
              <a:spcPct val="35000"/>
            </a:spcAft>
            <a:buNone/>
          </a:pPr>
          <a:r>
            <a:rPr lang="tr-TR" sz="1000" kern="1200" dirty="0">
              <a:solidFill>
                <a:sysClr val="window" lastClr="FFFFFF"/>
              </a:solidFill>
              <a:latin typeface="Calibri"/>
              <a:ea typeface="+mn-ea"/>
              <a:cs typeface="+mn-cs"/>
            </a:rPr>
            <a:t>KOBİ’lere yatırım sürecinde desteklemeye esas tutarın %25’i erken ödeme olarak yapılacak ve 5 Milyon TL’yi aşmayacak şekilde, makine ve teçhizat için %60 geri ödemesiz, %40 geri ödemeli, diğer destek unsurları için %60 geri ödemesiz destek:</a:t>
          </a:r>
          <a:endParaRPr lang="tr-TR" sz="1000" b="0" kern="1200" dirty="0">
            <a:solidFill>
              <a:sysClr val="window" lastClr="FFFFFF"/>
            </a:solidFill>
            <a:latin typeface="Calibri"/>
            <a:ea typeface="+mn-ea"/>
            <a:cs typeface="+mn-cs"/>
          </a:endParaRPr>
        </a:p>
      </dsp:txBody>
      <dsp:txXfrm>
        <a:off x="33690" y="33690"/>
        <a:ext cx="3322741" cy="622759"/>
      </dsp:txXfrm>
    </dsp:sp>
    <dsp:sp modelId="{478ECCA0-658E-4B63-AB83-DC2A19BB95CA}">
      <dsp:nvSpPr>
        <dsp:cNvPr id="0" name=""/>
        <dsp:cNvSpPr/>
      </dsp:nvSpPr>
      <dsp:spPr>
        <a:xfrm>
          <a:off x="0" y="702447"/>
          <a:ext cx="3390121" cy="10267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7636" tIns="11430" rIns="64008" bIns="11430" numCol="1" spcCol="1270" anchor="t" anchorCtr="0">
          <a:noAutofit/>
        </a:bodyPr>
        <a:lstStyle/>
        <a:p>
          <a:pPr marL="57150" lvl="1" indent="-57150" algn="l" defTabSz="400050">
            <a:lnSpc>
              <a:spcPct val="90000"/>
            </a:lnSpc>
            <a:spcBef>
              <a:spcPct val="0"/>
            </a:spcBef>
            <a:spcAft>
              <a:spcPct val="20000"/>
            </a:spcAft>
            <a:buChar char="••"/>
          </a:pPr>
          <a:r>
            <a:rPr lang="tr-TR" sz="900" kern="1200" dirty="0">
              <a:solidFill>
                <a:sysClr val="windowText" lastClr="000000">
                  <a:hueOff val="0"/>
                  <a:satOff val="0"/>
                  <a:lumOff val="0"/>
                  <a:alphaOff val="0"/>
                </a:sysClr>
              </a:solidFill>
              <a:latin typeface="Calibri"/>
              <a:ea typeface="+mn-ea"/>
              <a:cs typeface="+mn-cs"/>
            </a:rPr>
            <a:t>Makine-teçhizat desteği,</a:t>
          </a:r>
          <a:endParaRPr lang="tr-TR" sz="900" kern="1200" dirty="0">
            <a:solidFill>
              <a:sysClr val="windowText" lastClr="000000"/>
            </a:solidFill>
            <a:latin typeface="Calibri"/>
            <a:ea typeface="+mn-ea"/>
            <a:cs typeface="+mn-cs"/>
          </a:endParaRPr>
        </a:p>
        <a:p>
          <a:pPr marL="57150" lvl="1" indent="-57150" algn="l" defTabSz="400050">
            <a:lnSpc>
              <a:spcPct val="90000"/>
            </a:lnSpc>
            <a:spcBef>
              <a:spcPct val="0"/>
            </a:spcBef>
            <a:spcAft>
              <a:spcPct val="20000"/>
            </a:spcAft>
            <a:buChar char="••"/>
          </a:pPr>
          <a:r>
            <a:rPr lang="tr-TR" sz="900" kern="1200" dirty="0">
              <a:solidFill>
                <a:prstClr val="black">
                  <a:hueOff val="0"/>
                  <a:satOff val="0"/>
                  <a:lumOff val="0"/>
                  <a:alphaOff val="0"/>
                </a:prstClr>
              </a:solidFill>
              <a:latin typeface="Calibri" panose="020F0502020204030204"/>
              <a:ea typeface="+mn-ea"/>
              <a:cs typeface="+mn-cs"/>
            </a:rPr>
            <a:t>Yazılım gideri desteği,</a:t>
          </a:r>
          <a:endParaRPr lang="tr-TR" sz="900" kern="1200" dirty="0">
            <a:solidFill>
              <a:sysClr val="windowText" lastClr="000000"/>
            </a:solidFill>
            <a:latin typeface="Calibri"/>
            <a:ea typeface="+mn-ea"/>
            <a:cs typeface="+mn-cs"/>
          </a:endParaRPr>
        </a:p>
        <a:p>
          <a:pPr marL="57150" lvl="1" indent="-57150" algn="l" defTabSz="400050">
            <a:lnSpc>
              <a:spcPct val="90000"/>
            </a:lnSpc>
            <a:spcBef>
              <a:spcPct val="0"/>
            </a:spcBef>
            <a:spcAft>
              <a:spcPct val="20000"/>
            </a:spcAft>
            <a:buChar char="••"/>
          </a:pPr>
          <a:r>
            <a:rPr lang="tr-TR" sz="900" kern="1200" dirty="0">
              <a:solidFill>
                <a:prstClr val="black">
                  <a:hueOff val="0"/>
                  <a:satOff val="0"/>
                  <a:lumOff val="0"/>
                  <a:alphaOff val="0"/>
                </a:prstClr>
              </a:solidFill>
              <a:latin typeface="Calibri" panose="020F0502020204030204"/>
              <a:ea typeface="+mn-ea"/>
              <a:cs typeface="+mn-cs"/>
            </a:rPr>
            <a:t>Personel gideri desteği,</a:t>
          </a:r>
          <a:endParaRPr lang="tr-TR" sz="900" kern="1200" dirty="0">
            <a:solidFill>
              <a:sysClr val="windowText" lastClr="000000"/>
            </a:solidFill>
            <a:latin typeface="Calibri"/>
            <a:ea typeface="+mn-ea"/>
            <a:cs typeface="+mn-cs"/>
          </a:endParaRPr>
        </a:p>
        <a:p>
          <a:pPr marL="57150" lvl="1" indent="-57150" algn="l" defTabSz="400050">
            <a:lnSpc>
              <a:spcPct val="90000"/>
            </a:lnSpc>
            <a:spcBef>
              <a:spcPct val="0"/>
            </a:spcBef>
            <a:spcAft>
              <a:spcPct val="20000"/>
            </a:spcAft>
            <a:buChar char="••"/>
          </a:pPr>
          <a:r>
            <a:rPr lang="tr-TR" sz="900" kern="1200" dirty="0">
              <a:solidFill>
                <a:prstClr val="black">
                  <a:hueOff val="0"/>
                  <a:satOff val="0"/>
                  <a:lumOff val="0"/>
                  <a:alphaOff val="0"/>
                </a:prstClr>
              </a:solidFill>
              <a:latin typeface="Calibri" panose="020F0502020204030204"/>
              <a:ea typeface="+mn-ea"/>
              <a:cs typeface="+mn-cs"/>
            </a:rPr>
            <a:t>Bilgi transferi desteği,</a:t>
          </a:r>
          <a:endParaRPr lang="tr-TR" sz="900" kern="1200" dirty="0">
            <a:solidFill>
              <a:sysClr val="windowText" lastClr="000000"/>
            </a:solidFill>
            <a:latin typeface="Calibri"/>
            <a:ea typeface="+mn-ea"/>
            <a:cs typeface="+mn-cs"/>
          </a:endParaRPr>
        </a:p>
        <a:p>
          <a:pPr marL="57150" lvl="1" indent="-57150" algn="l" defTabSz="400050">
            <a:lnSpc>
              <a:spcPct val="90000"/>
            </a:lnSpc>
            <a:spcBef>
              <a:spcPct val="0"/>
            </a:spcBef>
            <a:spcAft>
              <a:spcPct val="20000"/>
            </a:spcAft>
            <a:buChar char="••"/>
          </a:pPr>
          <a:r>
            <a:rPr lang="tr-TR" sz="900" kern="1200" dirty="0">
              <a:solidFill>
                <a:prstClr val="black">
                  <a:hueOff val="0"/>
                  <a:satOff val="0"/>
                  <a:lumOff val="0"/>
                  <a:alphaOff val="0"/>
                </a:prstClr>
              </a:solidFill>
              <a:latin typeface="Calibri" panose="020F0502020204030204"/>
              <a:ea typeface="+mn-ea"/>
              <a:cs typeface="+mn-cs"/>
            </a:rPr>
            <a:t>Test, analiz, kalibrasyon, ve referans numune desteği,</a:t>
          </a:r>
          <a:endParaRPr lang="tr-TR" sz="900" kern="1200" dirty="0">
            <a:solidFill>
              <a:sysClr val="windowText" lastClr="000000"/>
            </a:solidFill>
            <a:latin typeface="Calibri"/>
            <a:ea typeface="+mn-ea"/>
            <a:cs typeface="+mn-cs"/>
          </a:endParaRPr>
        </a:p>
        <a:p>
          <a:pPr marL="57150" lvl="1" indent="-57150" algn="l" defTabSz="400050">
            <a:lnSpc>
              <a:spcPct val="90000"/>
            </a:lnSpc>
            <a:spcBef>
              <a:spcPct val="0"/>
            </a:spcBef>
            <a:spcAft>
              <a:spcPct val="20000"/>
            </a:spcAft>
            <a:buChar char="••"/>
          </a:pPr>
          <a:r>
            <a:rPr lang="tr-TR" sz="900" kern="1200" dirty="0">
              <a:solidFill>
                <a:prstClr val="black">
                  <a:hueOff val="0"/>
                  <a:satOff val="0"/>
                  <a:lumOff val="0"/>
                  <a:alphaOff val="0"/>
                </a:prstClr>
              </a:solidFill>
              <a:latin typeface="Calibri" panose="020F0502020204030204"/>
              <a:ea typeface="+mn-ea"/>
              <a:cs typeface="+mn-cs"/>
            </a:rPr>
            <a:t>Hizmet alımı desteği.</a:t>
          </a:r>
        </a:p>
      </dsp:txBody>
      <dsp:txXfrm>
        <a:off x="0" y="702447"/>
        <a:ext cx="3390121" cy="1026720"/>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53066C6-8026-4035-930D-4DC6EE32B5AB}" type="datetimeFigureOut">
              <a:rPr lang="en-GB" smtClean="0"/>
              <a:t>12/01/2022</a:t>
            </a:fld>
            <a:endParaRPr lang="en-GB"/>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29FE571-3F0F-448B-8F0D-303F08B51878}" type="slidenum">
              <a:rPr lang="en-GB" smtClean="0"/>
              <a:t>‹#›</a:t>
            </a:fld>
            <a:endParaRPr lang="en-GB"/>
          </a:p>
        </p:txBody>
      </p:sp>
    </p:spTree>
    <p:extLst>
      <p:ext uri="{BB962C8B-B14F-4D97-AF65-F5344CB8AC3E}">
        <p14:creationId xmlns:p14="http://schemas.microsoft.com/office/powerpoint/2010/main" val="18788386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just">
              <a:lnSpc>
                <a:spcPct val="107000"/>
              </a:lnSpc>
              <a:spcAft>
                <a:spcPts val="800"/>
              </a:spcAft>
            </a:pPr>
            <a:r>
              <a:rPr lang="tr-TR" dirty="0" err="1" smtClean="0"/>
              <a:t>YDO’lar</a:t>
            </a:r>
            <a:r>
              <a:rPr lang="tr-TR" baseline="0" dirty="0" smtClean="0"/>
              <a:t> illerin yatırım ortamına dair her türlü bilgiyi, yatırımcılar başta olmak üzere ilgili tüm taraflarla paylaşmakta ve böylece illere ilişkin yerelde çok önemli ve dinamik bir bilgi altyapısı oluşturmaktadır. Bu bilgi altyapısı, kamu kurum ve kuruluşlarının politika metinlerine ve eylem planlarına ciddi katkılar sunması yanında özel sektöre de yol göstermektedir. </a:t>
            </a:r>
          </a:p>
          <a:p>
            <a:pPr algn="just">
              <a:lnSpc>
                <a:spcPct val="107000"/>
              </a:lnSpc>
              <a:spcAft>
                <a:spcPts val="800"/>
              </a:spcAft>
            </a:pPr>
            <a:r>
              <a:rPr lang="tr-TR" baseline="0" dirty="0" err="1" smtClean="0"/>
              <a:t>YDO’lar</a:t>
            </a:r>
            <a:r>
              <a:rPr lang="tr-TR" baseline="0" dirty="0" smtClean="0"/>
              <a:t>, Bakanlığımız Teşvik Uygulama ve Yabancı Sermaye Genel Müdürlüğü tarafından uygulanan teşvik sistemini yerelde yatırımcılara tanıtmakta, yatırımcıların tereddütlerini gidermekte ve görevlendirilmeleri halinde teşvik kapama işlemlerini de yürütmektedir. </a:t>
            </a:r>
          </a:p>
          <a:p>
            <a:pPr algn="just">
              <a:lnSpc>
                <a:spcPct val="107000"/>
              </a:lnSpc>
              <a:spcAft>
                <a:spcPts val="800"/>
              </a:spcAft>
            </a:pPr>
            <a:r>
              <a:rPr lang="tr-TR" baseline="0" dirty="0" err="1" smtClean="0"/>
              <a:t>YDO’lar</a:t>
            </a:r>
            <a:r>
              <a:rPr lang="tr-TR" baseline="0" dirty="0" smtClean="0"/>
              <a:t> özel sektöre yönelik pek çok iş geliştirme çalışması yürütmektedir. Bu çerçevede ildeki potansiyel yatırım konularının tespiti ve çalışılması, proje yönetimi, proje finansmanı, farklı ve özgün destek mekanizmalarının çalışılması gibi alanlarda çalışmalar yürütmekte ve böylece özel sektöre dair her konuyla yakından ilgilenmektedir.</a:t>
            </a:r>
          </a:p>
          <a:p>
            <a:pPr algn="just">
              <a:lnSpc>
                <a:spcPct val="107000"/>
              </a:lnSpc>
              <a:spcAft>
                <a:spcPts val="800"/>
              </a:spcAft>
            </a:pPr>
            <a:r>
              <a:rPr lang="tr-TR" baseline="0" dirty="0" err="1" smtClean="0"/>
              <a:t>YDO’lar</a:t>
            </a:r>
            <a:r>
              <a:rPr lang="tr-TR" baseline="0" dirty="0" smtClean="0"/>
              <a:t> yatırımcılara yatırım yeri temin edilmesi amacıyla, bu alandaki bilgi sistemlerinin kullanılması, ildeki atıl durumdaki kamu tesislerinin takip edilmesi, yeni sanayi yatırım alanlarının oluşturulması, mevcut sanayi yatırım alanlarının sorunlarının çözülmesi gibi konularda faaliyet yürütmektedir.</a:t>
            </a:r>
          </a:p>
          <a:p>
            <a:pPr algn="just">
              <a:lnSpc>
                <a:spcPct val="107000"/>
              </a:lnSpc>
              <a:spcAft>
                <a:spcPts val="800"/>
              </a:spcAft>
            </a:pPr>
            <a:r>
              <a:rPr lang="tr-TR" baseline="0" dirty="0" err="1" smtClean="0"/>
              <a:t>YDO’lar</a:t>
            </a:r>
            <a:r>
              <a:rPr lang="tr-TR" baseline="0" dirty="0" smtClean="0"/>
              <a:t> kendilerine başvuran yatırımcıların yatırım sürecindeki izin, ruhsat ve diğer iş ve işlemlerinin takip edilerek ilgili merciler nezdinde sonuçlandırılması konusunda aracılık ve koordinasyon faaliyetleri yürütmekte ve illerde yatırım sürecinin hızlandırılması amacıyla bürokrasi ve kırtasiyeciliğin azaltılması konularında çalışmaktadır.</a:t>
            </a:r>
          </a:p>
          <a:p>
            <a:pPr algn="just">
              <a:lnSpc>
                <a:spcPct val="107000"/>
              </a:lnSpc>
              <a:spcAft>
                <a:spcPts val="800"/>
              </a:spcAft>
            </a:pPr>
            <a:r>
              <a:rPr lang="tr-TR" baseline="0" dirty="0" err="1" smtClean="0"/>
              <a:t>YDO’lar</a:t>
            </a:r>
            <a:r>
              <a:rPr lang="tr-TR" baseline="0" dirty="0" smtClean="0"/>
              <a:t> yatırımcıların dış ticaret konusundaki farkındalığının artırılması, firmaların dış ticaret kapasitelerinin yükseltilmesi ve ihracata yönelik süreçler hakkında yatırımcıların bilgilendirilmesi gibi konularda danışmanlık faaliyetleri yürütmek yanında oluşturdukları dış ticaret merkezi ağları ile firmaların ihracat yapabilecekleri ülkeler, pazarlar, firmalar ve fiyatlar gibi konularda daha yakından ve birebir hizmet almalarını sağlamaktadır.</a:t>
            </a:r>
          </a:p>
          <a:p>
            <a:pPr algn="just">
              <a:lnSpc>
                <a:spcPct val="107000"/>
              </a:lnSpc>
              <a:spcAft>
                <a:spcPts val="800"/>
              </a:spcAft>
            </a:pPr>
            <a:r>
              <a:rPr lang="tr-TR" baseline="0" dirty="0" err="1" smtClean="0"/>
              <a:t>YDO’lar</a:t>
            </a:r>
            <a:r>
              <a:rPr lang="tr-TR" baseline="0" dirty="0" smtClean="0"/>
              <a:t> kamu, STK ve özel sektör temsilcileriyle sık sık </a:t>
            </a:r>
            <a:r>
              <a:rPr lang="tr-TR" baseline="0" dirty="0" err="1" smtClean="0"/>
              <a:t>biraraya</a:t>
            </a:r>
            <a:r>
              <a:rPr lang="tr-TR" baseline="0" dirty="0" smtClean="0"/>
              <a:t> gelmekte, sahadan bilgi ve tecrübe aktarımında bulunmakta, işbirlikleri geliştirmekte ve özel sektöre yönelik politika geliştirilmesi ve uygulanması konusunda tüm taraflara aktif katkı vermektedir.</a:t>
            </a:r>
          </a:p>
          <a:p>
            <a:pPr algn="just">
              <a:lnSpc>
                <a:spcPct val="107000"/>
              </a:lnSpc>
              <a:spcAft>
                <a:spcPts val="800"/>
              </a:spcAft>
            </a:pPr>
            <a:r>
              <a:rPr lang="tr-TR" baseline="0" dirty="0" err="1" smtClean="0"/>
              <a:t>YDO’lar</a:t>
            </a:r>
            <a:r>
              <a:rPr lang="tr-TR" baseline="0" dirty="0" smtClean="0"/>
              <a:t> sahada özel sektör firmalarıyla yakından ilgilenmekte, iyi uygulama örneklerini takip ederek yaygınlaşmasını sağlamakta ve özel sektöre ve yatırım alanlarına yönelik sorunların tespiti ve çözüm önerileri getirilmesi konusunda faaliyet göstermektedir.</a:t>
            </a:r>
            <a:endParaRPr lang="en-GB" dirty="0"/>
          </a:p>
        </p:txBody>
      </p:sp>
      <p:sp>
        <p:nvSpPr>
          <p:cNvPr id="4" name="Slayt Numarası Yer Tutucusu 3"/>
          <p:cNvSpPr>
            <a:spLocks noGrp="1"/>
          </p:cNvSpPr>
          <p:nvPr>
            <p:ph type="sldNum" sz="quarter" idx="10"/>
          </p:nvPr>
        </p:nvSpPr>
        <p:spPr/>
        <p:txBody>
          <a:bodyPr/>
          <a:lstStyle/>
          <a:p>
            <a:fld id="{729FE571-3F0F-448B-8F0D-303F08B51878}" type="slidenum">
              <a:rPr lang="en-GB" smtClean="0"/>
              <a:t>2</a:t>
            </a:fld>
            <a:endParaRPr lang="en-GB"/>
          </a:p>
        </p:txBody>
      </p:sp>
    </p:spTree>
    <p:extLst>
      <p:ext uri="{BB962C8B-B14F-4D97-AF65-F5344CB8AC3E}">
        <p14:creationId xmlns:p14="http://schemas.microsoft.com/office/powerpoint/2010/main" val="28104525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just">
              <a:lnSpc>
                <a:spcPct val="107000"/>
              </a:lnSpc>
              <a:spcAft>
                <a:spcPts val="800"/>
              </a:spcAft>
            </a:pPr>
            <a:endParaRPr lang="en-GB" dirty="0"/>
          </a:p>
        </p:txBody>
      </p:sp>
      <p:sp>
        <p:nvSpPr>
          <p:cNvPr id="4" name="Slayt Numarası Yer Tutucusu 3"/>
          <p:cNvSpPr>
            <a:spLocks noGrp="1"/>
          </p:cNvSpPr>
          <p:nvPr>
            <p:ph type="sldNum" sz="quarter" idx="10"/>
          </p:nvPr>
        </p:nvSpPr>
        <p:spPr/>
        <p:txBody>
          <a:bodyPr/>
          <a:lstStyle/>
          <a:p>
            <a:fld id="{729FE571-3F0F-448B-8F0D-303F08B51878}" type="slidenum">
              <a:rPr lang="en-GB" smtClean="0"/>
              <a:t>11</a:t>
            </a:fld>
            <a:endParaRPr lang="en-GB"/>
          </a:p>
        </p:txBody>
      </p:sp>
    </p:spTree>
    <p:extLst>
      <p:ext uri="{BB962C8B-B14F-4D97-AF65-F5344CB8AC3E}">
        <p14:creationId xmlns:p14="http://schemas.microsoft.com/office/powerpoint/2010/main" val="6640759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just">
              <a:lnSpc>
                <a:spcPct val="107000"/>
              </a:lnSpc>
              <a:spcAft>
                <a:spcPts val="800"/>
              </a:spcAft>
            </a:pPr>
            <a:endParaRPr lang="en-GB" dirty="0"/>
          </a:p>
        </p:txBody>
      </p:sp>
      <p:sp>
        <p:nvSpPr>
          <p:cNvPr id="4" name="Slayt Numarası Yer Tutucusu 3"/>
          <p:cNvSpPr>
            <a:spLocks noGrp="1"/>
          </p:cNvSpPr>
          <p:nvPr>
            <p:ph type="sldNum" sz="quarter" idx="10"/>
          </p:nvPr>
        </p:nvSpPr>
        <p:spPr/>
        <p:txBody>
          <a:bodyPr/>
          <a:lstStyle/>
          <a:p>
            <a:fld id="{729FE571-3F0F-448B-8F0D-303F08B51878}" type="slidenum">
              <a:rPr lang="en-GB" smtClean="0"/>
              <a:t>12</a:t>
            </a:fld>
            <a:endParaRPr lang="en-GB"/>
          </a:p>
        </p:txBody>
      </p:sp>
    </p:spTree>
    <p:extLst>
      <p:ext uri="{BB962C8B-B14F-4D97-AF65-F5344CB8AC3E}">
        <p14:creationId xmlns:p14="http://schemas.microsoft.com/office/powerpoint/2010/main" val="19144103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just">
              <a:lnSpc>
                <a:spcPct val="107000"/>
              </a:lnSpc>
              <a:spcAft>
                <a:spcPts val="800"/>
              </a:spcAft>
            </a:pPr>
            <a:endParaRPr lang="en-GB" dirty="0"/>
          </a:p>
        </p:txBody>
      </p:sp>
      <p:sp>
        <p:nvSpPr>
          <p:cNvPr id="4" name="Slayt Numarası Yer Tutucusu 3"/>
          <p:cNvSpPr>
            <a:spLocks noGrp="1"/>
          </p:cNvSpPr>
          <p:nvPr>
            <p:ph type="sldNum" sz="quarter" idx="10"/>
          </p:nvPr>
        </p:nvSpPr>
        <p:spPr/>
        <p:txBody>
          <a:bodyPr/>
          <a:lstStyle/>
          <a:p>
            <a:fld id="{729FE571-3F0F-448B-8F0D-303F08B51878}" type="slidenum">
              <a:rPr lang="en-GB" smtClean="0"/>
              <a:t>13</a:t>
            </a:fld>
            <a:endParaRPr lang="en-GB"/>
          </a:p>
        </p:txBody>
      </p:sp>
    </p:spTree>
    <p:extLst>
      <p:ext uri="{BB962C8B-B14F-4D97-AF65-F5344CB8AC3E}">
        <p14:creationId xmlns:p14="http://schemas.microsoft.com/office/powerpoint/2010/main" val="3093498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just">
              <a:lnSpc>
                <a:spcPct val="107000"/>
              </a:lnSpc>
              <a:spcAft>
                <a:spcPts val="800"/>
              </a:spcAft>
            </a:pPr>
            <a:endParaRPr lang="en-GB" dirty="0"/>
          </a:p>
        </p:txBody>
      </p:sp>
      <p:sp>
        <p:nvSpPr>
          <p:cNvPr id="4" name="Slayt Numarası Yer Tutucusu 3"/>
          <p:cNvSpPr>
            <a:spLocks noGrp="1"/>
          </p:cNvSpPr>
          <p:nvPr>
            <p:ph type="sldNum" sz="quarter" idx="10"/>
          </p:nvPr>
        </p:nvSpPr>
        <p:spPr/>
        <p:txBody>
          <a:bodyPr/>
          <a:lstStyle/>
          <a:p>
            <a:fld id="{729FE571-3F0F-448B-8F0D-303F08B51878}" type="slidenum">
              <a:rPr lang="en-GB" smtClean="0"/>
              <a:t>14</a:t>
            </a:fld>
            <a:endParaRPr lang="en-GB"/>
          </a:p>
        </p:txBody>
      </p:sp>
    </p:spTree>
    <p:extLst>
      <p:ext uri="{BB962C8B-B14F-4D97-AF65-F5344CB8AC3E}">
        <p14:creationId xmlns:p14="http://schemas.microsoft.com/office/powerpoint/2010/main" val="6173480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just">
              <a:lnSpc>
                <a:spcPct val="107000"/>
              </a:lnSpc>
              <a:spcAft>
                <a:spcPts val="800"/>
              </a:spcAft>
            </a:pPr>
            <a:endParaRPr lang="en-GB" dirty="0"/>
          </a:p>
        </p:txBody>
      </p:sp>
      <p:sp>
        <p:nvSpPr>
          <p:cNvPr id="4" name="Slayt Numarası Yer Tutucusu 3"/>
          <p:cNvSpPr>
            <a:spLocks noGrp="1"/>
          </p:cNvSpPr>
          <p:nvPr>
            <p:ph type="sldNum" sz="quarter" idx="10"/>
          </p:nvPr>
        </p:nvSpPr>
        <p:spPr/>
        <p:txBody>
          <a:bodyPr/>
          <a:lstStyle/>
          <a:p>
            <a:fld id="{729FE571-3F0F-448B-8F0D-303F08B51878}" type="slidenum">
              <a:rPr lang="en-GB" smtClean="0"/>
              <a:t>15</a:t>
            </a:fld>
            <a:endParaRPr lang="en-GB"/>
          </a:p>
        </p:txBody>
      </p:sp>
    </p:spTree>
    <p:extLst>
      <p:ext uri="{BB962C8B-B14F-4D97-AF65-F5344CB8AC3E}">
        <p14:creationId xmlns:p14="http://schemas.microsoft.com/office/powerpoint/2010/main" val="7761579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just">
              <a:lnSpc>
                <a:spcPct val="107000"/>
              </a:lnSpc>
              <a:spcAft>
                <a:spcPts val="800"/>
              </a:spcAft>
            </a:pPr>
            <a:r>
              <a:rPr lang="tr-TR" dirty="0" smtClean="0"/>
              <a:t>Stratejik Yatırım Teşviklerinde ve Proje Bazlı</a:t>
            </a:r>
            <a:r>
              <a:rPr lang="tr-TR" baseline="0" dirty="0" smtClean="0"/>
              <a:t> Teşviklerde Komisyon Kararı söz konusudur. Bu nedenle her iki destek türüne ilişkin bilgiler Teşvik Robotunda yer almaz. Komisyon; stratejik yatırım teşvikinde söz konusu yatırımın stratejik olup olmadığına karar verirken (yatırımın stratejik nitelikte olduğuna karar verirse destek aracına/unsuruna ve oranlarına karar veremez, mevzuatta yazılı destek unsurları ve oranları otomatik uygulanır), proje bazlı teşviklerde ise hem yatırımın uygunluğuna hem de başvuru sahibi ile müzakere/pazarlık sonucunda yatırımın türü, ihtiyaçları vs. gibi hususları gözeterek destek unsurları/araçları ve oranlarına karar verir.</a:t>
            </a:r>
            <a:endParaRPr lang="en-GB" dirty="0"/>
          </a:p>
        </p:txBody>
      </p:sp>
      <p:sp>
        <p:nvSpPr>
          <p:cNvPr id="4" name="Slayt Numarası Yer Tutucusu 3"/>
          <p:cNvSpPr>
            <a:spLocks noGrp="1"/>
          </p:cNvSpPr>
          <p:nvPr>
            <p:ph type="sldNum" sz="quarter" idx="10"/>
          </p:nvPr>
        </p:nvSpPr>
        <p:spPr/>
        <p:txBody>
          <a:bodyPr/>
          <a:lstStyle/>
          <a:p>
            <a:fld id="{729FE571-3F0F-448B-8F0D-303F08B51878}" type="slidenum">
              <a:rPr lang="en-GB" smtClean="0"/>
              <a:t>16</a:t>
            </a:fld>
            <a:endParaRPr lang="en-GB"/>
          </a:p>
        </p:txBody>
      </p:sp>
    </p:spTree>
    <p:extLst>
      <p:ext uri="{BB962C8B-B14F-4D97-AF65-F5344CB8AC3E}">
        <p14:creationId xmlns:p14="http://schemas.microsoft.com/office/powerpoint/2010/main" val="124998725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just" defTabSz="914400" rtl="0" eaLnBrk="1" fontAlgn="auto" latinLnBrk="0" hangingPunct="1">
              <a:lnSpc>
                <a:spcPct val="107000"/>
              </a:lnSpc>
              <a:spcBef>
                <a:spcPts val="0"/>
              </a:spcBef>
              <a:spcAft>
                <a:spcPts val="800"/>
              </a:spcAft>
              <a:buClrTx/>
              <a:buSzTx/>
              <a:buFontTx/>
              <a:buNone/>
              <a:tabLst/>
              <a:defRPr/>
            </a:pPr>
            <a:r>
              <a:rPr lang="tr-TR" sz="1200" dirty="0" smtClean="0"/>
              <a:t>İzin,</a:t>
            </a:r>
            <a:r>
              <a:rPr lang="tr-TR" sz="1200" baseline="0" dirty="0" smtClean="0"/>
              <a:t> Ruhsat, Tahsis, Lisans ve Tesciller İle Diğer Kısıtlayıcı Hükümler İçin İstisna Getirilmesi veya Yasal ve İdari Süreçlerde Kolaylaştırıcı Düzenleme Yapılması</a:t>
            </a:r>
            <a:endParaRPr lang="tr-TR" sz="1200" dirty="0" smtClean="0"/>
          </a:p>
          <a:p>
            <a:pPr algn="just">
              <a:lnSpc>
                <a:spcPct val="107000"/>
              </a:lnSpc>
              <a:spcAft>
                <a:spcPts val="800"/>
              </a:spcAft>
            </a:pPr>
            <a:endParaRPr lang="en-GB" dirty="0"/>
          </a:p>
        </p:txBody>
      </p:sp>
      <p:sp>
        <p:nvSpPr>
          <p:cNvPr id="4" name="Slayt Numarası Yer Tutucusu 3"/>
          <p:cNvSpPr>
            <a:spLocks noGrp="1"/>
          </p:cNvSpPr>
          <p:nvPr>
            <p:ph type="sldNum" sz="quarter" idx="10"/>
          </p:nvPr>
        </p:nvSpPr>
        <p:spPr/>
        <p:txBody>
          <a:bodyPr/>
          <a:lstStyle/>
          <a:p>
            <a:fld id="{729FE571-3F0F-448B-8F0D-303F08B51878}" type="slidenum">
              <a:rPr lang="en-GB" smtClean="0"/>
              <a:t>17</a:t>
            </a:fld>
            <a:endParaRPr lang="en-GB"/>
          </a:p>
        </p:txBody>
      </p:sp>
    </p:spTree>
    <p:extLst>
      <p:ext uri="{BB962C8B-B14F-4D97-AF65-F5344CB8AC3E}">
        <p14:creationId xmlns:p14="http://schemas.microsoft.com/office/powerpoint/2010/main" val="281322679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just">
              <a:lnSpc>
                <a:spcPct val="107000"/>
              </a:lnSpc>
              <a:spcAft>
                <a:spcPts val="800"/>
              </a:spcAft>
            </a:pPr>
            <a:endParaRPr lang="en-GB" dirty="0"/>
          </a:p>
        </p:txBody>
      </p:sp>
      <p:sp>
        <p:nvSpPr>
          <p:cNvPr id="4" name="Slayt Numarası Yer Tutucusu 3"/>
          <p:cNvSpPr>
            <a:spLocks noGrp="1"/>
          </p:cNvSpPr>
          <p:nvPr>
            <p:ph type="sldNum" sz="quarter" idx="10"/>
          </p:nvPr>
        </p:nvSpPr>
        <p:spPr/>
        <p:txBody>
          <a:bodyPr/>
          <a:lstStyle/>
          <a:p>
            <a:fld id="{729FE571-3F0F-448B-8F0D-303F08B51878}" type="slidenum">
              <a:rPr lang="en-GB" smtClean="0"/>
              <a:t>18</a:t>
            </a:fld>
            <a:endParaRPr lang="en-GB"/>
          </a:p>
        </p:txBody>
      </p:sp>
    </p:spTree>
    <p:extLst>
      <p:ext uri="{BB962C8B-B14F-4D97-AF65-F5344CB8AC3E}">
        <p14:creationId xmlns:p14="http://schemas.microsoft.com/office/powerpoint/2010/main" val="146367447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2"/>
        <p:cNvGrpSpPr/>
        <p:nvPr/>
      </p:nvGrpSpPr>
      <p:grpSpPr>
        <a:xfrm>
          <a:off x="0" y="0"/>
          <a:ext cx="0" cy="0"/>
          <a:chOff x="0" y="0"/>
          <a:chExt cx="0" cy="0"/>
        </a:xfrm>
      </p:grpSpPr>
      <p:sp>
        <p:nvSpPr>
          <p:cNvPr id="303" name="Google Shape;303;g8bcc8f9ecc_3_95:notes"/>
          <p:cNvSpPr>
            <a:spLocks noGrp="1" noRot="1" noChangeAspect="1"/>
          </p:cNvSpPr>
          <p:nvPr>
            <p:ph type="sldImg" idx="2"/>
          </p:nvPr>
        </p:nvSpPr>
        <p:spPr>
          <a:xfrm>
            <a:off x="482600" y="1279525"/>
            <a:ext cx="6137275" cy="345281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4" name="Google Shape;304;g8bcc8f9ecc_3_95:notes"/>
          <p:cNvSpPr txBox="1">
            <a:spLocks noGrp="1"/>
          </p:cNvSpPr>
          <p:nvPr>
            <p:ph type="body" idx="1"/>
          </p:nvPr>
        </p:nvSpPr>
        <p:spPr>
          <a:xfrm>
            <a:off x="710248" y="4925407"/>
            <a:ext cx="5681938" cy="4029942"/>
          </a:xfrm>
          <a:prstGeom prst="rect">
            <a:avLst/>
          </a:prstGeom>
        </p:spPr>
        <p:txBody>
          <a:bodyPr spcFirstLastPara="1" wrap="square" lIns="94762" tIns="47368" rIns="94762" bIns="47368" anchor="t" anchorCtr="0">
            <a:noAutofit/>
          </a:bodyPr>
          <a:lstStyle/>
          <a:p>
            <a:pPr marL="0" indent="0"/>
            <a:endParaRPr/>
          </a:p>
        </p:txBody>
      </p:sp>
      <p:sp>
        <p:nvSpPr>
          <p:cNvPr id="305" name="Google Shape;305;g8bcc8f9ecc_3_95:notes"/>
          <p:cNvSpPr txBox="1">
            <a:spLocks noGrp="1"/>
          </p:cNvSpPr>
          <p:nvPr>
            <p:ph type="sldNum" idx="12"/>
          </p:nvPr>
        </p:nvSpPr>
        <p:spPr>
          <a:xfrm>
            <a:off x="4023092" y="9721107"/>
            <a:ext cx="3077782" cy="513368"/>
          </a:xfrm>
          <a:prstGeom prst="rect">
            <a:avLst/>
          </a:prstGeom>
        </p:spPr>
        <p:txBody>
          <a:bodyPr spcFirstLastPara="1" wrap="square" lIns="94762" tIns="47368" rIns="94762" bIns="47368" anchor="b" anchorCtr="0">
            <a:noAutofit/>
          </a:bodyPr>
          <a:lstStyle/>
          <a:p>
            <a:pPr algn="r"/>
            <a:fld id="{00000000-1234-1234-1234-123412341234}" type="slidenum">
              <a:rPr lang="tr-TR"/>
              <a:pPr algn="r"/>
              <a:t>19</a:t>
            </a:fld>
            <a:endParaRPr/>
          </a:p>
        </p:txBody>
      </p:sp>
    </p:spTree>
    <p:extLst>
      <p:ext uri="{BB962C8B-B14F-4D97-AF65-F5344CB8AC3E}">
        <p14:creationId xmlns:p14="http://schemas.microsoft.com/office/powerpoint/2010/main" val="262847283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2"/>
        <p:cNvGrpSpPr/>
        <p:nvPr/>
      </p:nvGrpSpPr>
      <p:grpSpPr>
        <a:xfrm>
          <a:off x="0" y="0"/>
          <a:ext cx="0" cy="0"/>
          <a:chOff x="0" y="0"/>
          <a:chExt cx="0" cy="0"/>
        </a:xfrm>
      </p:grpSpPr>
      <p:sp>
        <p:nvSpPr>
          <p:cNvPr id="303" name="Google Shape;303;g8bcc8f9ecc_3_95:notes"/>
          <p:cNvSpPr>
            <a:spLocks noGrp="1" noRot="1" noChangeAspect="1"/>
          </p:cNvSpPr>
          <p:nvPr>
            <p:ph type="sldImg" idx="2"/>
          </p:nvPr>
        </p:nvSpPr>
        <p:spPr>
          <a:xfrm>
            <a:off x="482600" y="1279525"/>
            <a:ext cx="6137275" cy="345281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4" name="Google Shape;304;g8bcc8f9ecc_3_95:notes"/>
          <p:cNvSpPr txBox="1">
            <a:spLocks noGrp="1"/>
          </p:cNvSpPr>
          <p:nvPr>
            <p:ph type="body" idx="1"/>
          </p:nvPr>
        </p:nvSpPr>
        <p:spPr>
          <a:xfrm>
            <a:off x="710248" y="4925407"/>
            <a:ext cx="5681938" cy="4029942"/>
          </a:xfrm>
          <a:prstGeom prst="rect">
            <a:avLst/>
          </a:prstGeom>
        </p:spPr>
        <p:txBody>
          <a:bodyPr spcFirstLastPara="1" wrap="square" lIns="94762" tIns="47368" rIns="94762" bIns="47368" anchor="t" anchorCtr="0">
            <a:noAutofit/>
          </a:bodyPr>
          <a:lstStyle/>
          <a:p>
            <a:pPr marL="0" indent="0"/>
            <a:endParaRPr/>
          </a:p>
        </p:txBody>
      </p:sp>
      <p:sp>
        <p:nvSpPr>
          <p:cNvPr id="305" name="Google Shape;305;g8bcc8f9ecc_3_95:notes"/>
          <p:cNvSpPr txBox="1">
            <a:spLocks noGrp="1"/>
          </p:cNvSpPr>
          <p:nvPr>
            <p:ph type="sldNum" idx="12"/>
          </p:nvPr>
        </p:nvSpPr>
        <p:spPr>
          <a:xfrm>
            <a:off x="4023092" y="9721107"/>
            <a:ext cx="3077782" cy="513368"/>
          </a:xfrm>
          <a:prstGeom prst="rect">
            <a:avLst/>
          </a:prstGeom>
        </p:spPr>
        <p:txBody>
          <a:bodyPr spcFirstLastPara="1" wrap="square" lIns="94762" tIns="47368" rIns="94762" bIns="47368" anchor="b" anchorCtr="0">
            <a:noAutofit/>
          </a:bodyPr>
          <a:lstStyle/>
          <a:p>
            <a:pPr algn="r"/>
            <a:fld id="{00000000-1234-1234-1234-123412341234}" type="slidenum">
              <a:rPr lang="tr-TR"/>
              <a:pPr algn="r"/>
              <a:t>20</a:t>
            </a:fld>
            <a:endParaRPr/>
          </a:p>
        </p:txBody>
      </p:sp>
    </p:spTree>
    <p:extLst>
      <p:ext uri="{BB962C8B-B14F-4D97-AF65-F5344CB8AC3E}">
        <p14:creationId xmlns:p14="http://schemas.microsoft.com/office/powerpoint/2010/main" val="6873427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just">
              <a:lnSpc>
                <a:spcPct val="107000"/>
              </a:lnSpc>
              <a:spcAft>
                <a:spcPts val="800"/>
              </a:spcAft>
            </a:pPr>
            <a:r>
              <a:rPr lang="tr-TR" dirty="0" smtClean="0"/>
              <a:t>Yatirimadestek.gov.tr</a:t>
            </a:r>
            <a:endParaRPr lang="en-GB" dirty="0"/>
          </a:p>
        </p:txBody>
      </p:sp>
      <p:sp>
        <p:nvSpPr>
          <p:cNvPr id="4" name="Slayt Numarası Yer Tutucusu 3"/>
          <p:cNvSpPr>
            <a:spLocks noGrp="1"/>
          </p:cNvSpPr>
          <p:nvPr>
            <p:ph type="sldNum" sz="quarter" idx="10"/>
          </p:nvPr>
        </p:nvSpPr>
        <p:spPr/>
        <p:txBody>
          <a:bodyPr/>
          <a:lstStyle/>
          <a:p>
            <a:fld id="{729FE571-3F0F-448B-8F0D-303F08B51878}" type="slidenum">
              <a:rPr lang="en-GB" smtClean="0"/>
              <a:t>3</a:t>
            </a:fld>
            <a:endParaRPr lang="en-GB"/>
          </a:p>
        </p:txBody>
      </p:sp>
    </p:spTree>
    <p:extLst>
      <p:ext uri="{BB962C8B-B14F-4D97-AF65-F5344CB8AC3E}">
        <p14:creationId xmlns:p14="http://schemas.microsoft.com/office/powerpoint/2010/main" val="324812128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2"/>
        <p:cNvGrpSpPr/>
        <p:nvPr/>
      </p:nvGrpSpPr>
      <p:grpSpPr>
        <a:xfrm>
          <a:off x="0" y="0"/>
          <a:ext cx="0" cy="0"/>
          <a:chOff x="0" y="0"/>
          <a:chExt cx="0" cy="0"/>
        </a:xfrm>
      </p:grpSpPr>
      <p:sp>
        <p:nvSpPr>
          <p:cNvPr id="303" name="Google Shape;303;g8bcc8f9ecc_3_95:notes"/>
          <p:cNvSpPr>
            <a:spLocks noGrp="1" noRot="1" noChangeAspect="1"/>
          </p:cNvSpPr>
          <p:nvPr>
            <p:ph type="sldImg" idx="2"/>
          </p:nvPr>
        </p:nvSpPr>
        <p:spPr>
          <a:xfrm>
            <a:off x="482600" y="1279525"/>
            <a:ext cx="6137275" cy="345281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4" name="Google Shape;304;g8bcc8f9ecc_3_95:notes"/>
          <p:cNvSpPr txBox="1">
            <a:spLocks noGrp="1"/>
          </p:cNvSpPr>
          <p:nvPr>
            <p:ph type="body" idx="1"/>
          </p:nvPr>
        </p:nvSpPr>
        <p:spPr>
          <a:xfrm>
            <a:off x="710248" y="4925407"/>
            <a:ext cx="5681938" cy="4029942"/>
          </a:xfrm>
          <a:prstGeom prst="rect">
            <a:avLst/>
          </a:prstGeom>
        </p:spPr>
        <p:txBody>
          <a:bodyPr spcFirstLastPara="1" wrap="square" lIns="94762" tIns="47368" rIns="94762" bIns="47368" anchor="t" anchorCtr="0">
            <a:noAutofit/>
          </a:bodyPr>
          <a:lstStyle/>
          <a:p>
            <a:pPr marL="0" indent="0"/>
            <a:r>
              <a:rPr lang="tr-TR" dirty="0" smtClean="0"/>
              <a:t>Toplamda 23 İl </a:t>
            </a:r>
            <a:endParaRPr dirty="0"/>
          </a:p>
        </p:txBody>
      </p:sp>
      <p:sp>
        <p:nvSpPr>
          <p:cNvPr id="305" name="Google Shape;305;g8bcc8f9ecc_3_95:notes"/>
          <p:cNvSpPr txBox="1">
            <a:spLocks noGrp="1"/>
          </p:cNvSpPr>
          <p:nvPr>
            <p:ph type="sldNum" idx="12"/>
          </p:nvPr>
        </p:nvSpPr>
        <p:spPr>
          <a:xfrm>
            <a:off x="4023092" y="9721107"/>
            <a:ext cx="3077782" cy="513368"/>
          </a:xfrm>
          <a:prstGeom prst="rect">
            <a:avLst/>
          </a:prstGeom>
        </p:spPr>
        <p:txBody>
          <a:bodyPr spcFirstLastPara="1" wrap="square" lIns="94762" tIns="47368" rIns="94762" bIns="47368" anchor="b" anchorCtr="0">
            <a:noAutofit/>
          </a:bodyPr>
          <a:lstStyle/>
          <a:p>
            <a:pPr algn="r"/>
            <a:fld id="{00000000-1234-1234-1234-123412341234}" type="slidenum">
              <a:rPr lang="tr-TR"/>
              <a:pPr algn="r"/>
              <a:t>21</a:t>
            </a:fld>
            <a:endParaRPr/>
          </a:p>
        </p:txBody>
      </p:sp>
    </p:spTree>
    <p:extLst>
      <p:ext uri="{BB962C8B-B14F-4D97-AF65-F5344CB8AC3E}">
        <p14:creationId xmlns:p14="http://schemas.microsoft.com/office/powerpoint/2010/main" val="368939478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just">
              <a:lnSpc>
                <a:spcPct val="107000"/>
              </a:lnSpc>
              <a:spcAft>
                <a:spcPts val="800"/>
              </a:spcAft>
            </a:pPr>
            <a:endParaRPr lang="en-GB" dirty="0"/>
          </a:p>
        </p:txBody>
      </p:sp>
      <p:sp>
        <p:nvSpPr>
          <p:cNvPr id="4" name="Slayt Numarası Yer Tutucusu 3"/>
          <p:cNvSpPr>
            <a:spLocks noGrp="1"/>
          </p:cNvSpPr>
          <p:nvPr>
            <p:ph type="sldNum" sz="quarter" idx="10"/>
          </p:nvPr>
        </p:nvSpPr>
        <p:spPr/>
        <p:txBody>
          <a:bodyPr/>
          <a:lstStyle/>
          <a:p>
            <a:fld id="{729FE571-3F0F-448B-8F0D-303F08B51878}" type="slidenum">
              <a:rPr lang="en-GB" smtClean="0"/>
              <a:t>22</a:t>
            </a:fld>
            <a:endParaRPr lang="en-GB"/>
          </a:p>
        </p:txBody>
      </p:sp>
    </p:spTree>
    <p:extLst>
      <p:ext uri="{BB962C8B-B14F-4D97-AF65-F5344CB8AC3E}">
        <p14:creationId xmlns:p14="http://schemas.microsoft.com/office/powerpoint/2010/main" val="54974556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2"/>
        <p:cNvGrpSpPr/>
        <p:nvPr/>
      </p:nvGrpSpPr>
      <p:grpSpPr>
        <a:xfrm>
          <a:off x="0" y="0"/>
          <a:ext cx="0" cy="0"/>
          <a:chOff x="0" y="0"/>
          <a:chExt cx="0" cy="0"/>
        </a:xfrm>
      </p:grpSpPr>
      <p:sp>
        <p:nvSpPr>
          <p:cNvPr id="303" name="Google Shape;303;g8bcc8f9ecc_3_95:notes"/>
          <p:cNvSpPr>
            <a:spLocks noGrp="1" noRot="1" noChangeAspect="1"/>
          </p:cNvSpPr>
          <p:nvPr>
            <p:ph type="sldImg" idx="2"/>
          </p:nvPr>
        </p:nvSpPr>
        <p:spPr>
          <a:xfrm>
            <a:off x="482600" y="1279525"/>
            <a:ext cx="6137275" cy="345281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4" name="Google Shape;304;g8bcc8f9ecc_3_95:notes"/>
          <p:cNvSpPr txBox="1">
            <a:spLocks noGrp="1"/>
          </p:cNvSpPr>
          <p:nvPr>
            <p:ph type="body" idx="1"/>
          </p:nvPr>
        </p:nvSpPr>
        <p:spPr>
          <a:xfrm>
            <a:off x="710248" y="4925407"/>
            <a:ext cx="5681938" cy="4029942"/>
          </a:xfrm>
          <a:prstGeom prst="rect">
            <a:avLst/>
          </a:prstGeom>
        </p:spPr>
        <p:txBody>
          <a:bodyPr spcFirstLastPara="1" wrap="square" lIns="94762" tIns="47368" rIns="94762" bIns="47368" anchor="t" anchorCtr="0">
            <a:noAutofit/>
          </a:bodyPr>
          <a:lstStyle/>
          <a:p>
            <a:pPr marL="0" indent="0"/>
            <a:endParaRPr/>
          </a:p>
        </p:txBody>
      </p:sp>
      <p:sp>
        <p:nvSpPr>
          <p:cNvPr id="305" name="Google Shape;305;g8bcc8f9ecc_3_95:notes"/>
          <p:cNvSpPr txBox="1">
            <a:spLocks noGrp="1"/>
          </p:cNvSpPr>
          <p:nvPr>
            <p:ph type="sldNum" idx="12"/>
          </p:nvPr>
        </p:nvSpPr>
        <p:spPr>
          <a:xfrm>
            <a:off x="4023092" y="9721107"/>
            <a:ext cx="3077782" cy="513368"/>
          </a:xfrm>
          <a:prstGeom prst="rect">
            <a:avLst/>
          </a:prstGeom>
        </p:spPr>
        <p:txBody>
          <a:bodyPr spcFirstLastPara="1" wrap="square" lIns="94762" tIns="47368" rIns="94762" bIns="47368" anchor="b" anchorCtr="0">
            <a:noAutofit/>
          </a:bodyPr>
          <a:lstStyle/>
          <a:p>
            <a:pPr algn="r"/>
            <a:fld id="{00000000-1234-1234-1234-123412341234}" type="slidenum">
              <a:rPr lang="tr-TR"/>
              <a:pPr algn="r"/>
              <a:t>23</a:t>
            </a:fld>
            <a:endParaRPr/>
          </a:p>
        </p:txBody>
      </p:sp>
    </p:spTree>
    <p:extLst>
      <p:ext uri="{BB962C8B-B14F-4D97-AF65-F5344CB8AC3E}">
        <p14:creationId xmlns:p14="http://schemas.microsoft.com/office/powerpoint/2010/main" val="218688064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just">
              <a:lnSpc>
                <a:spcPct val="107000"/>
              </a:lnSpc>
              <a:spcAft>
                <a:spcPts val="800"/>
              </a:spcAft>
            </a:pPr>
            <a:r>
              <a:rPr lang="tr-TR" dirty="0" smtClean="0"/>
              <a:t>Stratejik Yatırım Teşviklerinde ve Proje Bazlı</a:t>
            </a:r>
            <a:r>
              <a:rPr lang="tr-TR" baseline="0" dirty="0" smtClean="0"/>
              <a:t> Teşviklerde Komisyon Kararı söz konusudur. Bu nedenle her iki destek türüne ilişkin bilgiler Teşvik Robotunda yer almaz. Komisyon; stratejik yatırım teşvikinde söz konusu yatırımın stratejik olup olmadığına karar verirken (yatırımın stratejik nitelikte olduğuna karar verirse destek aracına/unsuruna ve oranlarına karar veremez, mevzuatta yazılı destek unsurları ve oranları otomatik uygulanır), proje bazlı teşviklerde ise hem yatırımın uygunluğuna hem de başvuru sahibi ile müzakere/pazarlık sonucunda yatırımın türü, ihtiyaçları vs. gibi hususları gözeterek destek unsurları/araçları ve oranlarına karar verir.</a:t>
            </a:r>
            <a:endParaRPr lang="en-GB" dirty="0"/>
          </a:p>
        </p:txBody>
      </p:sp>
      <p:sp>
        <p:nvSpPr>
          <p:cNvPr id="4" name="Slayt Numarası Yer Tutucusu 3"/>
          <p:cNvSpPr>
            <a:spLocks noGrp="1"/>
          </p:cNvSpPr>
          <p:nvPr>
            <p:ph type="sldNum" sz="quarter" idx="10"/>
          </p:nvPr>
        </p:nvSpPr>
        <p:spPr/>
        <p:txBody>
          <a:bodyPr/>
          <a:lstStyle/>
          <a:p>
            <a:fld id="{729FE571-3F0F-448B-8F0D-303F08B51878}" type="slidenum">
              <a:rPr lang="en-GB" smtClean="0"/>
              <a:t>24</a:t>
            </a:fld>
            <a:endParaRPr lang="en-GB"/>
          </a:p>
        </p:txBody>
      </p:sp>
    </p:spTree>
    <p:extLst>
      <p:ext uri="{BB962C8B-B14F-4D97-AF65-F5344CB8AC3E}">
        <p14:creationId xmlns:p14="http://schemas.microsoft.com/office/powerpoint/2010/main" val="191424272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just">
              <a:lnSpc>
                <a:spcPct val="107000"/>
              </a:lnSpc>
              <a:spcAft>
                <a:spcPts val="800"/>
              </a:spcAft>
            </a:pPr>
            <a:r>
              <a:rPr lang="tr-TR" baseline="0" dirty="0" smtClean="0"/>
              <a:t>Sn. Bakan çok önemsiyor, bizzat sorular soruyor ve takip ediyor.</a:t>
            </a:r>
            <a:endParaRPr lang="en-GB" dirty="0"/>
          </a:p>
        </p:txBody>
      </p:sp>
      <p:sp>
        <p:nvSpPr>
          <p:cNvPr id="4" name="Slayt Numarası Yer Tutucusu 3"/>
          <p:cNvSpPr>
            <a:spLocks noGrp="1"/>
          </p:cNvSpPr>
          <p:nvPr>
            <p:ph type="sldNum" sz="quarter" idx="10"/>
          </p:nvPr>
        </p:nvSpPr>
        <p:spPr/>
        <p:txBody>
          <a:bodyPr/>
          <a:lstStyle/>
          <a:p>
            <a:fld id="{729FE571-3F0F-448B-8F0D-303F08B51878}" type="slidenum">
              <a:rPr lang="en-GB" smtClean="0"/>
              <a:t>25</a:t>
            </a:fld>
            <a:endParaRPr lang="en-GB"/>
          </a:p>
        </p:txBody>
      </p:sp>
    </p:spTree>
    <p:extLst>
      <p:ext uri="{BB962C8B-B14F-4D97-AF65-F5344CB8AC3E}">
        <p14:creationId xmlns:p14="http://schemas.microsoft.com/office/powerpoint/2010/main" val="4003991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lvl="0"/>
            <a:r>
              <a:rPr lang="tr-TR" sz="1200" kern="1200" dirty="0" smtClean="0">
                <a:solidFill>
                  <a:schemeClr val="tx1"/>
                </a:solidFill>
                <a:effectLst/>
                <a:latin typeface="+mn-lt"/>
                <a:ea typeface="+mn-ea"/>
                <a:cs typeface="+mn-cs"/>
              </a:rPr>
              <a:t> </a:t>
            </a:r>
            <a:endParaRPr lang="en-GB" dirty="0"/>
          </a:p>
        </p:txBody>
      </p:sp>
      <p:sp>
        <p:nvSpPr>
          <p:cNvPr id="4" name="Slayt Numarası Yer Tutucusu 3"/>
          <p:cNvSpPr>
            <a:spLocks noGrp="1"/>
          </p:cNvSpPr>
          <p:nvPr>
            <p:ph type="sldNum" sz="quarter" idx="10"/>
          </p:nvPr>
        </p:nvSpPr>
        <p:spPr/>
        <p:txBody>
          <a:bodyPr/>
          <a:lstStyle/>
          <a:p>
            <a:fld id="{729FE571-3F0F-448B-8F0D-303F08B51878}" type="slidenum">
              <a:rPr lang="en-GB" smtClean="0"/>
              <a:t>26</a:t>
            </a:fld>
            <a:endParaRPr lang="en-GB"/>
          </a:p>
        </p:txBody>
      </p:sp>
    </p:spTree>
    <p:extLst>
      <p:ext uri="{BB962C8B-B14F-4D97-AF65-F5344CB8AC3E}">
        <p14:creationId xmlns:p14="http://schemas.microsoft.com/office/powerpoint/2010/main" val="71160083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lvl="0"/>
            <a:r>
              <a:rPr lang="tr-TR" sz="1200" kern="1200" dirty="0" smtClean="0">
                <a:solidFill>
                  <a:schemeClr val="tx1"/>
                </a:solidFill>
                <a:effectLst/>
                <a:latin typeface="+mn-lt"/>
                <a:ea typeface="+mn-ea"/>
                <a:cs typeface="+mn-cs"/>
              </a:rPr>
              <a:t> </a:t>
            </a:r>
            <a:endParaRPr lang="en-GB" dirty="0"/>
          </a:p>
        </p:txBody>
      </p:sp>
      <p:sp>
        <p:nvSpPr>
          <p:cNvPr id="4" name="Slayt Numarası Yer Tutucusu 3"/>
          <p:cNvSpPr>
            <a:spLocks noGrp="1"/>
          </p:cNvSpPr>
          <p:nvPr>
            <p:ph type="sldNum" sz="quarter" idx="10"/>
          </p:nvPr>
        </p:nvSpPr>
        <p:spPr/>
        <p:txBody>
          <a:bodyPr/>
          <a:lstStyle/>
          <a:p>
            <a:fld id="{729FE571-3F0F-448B-8F0D-303F08B51878}" type="slidenum">
              <a:rPr lang="en-GB" smtClean="0"/>
              <a:t>27</a:t>
            </a:fld>
            <a:endParaRPr lang="en-GB"/>
          </a:p>
        </p:txBody>
      </p:sp>
    </p:spTree>
    <p:extLst>
      <p:ext uri="{BB962C8B-B14F-4D97-AF65-F5344CB8AC3E}">
        <p14:creationId xmlns:p14="http://schemas.microsoft.com/office/powerpoint/2010/main" val="264470933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lvl="0"/>
            <a:r>
              <a:rPr lang="tr-TR" sz="1200" kern="1200" dirty="0" smtClean="0">
                <a:solidFill>
                  <a:schemeClr val="tx1"/>
                </a:solidFill>
                <a:effectLst/>
                <a:latin typeface="+mn-lt"/>
                <a:ea typeface="+mn-ea"/>
                <a:cs typeface="+mn-cs"/>
              </a:rPr>
              <a:t> </a:t>
            </a:r>
            <a:endParaRPr lang="en-GB" dirty="0"/>
          </a:p>
        </p:txBody>
      </p:sp>
      <p:sp>
        <p:nvSpPr>
          <p:cNvPr id="4" name="Slayt Numarası Yer Tutucusu 3"/>
          <p:cNvSpPr>
            <a:spLocks noGrp="1"/>
          </p:cNvSpPr>
          <p:nvPr>
            <p:ph type="sldNum" sz="quarter" idx="10"/>
          </p:nvPr>
        </p:nvSpPr>
        <p:spPr/>
        <p:txBody>
          <a:bodyPr/>
          <a:lstStyle/>
          <a:p>
            <a:fld id="{729FE571-3F0F-448B-8F0D-303F08B51878}" type="slidenum">
              <a:rPr lang="en-GB" smtClean="0"/>
              <a:t>28</a:t>
            </a:fld>
            <a:endParaRPr lang="en-GB"/>
          </a:p>
        </p:txBody>
      </p:sp>
    </p:spTree>
    <p:extLst>
      <p:ext uri="{BB962C8B-B14F-4D97-AF65-F5344CB8AC3E}">
        <p14:creationId xmlns:p14="http://schemas.microsoft.com/office/powerpoint/2010/main" val="39431782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just">
              <a:lnSpc>
                <a:spcPct val="107000"/>
              </a:lnSpc>
              <a:spcAft>
                <a:spcPts val="800"/>
              </a:spcAft>
            </a:pPr>
            <a:endParaRPr lang="en-GB" dirty="0"/>
          </a:p>
        </p:txBody>
      </p:sp>
      <p:sp>
        <p:nvSpPr>
          <p:cNvPr id="4" name="Slayt Numarası Yer Tutucusu 3"/>
          <p:cNvSpPr>
            <a:spLocks noGrp="1"/>
          </p:cNvSpPr>
          <p:nvPr>
            <p:ph type="sldNum" sz="quarter" idx="10"/>
          </p:nvPr>
        </p:nvSpPr>
        <p:spPr/>
        <p:txBody>
          <a:bodyPr/>
          <a:lstStyle/>
          <a:p>
            <a:fld id="{729FE571-3F0F-448B-8F0D-303F08B51878}" type="slidenum">
              <a:rPr lang="en-GB" smtClean="0"/>
              <a:t>29</a:t>
            </a:fld>
            <a:endParaRPr lang="en-GB"/>
          </a:p>
        </p:txBody>
      </p:sp>
    </p:spTree>
    <p:extLst>
      <p:ext uri="{BB962C8B-B14F-4D97-AF65-F5344CB8AC3E}">
        <p14:creationId xmlns:p14="http://schemas.microsoft.com/office/powerpoint/2010/main" val="195312491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just">
              <a:lnSpc>
                <a:spcPct val="107000"/>
              </a:lnSpc>
              <a:spcAft>
                <a:spcPts val="800"/>
              </a:spcAft>
            </a:pPr>
            <a:endParaRPr lang="en-GB" dirty="0"/>
          </a:p>
        </p:txBody>
      </p:sp>
      <p:sp>
        <p:nvSpPr>
          <p:cNvPr id="4" name="Slayt Numarası Yer Tutucusu 3"/>
          <p:cNvSpPr>
            <a:spLocks noGrp="1"/>
          </p:cNvSpPr>
          <p:nvPr>
            <p:ph type="sldNum" sz="quarter" idx="10"/>
          </p:nvPr>
        </p:nvSpPr>
        <p:spPr/>
        <p:txBody>
          <a:bodyPr/>
          <a:lstStyle/>
          <a:p>
            <a:fld id="{729FE571-3F0F-448B-8F0D-303F08B51878}" type="slidenum">
              <a:rPr lang="en-GB" smtClean="0"/>
              <a:t>30</a:t>
            </a:fld>
            <a:endParaRPr lang="en-GB"/>
          </a:p>
        </p:txBody>
      </p:sp>
    </p:spTree>
    <p:extLst>
      <p:ext uri="{BB962C8B-B14F-4D97-AF65-F5344CB8AC3E}">
        <p14:creationId xmlns:p14="http://schemas.microsoft.com/office/powerpoint/2010/main" val="34555442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just">
              <a:lnSpc>
                <a:spcPct val="107000"/>
              </a:lnSpc>
              <a:spcAft>
                <a:spcPts val="800"/>
              </a:spcAft>
            </a:pPr>
            <a:r>
              <a:rPr lang="tr-TR" dirty="0" smtClean="0"/>
              <a:t>Teşvik sistemi, tüm devlet desteklerini ifade etmemektedir, yalnızca Teşvik Uygulama Genel Müdürlüğünün</a:t>
            </a:r>
            <a:r>
              <a:rPr lang="tr-TR" baseline="0" dirty="0" smtClean="0"/>
              <a:t> yürüttüğü 3305 sayılı Karar kapsamındaki destekleri kapsamaktadır.</a:t>
            </a:r>
            <a:endParaRPr lang="en-GB" dirty="0"/>
          </a:p>
        </p:txBody>
      </p:sp>
      <p:sp>
        <p:nvSpPr>
          <p:cNvPr id="4" name="Slayt Numarası Yer Tutucusu 3"/>
          <p:cNvSpPr>
            <a:spLocks noGrp="1"/>
          </p:cNvSpPr>
          <p:nvPr>
            <p:ph type="sldNum" sz="quarter" idx="10"/>
          </p:nvPr>
        </p:nvSpPr>
        <p:spPr/>
        <p:txBody>
          <a:bodyPr/>
          <a:lstStyle/>
          <a:p>
            <a:fld id="{729FE571-3F0F-448B-8F0D-303F08B51878}" type="slidenum">
              <a:rPr lang="en-GB" smtClean="0"/>
              <a:t>4</a:t>
            </a:fld>
            <a:endParaRPr lang="en-GB"/>
          </a:p>
        </p:txBody>
      </p:sp>
    </p:spTree>
    <p:extLst>
      <p:ext uri="{BB962C8B-B14F-4D97-AF65-F5344CB8AC3E}">
        <p14:creationId xmlns:p14="http://schemas.microsoft.com/office/powerpoint/2010/main" val="265098665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just">
              <a:lnSpc>
                <a:spcPct val="107000"/>
              </a:lnSpc>
              <a:spcAft>
                <a:spcPts val="800"/>
              </a:spcAft>
            </a:pPr>
            <a:endParaRPr lang="en-GB" dirty="0"/>
          </a:p>
        </p:txBody>
      </p:sp>
      <p:sp>
        <p:nvSpPr>
          <p:cNvPr id="4" name="Slayt Numarası Yer Tutucusu 3"/>
          <p:cNvSpPr>
            <a:spLocks noGrp="1"/>
          </p:cNvSpPr>
          <p:nvPr>
            <p:ph type="sldNum" sz="quarter" idx="10"/>
          </p:nvPr>
        </p:nvSpPr>
        <p:spPr/>
        <p:txBody>
          <a:bodyPr/>
          <a:lstStyle/>
          <a:p>
            <a:fld id="{729FE571-3F0F-448B-8F0D-303F08B51878}" type="slidenum">
              <a:rPr lang="en-GB" smtClean="0"/>
              <a:t>31</a:t>
            </a:fld>
            <a:endParaRPr lang="en-GB"/>
          </a:p>
        </p:txBody>
      </p:sp>
    </p:spTree>
    <p:extLst>
      <p:ext uri="{BB962C8B-B14F-4D97-AF65-F5344CB8AC3E}">
        <p14:creationId xmlns:p14="http://schemas.microsoft.com/office/powerpoint/2010/main" val="113951307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just">
              <a:lnSpc>
                <a:spcPct val="107000"/>
              </a:lnSpc>
              <a:spcAft>
                <a:spcPts val="800"/>
              </a:spcAft>
            </a:pPr>
            <a:endParaRPr lang="en-GB" dirty="0"/>
          </a:p>
        </p:txBody>
      </p:sp>
      <p:sp>
        <p:nvSpPr>
          <p:cNvPr id="4" name="Slayt Numarası Yer Tutucusu 3"/>
          <p:cNvSpPr>
            <a:spLocks noGrp="1"/>
          </p:cNvSpPr>
          <p:nvPr>
            <p:ph type="sldNum" sz="quarter" idx="10"/>
          </p:nvPr>
        </p:nvSpPr>
        <p:spPr/>
        <p:txBody>
          <a:bodyPr/>
          <a:lstStyle/>
          <a:p>
            <a:fld id="{729FE571-3F0F-448B-8F0D-303F08B51878}" type="slidenum">
              <a:rPr lang="en-GB" smtClean="0"/>
              <a:t>32</a:t>
            </a:fld>
            <a:endParaRPr lang="en-GB"/>
          </a:p>
        </p:txBody>
      </p:sp>
    </p:spTree>
    <p:extLst>
      <p:ext uri="{BB962C8B-B14F-4D97-AF65-F5344CB8AC3E}">
        <p14:creationId xmlns:p14="http://schemas.microsoft.com/office/powerpoint/2010/main" val="96217305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just">
              <a:lnSpc>
                <a:spcPct val="107000"/>
              </a:lnSpc>
              <a:spcAft>
                <a:spcPts val="800"/>
              </a:spcAft>
            </a:pPr>
            <a:endParaRPr lang="en-GB" dirty="0"/>
          </a:p>
        </p:txBody>
      </p:sp>
      <p:sp>
        <p:nvSpPr>
          <p:cNvPr id="4" name="Slayt Numarası Yer Tutucusu 3"/>
          <p:cNvSpPr>
            <a:spLocks noGrp="1"/>
          </p:cNvSpPr>
          <p:nvPr>
            <p:ph type="sldNum" sz="quarter" idx="10"/>
          </p:nvPr>
        </p:nvSpPr>
        <p:spPr/>
        <p:txBody>
          <a:bodyPr/>
          <a:lstStyle/>
          <a:p>
            <a:fld id="{729FE571-3F0F-448B-8F0D-303F08B51878}" type="slidenum">
              <a:rPr lang="en-GB" smtClean="0"/>
              <a:t>33</a:t>
            </a:fld>
            <a:endParaRPr lang="en-GB"/>
          </a:p>
        </p:txBody>
      </p:sp>
    </p:spTree>
    <p:extLst>
      <p:ext uri="{BB962C8B-B14F-4D97-AF65-F5344CB8AC3E}">
        <p14:creationId xmlns:p14="http://schemas.microsoft.com/office/powerpoint/2010/main" val="179271963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just">
              <a:lnSpc>
                <a:spcPct val="107000"/>
              </a:lnSpc>
              <a:spcAft>
                <a:spcPts val="800"/>
              </a:spcAft>
            </a:pPr>
            <a:endParaRPr lang="en-GB" dirty="0"/>
          </a:p>
        </p:txBody>
      </p:sp>
      <p:sp>
        <p:nvSpPr>
          <p:cNvPr id="4" name="Slayt Numarası Yer Tutucusu 3"/>
          <p:cNvSpPr>
            <a:spLocks noGrp="1"/>
          </p:cNvSpPr>
          <p:nvPr>
            <p:ph type="sldNum" sz="quarter" idx="10"/>
          </p:nvPr>
        </p:nvSpPr>
        <p:spPr/>
        <p:txBody>
          <a:bodyPr/>
          <a:lstStyle/>
          <a:p>
            <a:fld id="{729FE571-3F0F-448B-8F0D-303F08B51878}" type="slidenum">
              <a:rPr lang="en-GB" smtClean="0"/>
              <a:t>34</a:t>
            </a:fld>
            <a:endParaRPr lang="en-GB"/>
          </a:p>
        </p:txBody>
      </p:sp>
    </p:spTree>
    <p:extLst>
      <p:ext uri="{BB962C8B-B14F-4D97-AF65-F5344CB8AC3E}">
        <p14:creationId xmlns:p14="http://schemas.microsoft.com/office/powerpoint/2010/main" val="177629910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just">
              <a:lnSpc>
                <a:spcPct val="107000"/>
              </a:lnSpc>
              <a:spcAft>
                <a:spcPts val="800"/>
              </a:spcAft>
            </a:pPr>
            <a:endParaRPr lang="en-GB" dirty="0"/>
          </a:p>
        </p:txBody>
      </p:sp>
      <p:sp>
        <p:nvSpPr>
          <p:cNvPr id="4" name="Slayt Numarası Yer Tutucusu 3"/>
          <p:cNvSpPr>
            <a:spLocks noGrp="1"/>
          </p:cNvSpPr>
          <p:nvPr>
            <p:ph type="sldNum" sz="quarter" idx="10"/>
          </p:nvPr>
        </p:nvSpPr>
        <p:spPr/>
        <p:txBody>
          <a:bodyPr/>
          <a:lstStyle/>
          <a:p>
            <a:fld id="{729FE571-3F0F-448B-8F0D-303F08B51878}" type="slidenum">
              <a:rPr lang="en-GB" smtClean="0"/>
              <a:t>35</a:t>
            </a:fld>
            <a:endParaRPr lang="en-GB"/>
          </a:p>
        </p:txBody>
      </p:sp>
    </p:spTree>
    <p:extLst>
      <p:ext uri="{BB962C8B-B14F-4D97-AF65-F5344CB8AC3E}">
        <p14:creationId xmlns:p14="http://schemas.microsoft.com/office/powerpoint/2010/main" val="138202321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just">
              <a:lnSpc>
                <a:spcPct val="107000"/>
              </a:lnSpc>
              <a:spcAft>
                <a:spcPts val="800"/>
              </a:spcAft>
            </a:pPr>
            <a:endParaRPr lang="en-GB" dirty="0"/>
          </a:p>
        </p:txBody>
      </p:sp>
      <p:sp>
        <p:nvSpPr>
          <p:cNvPr id="4" name="Slayt Numarası Yer Tutucusu 3"/>
          <p:cNvSpPr>
            <a:spLocks noGrp="1"/>
          </p:cNvSpPr>
          <p:nvPr>
            <p:ph type="sldNum" sz="quarter" idx="10"/>
          </p:nvPr>
        </p:nvSpPr>
        <p:spPr/>
        <p:txBody>
          <a:bodyPr/>
          <a:lstStyle/>
          <a:p>
            <a:fld id="{729FE571-3F0F-448B-8F0D-303F08B51878}" type="slidenum">
              <a:rPr lang="en-GB" smtClean="0"/>
              <a:t>36</a:t>
            </a:fld>
            <a:endParaRPr lang="en-GB"/>
          </a:p>
        </p:txBody>
      </p:sp>
    </p:spTree>
    <p:extLst>
      <p:ext uri="{BB962C8B-B14F-4D97-AF65-F5344CB8AC3E}">
        <p14:creationId xmlns:p14="http://schemas.microsoft.com/office/powerpoint/2010/main" val="384588318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just">
              <a:lnSpc>
                <a:spcPct val="107000"/>
              </a:lnSpc>
              <a:spcAft>
                <a:spcPts val="800"/>
              </a:spcAft>
            </a:pPr>
            <a:endParaRPr lang="en-GB" dirty="0"/>
          </a:p>
        </p:txBody>
      </p:sp>
      <p:sp>
        <p:nvSpPr>
          <p:cNvPr id="4" name="Slayt Numarası Yer Tutucusu 3"/>
          <p:cNvSpPr>
            <a:spLocks noGrp="1"/>
          </p:cNvSpPr>
          <p:nvPr>
            <p:ph type="sldNum" sz="quarter" idx="10"/>
          </p:nvPr>
        </p:nvSpPr>
        <p:spPr/>
        <p:txBody>
          <a:bodyPr/>
          <a:lstStyle/>
          <a:p>
            <a:fld id="{729FE571-3F0F-448B-8F0D-303F08B51878}" type="slidenum">
              <a:rPr lang="en-GB" smtClean="0"/>
              <a:t>37</a:t>
            </a:fld>
            <a:endParaRPr lang="en-GB"/>
          </a:p>
        </p:txBody>
      </p:sp>
    </p:spTree>
    <p:extLst>
      <p:ext uri="{BB962C8B-B14F-4D97-AF65-F5344CB8AC3E}">
        <p14:creationId xmlns:p14="http://schemas.microsoft.com/office/powerpoint/2010/main" val="331997432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just">
              <a:lnSpc>
                <a:spcPct val="107000"/>
              </a:lnSpc>
              <a:spcAft>
                <a:spcPts val="800"/>
              </a:spcAft>
            </a:pPr>
            <a:endParaRPr lang="en-GB" dirty="0"/>
          </a:p>
        </p:txBody>
      </p:sp>
      <p:sp>
        <p:nvSpPr>
          <p:cNvPr id="4" name="Slayt Numarası Yer Tutucusu 3"/>
          <p:cNvSpPr>
            <a:spLocks noGrp="1"/>
          </p:cNvSpPr>
          <p:nvPr>
            <p:ph type="sldNum" sz="quarter" idx="10"/>
          </p:nvPr>
        </p:nvSpPr>
        <p:spPr/>
        <p:txBody>
          <a:bodyPr/>
          <a:lstStyle/>
          <a:p>
            <a:fld id="{729FE571-3F0F-448B-8F0D-303F08B51878}" type="slidenum">
              <a:rPr lang="en-GB" smtClean="0"/>
              <a:t>38</a:t>
            </a:fld>
            <a:endParaRPr lang="en-GB"/>
          </a:p>
        </p:txBody>
      </p:sp>
    </p:spTree>
    <p:extLst>
      <p:ext uri="{BB962C8B-B14F-4D97-AF65-F5344CB8AC3E}">
        <p14:creationId xmlns:p14="http://schemas.microsoft.com/office/powerpoint/2010/main" val="260647177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just">
              <a:lnSpc>
                <a:spcPct val="107000"/>
              </a:lnSpc>
              <a:spcAft>
                <a:spcPts val="800"/>
              </a:spcAft>
            </a:pPr>
            <a:endParaRPr lang="en-GB" dirty="0"/>
          </a:p>
        </p:txBody>
      </p:sp>
      <p:sp>
        <p:nvSpPr>
          <p:cNvPr id="4" name="Slayt Numarası Yer Tutucusu 3"/>
          <p:cNvSpPr>
            <a:spLocks noGrp="1"/>
          </p:cNvSpPr>
          <p:nvPr>
            <p:ph type="sldNum" sz="quarter" idx="10"/>
          </p:nvPr>
        </p:nvSpPr>
        <p:spPr/>
        <p:txBody>
          <a:bodyPr/>
          <a:lstStyle/>
          <a:p>
            <a:fld id="{729FE571-3F0F-448B-8F0D-303F08B51878}" type="slidenum">
              <a:rPr lang="en-GB" smtClean="0"/>
              <a:t>39</a:t>
            </a:fld>
            <a:endParaRPr lang="en-GB"/>
          </a:p>
        </p:txBody>
      </p:sp>
    </p:spTree>
    <p:extLst>
      <p:ext uri="{BB962C8B-B14F-4D97-AF65-F5344CB8AC3E}">
        <p14:creationId xmlns:p14="http://schemas.microsoft.com/office/powerpoint/2010/main" val="35538137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just">
              <a:lnSpc>
                <a:spcPct val="107000"/>
              </a:lnSpc>
              <a:spcAft>
                <a:spcPts val="800"/>
              </a:spcAft>
            </a:pPr>
            <a:endParaRPr lang="en-GB" dirty="0"/>
          </a:p>
        </p:txBody>
      </p:sp>
      <p:sp>
        <p:nvSpPr>
          <p:cNvPr id="4" name="Slayt Numarası Yer Tutucusu 3"/>
          <p:cNvSpPr>
            <a:spLocks noGrp="1"/>
          </p:cNvSpPr>
          <p:nvPr>
            <p:ph type="sldNum" sz="quarter" idx="10"/>
          </p:nvPr>
        </p:nvSpPr>
        <p:spPr/>
        <p:txBody>
          <a:bodyPr/>
          <a:lstStyle/>
          <a:p>
            <a:fld id="{729FE571-3F0F-448B-8F0D-303F08B51878}" type="slidenum">
              <a:rPr lang="en-GB" smtClean="0"/>
              <a:t>5</a:t>
            </a:fld>
            <a:endParaRPr lang="en-GB"/>
          </a:p>
        </p:txBody>
      </p:sp>
    </p:spTree>
    <p:extLst>
      <p:ext uri="{BB962C8B-B14F-4D97-AF65-F5344CB8AC3E}">
        <p14:creationId xmlns:p14="http://schemas.microsoft.com/office/powerpoint/2010/main" val="31262760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just">
              <a:lnSpc>
                <a:spcPct val="107000"/>
              </a:lnSpc>
              <a:spcAft>
                <a:spcPts val="800"/>
              </a:spcAft>
            </a:pPr>
            <a:endParaRPr lang="en-GB" dirty="0"/>
          </a:p>
        </p:txBody>
      </p:sp>
      <p:sp>
        <p:nvSpPr>
          <p:cNvPr id="4" name="Slayt Numarası Yer Tutucusu 3"/>
          <p:cNvSpPr>
            <a:spLocks noGrp="1"/>
          </p:cNvSpPr>
          <p:nvPr>
            <p:ph type="sldNum" sz="quarter" idx="10"/>
          </p:nvPr>
        </p:nvSpPr>
        <p:spPr/>
        <p:txBody>
          <a:bodyPr/>
          <a:lstStyle/>
          <a:p>
            <a:fld id="{729FE571-3F0F-448B-8F0D-303F08B51878}" type="slidenum">
              <a:rPr lang="en-GB" smtClean="0"/>
              <a:t>6</a:t>
            </a:fld>
            <a:endParaRPr lang="en-GB"/>
          </a:p>
        </p:txBody>
      </p:sp>
    </p:spTree>
    <p:extLst>
      <p:ext uri="{BB962C8B-B14F-4D97-AF65-F5344CB8AC3E}">
        <p14:creationId xmlns:p14="http://schemas.microsoft.com/office/powerpoint/2010/main" val="25998427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just">
              <a:lnSpc>
                <a:spcPct val="107000"/>
              </a:lnSpc>
              <a:spcAft>
                <a:spcPts val="800"/>
              </a:spcAft>
            </a:pPr>
            <a:endParaRPr lang="en-GB" dirty="0"/>
          </a:p>
        </p:txBody>
      </p:sp>
      <p:sp>
        <p:nvSpPr>
          <p:cNvPr id="4" name="Slayt Numarası Yer Tutucusu 3"/>
          <p:cNvSpPr>
            <a:spLocks noGrp="1"/>
          </p:cNvSpPr>
          <p:nvPr>
            <p:ph type="sldNum" sz="quarter" idx="10"/>
          </p:nvPr>
        </p:nvSpPr>
        <p:spPr/>
        <p:txBody>
          <a:bodyPr/>
          <a:lstStyle/>
          <a:p>
            <a:fld id="{729FE571-3F0F-448B-8F0D-303F08B51878}" type="slidenum">
              <a:rPr lang="en-GB" smtClean="0"/>
              <a:t>7</a:t>
            </a:fld>
            <a:endParaRPr lang="en-GB"/>
          </a:p>
        </p:txBody>
      </p:sp>
    </p:spTree>
    <p:extLst>
      <p:ext uri="{BB962C8B-B14F-4D97-AF65-F5344CB8AC3E}">
        <p14:creationId xmlns:p14="http://schemas.microsoft.com/office/powerpoint/2010/main" val="37821030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just">
              <a:lnSpc>
                <a:spcPct val="107000"/>
              </a:lnSpc>
              <a:spcAft>
                <a:spcPts val="800"/>
              </a:spcAft>
            </a:pPr>
            <a:r>
              <a:rPr lang="tr-TR" dirty="0" smtClean="0"/>
              <a:t>Stratejik yatırımlar teşviki </a:t>
            </a:r>
            <a:r>
              <a:rPr lang="tr-TR" dirty="0" err="1" smtClean="0"/>
              <a:t>yanısıra</a:t>
            </a:r>
            <a:r>
              <a:rPr lang="tr-TR" dirty="0" smtClean="0"/>
              <a:t> proje bazlı teşvikler de Komisyon kararını</a:t>
            </a:r>
            <a:r>
              <a:rPr lang="tr-TR" baseline="0" dirty="0" smtClean="0"/>
              <a:t> gerektirdiğinden, proje bazlı teşviklerin bilgileri de Teşvik Robotunda yer almaz. </a:t>
            </a:r>
            <a:endParaRPr lang="en-GB" dirty="0"/>
          </a:p>
        </p:txBody>
      </p:sp>
      <p:sp>
        <p:nvSpPr>
          <p:cNvPr id="4" name="Slayt Numarası Yer Tutucusu 3"/>
          <p:cNvSpPr>
            <a:spLocks noGrp="1"/>
          </p:cNvSpPr>
          <p:nvPr>
            <p:ph type="sldNum" sz="quarter" idx="10"/>
          </p:nvPr>
        </p:nvSpPr>
        <p:spPr/>
        <p:txBody>
          <a:bodyPr/>
          <a:lstStyle/>
          <a:p>
            <a:fld id="{729FE571-3F0F-448B-8F0D-303F08B51878}" type="slidenum">
              <a:rPr lang="en-GB" smtClean="0"/>
              <a:t>8</a:t>
            </a:fld>
            <a:endParaRPr lang="en-GB"/>
          </a:p>
        </p:txBody>
      </p:sp>
    </p:spTree>
    <p:extLst>
      <p:ext uri="{BB962C8B-B14F-4D97-AF65-F5344CB8AC3E}">
        <p14:creationId xmlns:p14="http://schemas.microsoft.com/office/powerpoint/2010/main" val="38765752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just">
              <a:lnSpc>
                <a:spcPct val="107000"/>
              </a:lnSpc>
              <a:spcAft>
                <a:spcPts val="800"/>
              </a:spcAft>
            </a:pPr>
            <a:endParaRPr lang="en-GB" dirty="0"/>
          </a:p>
        </p:txBody>
      </p:sp>
      <p:sp>
        <p:nvSpPr>
          <p:cNvPr id="4" name="Slayt Numarası Yer Tutucusu 3"/>
          <p:cNvSpPr>
            <a:spLocks noGrp="1"/>
          </p:cNvSpPr>
          <p:nvPr>
            <p:ph type="sldNum" sz="quarter" idx="10"/>
          </p:nvPr>
        </p:nvSpPr>
        <p:spPr/>
        <p:txBody>
          <a:bodyPr/>
          <a:lstStyle/>
          <a:p>
            <a:fld id="{729FE571-3F0F-448B-8F0D-303F08B51878}" type="slidenum">
              <a:rPr lang="en-GB" smtClean="0"/>
              <a:t>9</a:t>
            </a:fld>
            <a:endParaRPr lang="en-GB"/>
          </a:p>
        </p:txBody>
      </p:sp>
    </p:spTree>
    <p:extLst>
      <p:ext uri="{BB962C8B-B14F-4D97-AF65-F5344CB8AC3E}">
        <p14:creationId xmlns:p14="http://schemas.microsoft.com/office/powerpoint/2010/main" val="25140700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just">
              <a:lnSpc>
                <a:spcPct val="107000"/>
              </a:lnSpc>
              <a:spcAft>
                <a:spcPts val="800"/>
              </a:spcAft>
            </a:pPr>
            <a:endParaRPr lang="en-GB" dirty="0"/>
          </a:p>
        </p:txBody>
      </p:sp>
      <p:sp>
        <p:nvSpPr>
          <p:cNvPr id="4" name="Slayt Numarası Yer Tutucusu 3"/>
          <p:cNvSpPr>
            <a:spLocks noGrp="1"/>
          </p:cNvSpPr>
          <p:nvPr>
            <p:ph type="sldNum" sz="quarter" idx="10"/>
          </p:nvPr>
        </p:nvSpPr>
        <p:spPr/>
        <p:txBody>
          <a:bodyPr/>
          <a:lstStyle/>
          <a:p>
            <a:fld id="{729FE571-3F0F-448B-8F0D-303F08B51878}" type="slidenum">
              <a:rPr lang="en-GB" smtClean="0"/>
              <a:t>10</a:t>
            </a:fld>
            <a:endParaRPr lang="en-GB"/>
          </a:p>
        </p:txBody>
      </p:sp>
    </p:spTree>
    <p:extLst>
      <p:ext uri="{BB962C8B-B14F-4D97-AF65-F5344CB8AC3E}">
        <p14:creationId xmlns:p14="http://schemas.microsoft.com/office/powerpoint/2010/main" val="20558558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GB"/>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GB"/>
          </a:p>
        </p:txBody>
      </p:sp>
      <p:sp>
        <p:nvSpPr>
          <p:cNvPr id="4" name="Veri Yer Tutucusu 3"/>
          <p:cNvSpPr>
            <a:spLocks noGrp="1"/>
          </p:cNvSpPr>
          <p:nvPr>
            <p:ph type="dt" sz="half" idx="10"/>
          </p:nvPr>
        </p:nvSpPr>
        <p:spPr/>
        <p:txBody>
          <a:bodyPr/>
          <a:lstStyle/>
          <a:p>
            <a:fld id="{057E80C8-E385-44F7-A37C-916306D9D405}" type="datetimeFigureOut">
              <a:rPr lang="en-GB" smtClean="0"/>
              <a:t>12/01/2022</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19C5139D-198A-47FD-98FC-99E01DF8679B}" type="slidenum">
              <a:rPr lang="en-GB" smtClean="0"/>
              <a:t>‹#›</a:t>
            </a:fld>
            <a:endParaRPr lang="en-GB"/>
          </a:p>
        </p:txBody>
      </p:sp>
    </p:spTree>
    <p:extLst>
      <p:ext uri="{BB962C8B-B14F-4D97-AF65-F5344CB8AC3E}">
        <p14:creationId xmlns:p14="http://schemas.microsoft.com/office/powerpoint/2010/main" val="40163141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GB"/>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Veri Yer Tutucusu 3"/>
          <p:cNvSpPr>
            <a:spLocks noGrp="1"/>
          </p:cNvSpPr>
          <p:nvPr>
            <p:ph type="dt" sz="half" idx="10"/>
          </p:nvPr>
        </p:nvSpPr>
        <p:spPr/>
        <p:txBody>
          <a:bodyPr/>
          <a:lstStyle/>
          <a:p>
            <a:fld id="{057E80C8-E385-44F7-A37C-916306D9D405}" type="datetimeFigureOut">
              <a:rPr lang="en-GB" smtClean="0"/>
              <a:t>12/01/2022</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19C5139D-198A-47FD-98FC-99E01DF8679B}" type="slidenum">
              <a:rPr lang="en-GB" smtClean="0"/>
              <a:t>‹#›</a:t>
            </a:fld>
            <a:endParaRPr lang="en-GB"/>
          </a:p>
        </p:txBody>
      </p:sp>
    </p:spTree>
    <p:extLst>
      <p:ext uri="{BB962C8B-B14F-4D97-AF65-F5344CB8AC3E}">
        <p14:creationId xmlns:p14="http://schemas.microsoft.com/office/powerpoint/2010/main" val="37376323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GB"/>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Veri Yer Tutucusu 3"/>
          <p:cNvSpPr>
            <a:spLocks noGrp="1"/>
          </p:cNvSpPr>
          <p:nvPr>
            <p:ph type="dt" sz="half" idx="10"/>
          </p:nvPr>
        </p:nvSpPr>
        <p:spPr/>
        <p:txBody>
          <a:bodyPr/>
          <a:lstStyle/>
          <a:p>
            <a:fld id="{057E80C8-E385-44F7-A37C-916306D9D405}" type="datetimeFigureOut">
              <a:rPr lang="en-GB" smtClean="0"/>
              <a:t>12/01/2022</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19C5139D-198A-47FD-98FC-99E01DF8679B}" type="slidenum">
              <a:rPr lang="en-GB" smtClean="0"/>
              <a:t>‹#›</a:t>
            </a:fld>
            <a:endParaRPr lang="en-GB"/>
          </a:p>
        </p:txBody>
      </p:sp>
    </p:spTree>
    <p:extLst>
      <p:ext uri="{BB962C8B-B14F-4D97-AF65-F5344CB8AC3E}">
        <p14:creationId xmlns:p14="http://schemas.microsoft.com/office/powerpoint/2010/main" val="9579152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aşlık ve İçerik">
  <p:cSld name="1_Başlık ve İçerik">
    <p:spTree>
      <p:nvGrpSpPr>
        <p:cNvPr id="1" name="Shape 21"/>
        <p:cNvGrpSpPr/>
        <p:nvPr/>
      </p:nvGrpSpPr>
      <p:grpSpPr>
        <a:xfrm>
          <a:off x="0" y="0"/>
          <a:ext cx="0" cy="0"/>
          <a:chOff x="0" y="0"/>
          <a:chExt cx="0" cy="0"/>
        </a:xfrm>
      </p:grpSpPr>
      <p:sp>
        <p:nvSpPr>
          <p:cNvPr id="22" name="Google Shape;22;p3"/>
          <p:cNvSpPr txBox="1">
            <a:spLocks noGrp="1"/>
          </p:cNvSpPr>
          <p:nvPr>
            <p:ph type="sldNum" idx="12"/>
          </p:nvPr>
        </p:nvSpPr>
        <p:spPr>
          <a:xfrm>
            <a:off x="11675166" y="6464439"/>
            <a:ext cx="390904" cy="227909"/>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100" b="1" i="0" u="none" strike="noStrike" cap="none">
                <a:solidFill>
                  <a:srgbClr val="7F7F7F"/>
                </a:solidFill>
                <a:latin typeface="Roboto"/>
                <a:ea typeface="Roboto"/>
                <a:cs typeface="Roboto"/>
                <a:sym typeface="Roboto"/>
              </a:defRPr>
            </a:lvl1pPr>
            <a:lvl2pPr marL="0" lvl="1" indent="0" algn="r">
              <a:spcBef>
                <a:spcPts val="0"/>
              </a:spcBef>
              <a:buNone/>
              <a:defRPr sz="1100" b="1" i="0" u="none" strike="noStrike" cap="none">
                <a:solidFill>
                  <a:srgbClr val="7F7F7F"/>
                </a:solidFill>
                <a:latin typeface="Roboto"/>
                <a:ea typeface="Roboto"/>
                <a:cs typeface="Roboto"/>
                <a:sym typeface="Roboto"/>
              </a:defRPr>
            </a:lvl2pPr>
            <a:lvl3pPr marL="0" lvl="2" indent="0" algn="r">
              <a:spcBef>
                <a:spcPts val="0"/>
              </a:spcBef>
              <a:buNone/>
              <a:defRPr sz="1100" b="1" i="0" u="none" strike="noStrike" cap="none">
                <a:solidFill>
                  <a:srgbClr val="7F7F7F"/>
                </a:solidFill>
                <a:latin typeface="Roboto"/>
                <a:ea typeface="Roboto"/>
                <a:cs typeface="Roboto"/>
                <a:sym typeface="Roboto"/>
              </a:defRPr>
            </a:lvl3pPr>
            <a:lvl4pPr marL="0" lvl="3" indent="0" algn="r">
              <a:spcBef>
                <a:spcPts val="0"/>
              </a:spcBef>
              <a:buNone/>
              <a:defRPr sz="1100" b="1" i="0" u="none" strike="noStrike" cap="none">
                <a:solidFill>
                  <a:srgbClr val="7F7F7F"/>
                </a:solidFill>
                <a:latin typeface="Roboto"/>
                <a:ea typeface="Roboto"/>
                <a:cs typeface="Roboto"/>
                <a:sym typeface="Roboto"/>
              </a:defRPr>
            </a:lvl4pPr>
            <a:lvl5pPr marL="0" lvl="4" indent="0" algn="r">
              <a:spcBef>
                <a:spcPts val="0"/>
              </a:spcBef>
              <a:buNone/>
              <a:defRPr sz="1100" b="1" i="0" u="none" strike="noStrike" cap="none">
                <a:solidFill>
                  <a:srgbClr val="7F7F7F"/>
                </a:solidFill>
                <a:latin typeface="Roboto"/>
                <a:ea typeface="Roboto"/>
                <a:cs typeface="Roboto"/>
                <a:sym typeface="Roboto"/>
              </a:defRPr>
            </a:lvl5pPr>
            <a:lvl6pPr marL="0" lvl="5" indent="0" algn="r">
              <a:spcBef>
                <a:spcPts val="0"/>
              </a:spcBef>
              <a:buNone/>
              <a:defRPr sz="1100" b="1" i="0" u="none" strike="noStrike" cap="none">
                <a:solidFill>
                  <a:srgbClr val="7F7F7F"/>
                </a:solidFill>
                <a:latin typeface="Roboto"/>
                <a:ea typeface="Roboto"/>
                <a:cs typeface="Roboto"/>
                <a:sym typeface="Roboto"/>
              </a:defRPr>
            </a:lvl6pPr>
            <a:lvl7pPr marL="0" lvl="6" indent="0" algn="r">
              <a:spcBef>
                <a:spcPts val="0"/>
              </a:spcBef>
              <a:buNone/>
              <a:defRPr sz="1100" b="1" i="0" u="none" strike="noStrike" cap="none">
                <a:solidFill>
                  <a:srgbClr val="7F7F7F"/>
                </a:solidFill>
                <a:latin typeface="Roboto"/>
                <a:ea typeface="Roboto"/>
                <a:cs typeface="Roboto"/>
                <a:sym typeface="Roboto"/>
              </a:defRPr>
            </a:lvl7pPr>
            <a:lvl8pPr marL="0" lvl="7" indent="0" algn="r">
              <a:spcBef>
                <a:spcPts val="0"/>
              </a:spcBef>
              <a:buNone/>
              <a:defRPr sz="1100" b="1" i="0" u="none" strike="noStrike" cap="none">
                <a:solidFill>
                  <a:srgbClr val="7F7F7F"/>
                </a:solidFill>
                <a:latin typeface="Roboto"/>
                <a:ea typeface="Roboto"/>
                <a:cs typeface="Roboto"/>
                <a:sym typeface="Roboto"/>
              </a:defRPr>
            </a:lvl8pPr>
            <a:lvl9pPr marL="0" lvl="8" indent="0" algn="r">
              <a:spcBef>
                <a:spcPts val="0"/>
              </a:spcBef>
              <a:buNone/>
              <a:defRPr sz="1100" b="1" i="0" u="none" strike="noStrike" cap="none">
                <a:solidFill>
                  <a:srgbClr val="7F7F7F"/>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tr-TR"/>
              <a:t>‹#›</a:t>
            </a:fld>
            <a:endParaRPr/>
          </a:p>
        </p:txBody>
      </p:sp>
      <p:sp>
        <p:nvSpPr>
          <p:cNvPr id="23" name="Google Shape;23;p3"/>
          <p:cNvSpPr txBox="1">
            <a:spLocks noGrp="1"/>
          </p:cNvSpPr>
          <p:nvPr>
            <p:ph type="title"/>
          </p:nvPr>
        </p:nvSpPr>
        <p:spPr>
          <a:xfrm>
            <a:off x="2017992" y="143145"/>
            <a:ext cx="10515600" cy="730384"/>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rgbClr val="C00000"/>
              </a:buClr>
              <a:buSzPts val="2800"/>
              <a:buFont typeface="Roboto"/>
              <a:buNone/>
              <a:defRPr sz="2800" b="0">
                <a:solidFill>
                  <a:srgbClr val="C00000"/>
                </a:solidFill>
                <a:latin typeface="Roboto"/>
                <a:ea typeface="Roboto"/>
                <a:cs typeface="Roboto"/>
                <a:sym typeface="Roboto"/>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extLst>
      <p:ext uri="{BB962C8B-B14F-4D97-AF65-F5344CB8AC3E}">
        <p14:creationId xmlns:p14="http://schemas.microsoft.com/office/powerpoint/2010/main" val="14349743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GB"/>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Veri Yer Tutucusu 3"/>
          <p:cNvSpPr>
            <a:spLocks noGrp="1"/>
          </p:cNvSpPr>
          <p:nvPr>
            <p:ph type="dt" sz="half" idx="10"/>
          </p:nvPr>
        </p:nvSpPr>
        <p:spPr/>
        <p:txBody>
          <a:bodyPr/>
          <a:lstStyle/>
          <a:p>
            <a:fld id="{057E80C8-E385-44F7-A37C-916306D9D405}" type="datetimeFigureOut">
              <a:rPr lang="en-GB" smtClean="0"/>
              <a:t>12/01/2022</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19C5139D-198A-47FD-98FC-99E01DF8679B}" type="slidenum">
              <a:rPr lang="en-GB" smtClean="0"/>
              <a:t>‹#›</a:t>
            </a:fld>
            <a:endParaRPr lang="en-GB"/>
          </a:p>
        </p:txBody>
      </p:sp>
    </p:spTree>
    <p:extLst>
      <p:ext uri="{BB962C8B-B14F-4D97-AF65-F5344CB8AC3E}">
        <p14:creationId xmlns:p14="http://schemas.microsoft.com/office/powerpoint/2010/main" val="2409760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GB"/>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057E80C8-E385-44F7-A37C-916306D9D405}" type="datetimeFigureOut">
              <a:rPr lang="en-GB" smtClean="0"/>
              <a:t>12/01/2022</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19C5139D-198A-47FD-98FC-99E01DF8679B}" type="slidenum">
              <a:rPr lang="en-GB" smtClean="0"/>
              <a:t>‹#›</a:t>
            </a:fld>
            <a:endParaRPr lang="en-GB"/>
          </a:p>
        </p:txBody>
      </p:sp>
    </p:spTree>
    <p:extLst>
      <p:ext uri="{BB962C8B-B14F-4D97-AF65-F5344CB8AC3E}">
        <p14:creationId xmlns:p14="http://schemas.microsoft.com/office/powerpoint/2010/main" val="32894539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GB"/>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5" name="Veri Yer Tutucusu 4"/>
          <p:cNvSpPr>
            <a:spLocks noGrp="1"/>
          </p:cNvSpPr>
          <p:nvPr>
            <p:ph type="dt" sz="half" idx="10"/>
          </p:nvPr>
        </p:nvSpPr>
        <p:spPr/>
        <p:txBody>
          <a:bodyPr/>
          <a:lstStyle/>
          <a:p>
            <a:fld id="{057E80C8-E385-44F7-A37C-916306D9D405}" type="datetimeFigureOut">
              <a:rPr lang="en-GB" smtClean="0"/>
              <a:t>12/01/2022</a:t>
            </a:fld>
            <a:endParaRPr lang="en-GB"/>
          </a:p>
        </p:txBody>
      </p:sp>
      <p:sp>
        <p:nvSpPr>
          <p:cNvPr id="6" name="Altbilgi Yer Tutucusu 5"/>
          <p:cNvSpPr>
            <a:spLocks noGrp="1"/>
          </p:cNvSpPr>
          <p:nvPr>
            <p:ph type="ftr" sz="quarter" idx="11"/>
          </p:nvPr>
        </p:nvSpPr>
        <p:spPr/>
        <p:txBody>
          <a:bodyPr/>
          <a:lstStyle/>
          <a:p>
            <a:endParaRPr lang="en-GB"/>
          </a:p>
        </p:txBody>
      </p:sp>
      <p:sp>
        <p:nvSpPr>
          <p:cNvPr id="7" name="Slayt Numarası Yer Tutucusu 6"/>
          <p:cNvSpPr>
            <a:spLocks noGrp="1"/>
          </p:cNvSpPr>
          <p:nvPr>
            <p:ph type="sldNum" sz="quarter" idx="12"/>
          </p:nvPr>
        </p:nvSpPr>
        <p:spPr/>
        <p:txBody>
          <a:bodyPr/>
          <a:lstStyle/>
          <a:p>
            <a:fld id="{19C5139D-198A-47FD-98FC-99E01DF8679B}" type="slidenum">
              <a:rPr lang="en-GB" smtClean="0"/>
              <a:t>‹#›</a:t>
            </a:fld>
            <a:endParaRPr lang="en-GB"/>
          </a:p>
        </p:txBody>
      </p:sp>
    </p:spTree>
    <p:extLst>
      <p:ext uri="{BB962C8B-B14F-4D97-AF65-F5344CB8AC3E}">
        <p14:creationId xmlns:p14="http://schemas.microsoft.com/office/powerpoint/2010/main" val="25176765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GB"/>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7" name="Veri Yer Tutucusu 6"/>
          <p:cNvSpPr>
            <a:spLocks noGrp="1"/>
          </p:cNvSpPr>
          <p:nvPr>
            <p:ph type="dt" sz="half" idx="10"/>
          </p:nvPr>
        </p:nvSpPr>
        <p:spPr/>
        <p:txBody>
          <a:bodyPr/>
          <a:lstStyle/>
          <a:p>
            <a:fld id="{057E80C8-E385-44F7-A37C-916306D9D405}" type="datetimeFigureOut">
              <a:rPr lang="en-GB" smtClean="0"/>
              <a:t>12/01/2022</a:t>
            </a:fld>
            <a:endParaRPr lang="en-GB"/>
          </a:p>
        </p:txBody>
      </p:sp>
      <p:sp>
        <p:nvSpPr>
          <p:cNvPr id="8" name="Altbilgi Yer Tutucusu 7"/>
          <p:cNvSpPr>
            <a:spLocks noGrp="1"/>
          </p:cNvSpPr>
          <p:nvPr>
            <p:ph type="ftr" sz="quarter" idx="11"/>
          </p:nvPr>
        </p:nvSpPr>
        <p:spPr/>
        <p:txBody>
          <a:bodyPr/>
          <a:lstStyle/>
          <a:p>
            <a:endParaRPr lang="en-GB"/>
          </a:p>
        </p:txBody>
      </p:sp>
      <p:sp>
        <p:nvSpPr>
          <p:cNvPr id="9" name="Slayt Numarası Yer Tutucusu 8"/>
          <p:cNvSpPr>
            <a:spLocks noGrp="1"/>
          </p:cNvSpPr>
          <p:nvPr>
            <p:ph type="sldNum" sz="quarter" idx="12"/>
          </p:nvPr>
        </p:nvSpPr>
        <p:spPr/>
        <p:txBody>
          <a:bodyPr/>
          <a:lstStyle/>
          <a:p>
            <a:fld id="{19C5139D-198A-47FD-98FC-99E01DF8679B}" type="slidenum">
              <a:rPr lang="en-GB" smtClean="0"/>
              <a:t>‹#›</a:t>
            </a:fld>
            <a:endParaRPr lang="en-GB"/>
          </a:p>
        </p:txBody>
      </p:sp>
    </p:spTree>
    <p:extLst>
      <p:ext uri="{BB962C8B-B14F-4D97-AF65-F5344CB8AC3E}">
        <p14:creationId xmlns:p14="http://schemas.microsoft.com/office/powerpoint/2010/main" val="93619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GB"/>
          </a:p>
        </p:txBody>
      </p:sp>
      <p:sp>
        <p:nvSpPr>
          <p:cNvPr id="3" name="Veri Yer Tutucusu 2"/>
          <p:cNvSpPr>
            <a:spLocks noGrp="1"/>
          </p:cNvSpPr>
          <p:nvPr>
            <p:ph type="dt" sz="half" idx="10"/>
          </p:nvPr>
        </p:nvSpPr>
        <p:spPr/>
        <p:txBody>
          <a:bodyPr/>
          <a:lstStyle/>
          <a:p>
            <a:fld id="{057E80C8-E385-44F7-A37C-916306D9D405}" type="datetimeFigureOut">
              <a:rPr lang="en-GB" smtClean="0"/>
              <a:t>12/01/2022</a:t>
            </a:fld>
            <a:endParaRPr lang="en-GB"/>
          </a:p>
        </p:txBody>
      </p:sp>
      <p:sp>
        <p:nvSpPr>
          <p:cNvPr id="4" name="Altbilgi Yer Tutucusu 3"/>
          <p:cNvSpPr>
            <a:spLocks noGrp="1"/>
          </p:cNvSpPr>
          <p:nvPr>
            <p:ph type="ftr" sz="quarter" idx="11"/>
          </p:nvPr>
        </p:nvSpPr>
        <p:spPr/>
        <p:txBody>
          <a:bodyPr/>
          <a:lstStyle/>
          <a:p>
            <a:endParaRPr lang="en-GB"/>
          </a:p>
        </p:txBody>
      </p:sp>
      <p:sp>
        <p:nvSpPr>
          <p:cNvPr id="5" name="Slayt Numarası Yer Tutucusu 4"/>
          <p:cNvSpPr>
            <a:spLocks noGrp="1"/>
          </p:cNvSpPr>
          <p:nvPr>
            <p:ph type="sldNum" sz="quarter" idx="12"/>
          </p:nvPr>
        </p:nvSpPr>
        <p:spPr/>
        <p:txBody>
          <a:bodyPr/>
          <a:lstStyle/>
          <a:p>
            <a:fld id="{19C5139D-198A-47FD-98FC-99E01DF8679B}" type="slidenum">
              <a:rPr lang="en-GB" smtClean="0"/>
              <a:t>‹#›</a:t>
            </a:fld>
            <a:endParaRPr lang="en-GB"/>
          </a:p>
        </p:txBody>
      </p:sp>
    </p:spTree>
    <p:extLst>
      <p:ext uri="{BB962C8B-B14F-4D97-AF65-F5344CB8AC3E}">
        <p14:creationId xmlns:p14="http://schemas.microsoft.com/office/powerpoint/2010/main" val="39017962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57E80C8-E385-44F7-A37C-916306D9D405}" type="datetimeFigureOut">
              <a:rPr lang="en-GB" smtClean="0"/>
              <a:t>12/01/2022</a:t>
            </a:fld>
            <a:endParaRPr lang="en-GB"/>
          </a:p>
        </p:txBody>
      </p:sp>
      <p:sp>
        <p:nvSpPr>
          <p:cNvPr id="3" name="Altbilgi Yer Tutucusu 2"/>
          <p:cNvSpPr>
            <a:spLocks noGrp="1"/>
          </p:cNvSpPr>
          <p:nvPr>
            <p:ph type="ftr" sz="quarter" idx="11"/>
          </p:nvPr>
        </p:nvSpPr>
        <p:spPr/>
        <p:txBody>
          <a:bodyPr/>
          <a:lstStyle/>
          <a:p>
            <a:endParaRPr lang="en-GB"/>
          </a:p>
        </p:txBody>
      </p:sp>
      <p:sp>
        <p:nvSpPr>
          <p:cNvPr id="4" name="Slayt Numarası Yer Tutucusu 3"/>
          <p:cNvSpPr>
            <a:spLocks noGrp="1"/>
          </p:cNvSpPr>
          <p:nvPr>
            <p:ph type="sldNum" sz="quarter" idx="12"/>
          </p:nvPr>
        </p:nvSpPr>
        <p:spPr/>
        <p:txBody>
          <a:bodyPr/>
          <a:lstStyle/>
          <a:p>
            <a:fld id="{19C5139D-198A-47FD-98FC-99E01DF8679B}" type="slidenum">
              <a:rPr lang="en-GB" smtClean="0"/>
              <a:t>‹#›</a:t>
            </a:fld>
            <a:endParaRPr lang="en-GB"/>
          </a:p>
        </p:txBody>
      </p:sp>
    </p:spTree>
    <p:extLst>
      <p:ext uri="{BB962C8B-B14F-4D97-AF65-F5344CB8AC3E}">
        <p14:creationId xmlns:p14="http://schemas.microsoft.com/office/powerpoint/2010/main" val="18346714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GB"/>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57E80C8-E385-44F7-A37C-916306D9D405}" type="datetimeFigureOut">
              <a:rPr lang="en-GB" smtClean="0"/>
              <a:t>12/01/2022</a:t>
            </a:fld>
            <a:endParaRPr lang="en-GB"/>
          </a:p>
        </p:txBody>
      </p:sp>
      <p:sp>
        <p:nvSpPr>
          <p:cNvPr id="6" name="Altbilgi Yer Tutucusu 5"/>
          <p:cNvSpPr>
            <a:spLocks noGrp="1"/>
          </p:cNvSpPr>
          <p:nvPr>
            <p:ph type="ftr" sz="quarter" idx="11"/>
          </p:nvPr>
        </p:nvSpPr>
        <p:spPr/>
        <p:txBody>
          <a:bodyPr/>
          <a:lstStyle/>
          <a:p>
            <a:endParaRPr lang="en-GB"/>
          </a:p>
        </p:txBody>
      </p:sp>
      <p:sp>
        <p:nvSpPr>
          <p:cNvPr id="7" name="Slayt Numarası Yer Tutucusu 6"/>
          <p:cNvSpPr>
            <a:spLocks noGrp="1"/>
          </p:cNvSpPr>
          <p:nvPr>
            <p:ph type="sldNum" sz="quarter" idx="12"/>
          </p:nvPr>
        </p:nvSpPr>
        <p:spPr/>
        <p:txBody>
          <a:bodyPr/>
          <a:lstStyle/>
          <a:p>
            <a:fld id="{19C5139D-198A-47FD-98FC-99E01DF8679B}" type="slidenum">
              <a:rPr lang="en-GB" smtClean="0"/>
              <a:t>‹#›</a:t>
            </a:fld>
            <a:endParaRPr lang="en-GB"/>
          </a:p>
        </p:txBody>
      </p:sp>
    </p:spTree>
    <p:extLst>
      <p:ext uri="{BB962C8B-B14F-4D97-AF65-F5344CB8AC3E}">
        <p14:creationId xmlns:p14="http://schemas.microsoft.com/office/powerpoint/2010/main" val="37013926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GB"/>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57E80C8-E385-44F7-A37C-916306D9D405}" type="datetimeFigureOut">
              <a:rPr lang="en-GB" smtClean="0"/>
              <a:t>12/01/2022</a:t>
            </a:fld>
            <a:endParaRPr lang="en-GB"/>
          </a:p>
        </p:txBody>
      </p:sp>
      <p:sp>
        <p:nvSpPr>
          <p:cNvPr id="6" name="Altbilgi Yer Tutucusu 5"/>
          <p:cNvSpPr>
            <a:spLocks noGrp="1"/>
          </p:cNvSpPr>
          <p:nvPr>
            <p:ph type="ftr" sz="quarter" idx="11"/>
          </p:nvPr>
        </p:nvSpPr>
        <p:spPr/>
        <p:txBody>
          <a:bodyPr/>
          <a:lstStyle/>
          <a:p>
            <a:endParaRPr lang="en-GB"/>
          </a:p>
        </p:txBody>
      </p:sp>
      <p:sp>
        <p:nvSpPr>
          <p:cNvPr id="7" name="Slayt Numarası Yer Tutucusu 6"/>
          <p:cNvSpPr>
            <a:spLocks noGrp="1"/>
          </p:cNvSpPr>
          <p:nvPr>
            <p:ph type="sldNum" sz="quarter" idx="12"/>
          </p:nvPr>
        </p:nvSpPr>
        <p:spPr/>
        <p:txBody>
          <a:bodyPr/>
          <a:lstStyle/>
          <a:p>
            <a:fld id="{19C5139D-198A-47FD-98FC-99E01DF8679B}" type="slidenum">
              <a:rPr lang="en-GB" smtClean="0"/>
              <a:t>‹#›</a:t>
            </a:fld>
            <a:endParaRPr lang="en-GB"/>
          </a:p>
        </p:txBody>
      </p:sp>
    </p:spTree>
    <p:extLst>
      <p:ext uri="{BB962C8B-B14F-4D97-AF65-F5344CB8AC3E}">
        <p14:creationId xmlns:p14="http://schemas.microsoft.com/office/powerpoint/2010/main" val="37147542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GB"/>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7E80C8-E385-44F7-A37C-916306D9D405}" type="datetimeFigureOut">
              <a:rPr lang="en-GB" smtClean="0"/>
              <a:t>12/01/2022</a:t>
            </a:fld>
            <a:endParaRPr lang="en-GB"/>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C5139D-198A-47FD-98FC-99E01DF8679B}" type="slidenum">
              <a:rPr lang="en-GB" smtClean="0"/>
              <a:t>‹#›</a:t>
            </a:fld>
            <a:endParaRPr lang="en-GB"/>
          </a:p>
        </p:txBody>
      </p:sp>
    </p:spTree>
    <p:extLst>
      <p:ext uri="{BB962C8B-B14F-4D97-AF65-F5344CB8AC3E}">
        <p14:creationId xmlns:p14="http://schemas.microsoft.com/office/powerpoint/2010/main" val="24663457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9.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8.xml"/><Relationship Id="rId1" Type="http://schemas.openxmlformats.org/officeDocument/2006/relationships/slideLayout" Target="../slideLayouts/slideLayout1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8" Type="http://schemas.openxmlformats.org/officeDocument/2006/relationships/diagramData" Target="../diagrams/data4.xml"/><Relationship Id="rId13" Type="http://schemas.openxmlformats.org/officeDocument/2006/relationships/diagramData" Target="../diagrams/data5.xml"/><Relationship Id="rId3" Type="http://schemas.openxmlformats.org/officeDocument/2006/relationships/diagramData" Target="../diagrams/data3.xml"/><Relationship Id="rId7" Type="http://schemas.microsoft.com/office/2007/relationships/diagramDrawing" Target="../diagrams/drawing3.xml"/><Relationship Id="rId12" Type="http://schemas.microsoft.com/office/2007/relationships/diagramDrawing" Target="../diagrams/drawing4.xml"/><Relationship Id="rId17" Type="http://schemas.microsoft.com/office/2007/relationships/diagramDrawing" Target="../diagrams/drawing5.xml"/><Relationship Id="rId2" Type="http://schemas.openxmlformats.org/officeDocument/2006/relationships/notesSlide" Target="../notesSlides/notesSlide19.xml"/><Relationship Id="rId16" Type="http://schemas.openxmlformats.org/officeDocument/2006/relationships/diagramColors" Target="../diagrams/colors5.xml"/><Relationship Id="rId1" Type="http://schemas.openxmlformats.org/officeDocument/2006/relationships/slideLayout" Target="../slideLayouts/slideLayout12.xml"/><Relationship Id="rId6" Type="http://schemas.openxmlformats.org/officeDocument/2006/relationships/diagramColors" Target="../diagrams/colors3.xml"/><Relationship Id="rId11" Type="http://schemas.openxmlformats.org/officeDocument/2006/relationships/diagramColors" Target="../diagrams/colors4.xml"/><Relationship Id="rId5" Type="http://schemas.openxmlformats.org/officeDocument/2006/relationships/diagramQuickStyle" Target="../diagrams/quickStyle3.xml"/><Relationship Id="rId15" Type="http://schemas.openxmlformats.org/officeDocument/2006/relationships/diagramQuickStyle" Target="../diagrams/quickStyle5.xml"/><Relationship Id="rId10" Type="http://schemas.openxmlformats.org/officeDocument/2006/relationships/diagramQuickStyle" Target="../diagrams/quickStyle4.xml"/><Relationship Id="rId4" Type="http://schemas.openxmlformats.org/officeDocument/2006/relationships/diagramLayout" Target="../diagrams/layout3.xml"/><Relationship Id="rId9" Type="http://schemas.openxmlformats.org/officeDocument/2006/relationships/diagramLayout" Target="../diagrams/layout4.xml"/><Relationship Id="rId14" Type="http://schemas.openxmlformats.org/officeDocument/2006/relationships/diagramLayout" Target="../diagrams/layout5.xml"/></Relationships>
</file>

<file path=ppt/slides/_rels/slide2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hyperlink" Target="http://www.yatirimadestek.gov.tr/" TargetMode="External"/><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hyperlink" Target="http://www.yatirimadestek.gov.tr/" TargetMode="External"/><Relationship Id="rId2" Type="http://schemas.openxmlformats.org/officeDocument/2006/relationships/notesSlide" Target="../notesSlides/notesSlide24.xml"/><Relationship Id="rId1" Type="http://schemas.openxmlformats.org/officeDocument/2006/relationships/slideLayout" Target="../slideLayouts/slideLayout4.xml"/><Relationship Id="rId4" Type="http://schemas.openxmlformats.org/officeDocument/2006/relationships/hyperlink" Target="https://www.sanayi.gov.tr/merkez-birimi/14a09761d390/diger/b81097" TargetMode="External"/></Relationships>
</file>

<file path=ppt/slides/_rels/slide26.xml.rels><?xml version="1.0" encoding="UTF-8" standalone="yes"?>
<Relationships xmlns="http://schemas.openxmlformats.org/package/2006/relationships"><Relationship Id="rId3" Type="http://schemas.openxmlformats.org/officeDocument/2006/relationships/hyperlink" Target="https://www.kalkinmakutuphanesi.gov.tr/" TargetMode="External"/><Relationship Id="rId2" Type="http://schemas.openxmlformats.org/officeDocument/2006/relationships/notesSlide" Target="../notesSlides/notesSlide25.xml"/><Relationship Id="rId1" Type="http://schemas.openxmlformats.org/officeDocument/2006/relationships/slideLayout" Target="../slideLayouts/slideLayout4.xml"/><Relationship Id="rId4" Type="http://schemas.openxmlformats.org/officeDocument/2006/relationships/hyperlink" Target="http://www.yatirimadestek.gov.tr/" TargetMode="Externa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3" Type="http://schemas.openxmlformats.org/officeDocument/2006/relationships/hyperlink" Target="http://www.yatirimadestek.gov.tr/" TargetMode="External"/><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hyperlink" Target="http://www.yatirimadestek.gov.tr/"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8" Type="http://schemas.openxmlformats.org/officeDocument/2006/relationships/hyperlink" Target="https://trakyadisticaret.org/" TargetMode="External"/><Relationship Id="rId3" Type="http://schemas.openxmlformats.org/officeDocument/2006/relationships/hyperlink" Target="https://www.trademap.org/" TargetMode="External"/><Relationship Id="rId7" Type="http://schemas.openxmlformats.org/officeDocument/2006/relationships/hyperlink" Target="https://disticaret.oka.org.tr/" TargetMode="External"/><Relationship Id="rId2" Type="http://schemas.openxmlformats.org/officeDocument/2006/relationships/notesSlide" Target="../notesSlides/notesSlide32.xml"/><Relationship Id="rId1" Type="http://schemas.openxmlformats.org/officeDocument/2006/relationships/slideLayout" Target="../slideLayouts/slideLayout4.xml"/><Relationship Id="rId6" Type="http://schemas.openxmlformats.org/officeDocument/2006/relationships/hyperlink" Target="http://www.rusexporter.com/" TargetMode="External"/><Relationship Id="rId5" Type="http://schemas.openxmlformats.org/officeDocument/2006/relationships/hyperlink" Target="https://www.dnb.com/" TargetMode="External"/><Relationship Id="rId4" Type="http://schemas.openxmlformats.org/officeDocument/2006/relationships/hyperlink" Target="https://www.tendata.com/" TargetMode="Externa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hyperlink" Target="https://www.yatirimadestek.gov.tr/arama?q=3305"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hyperlink" Target="https://www.sanayi.gov.tr/destek-ve-tesvikler/yatirim-tesvik-sistemleri/md0103011615" TargetMode="External"/></Relationships>
</file>

<file path=ppt/slides/_rels/slide40.xml.rels><?xml version="1.0" encoding="UTF-8" standalone="yes"?>
<Relationships xmlns="http://schemas.openxmlformats.org/package/2006/relationships"><Relationship Id="rId2" Type="http://schemas.openxmlformats.org/officeDocument/2006/relationships/hyperlink" Target="mailto:ahmet.tamer@sanayi.gov.tr"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4.xml"/><Relationship Id="rId1" Type="http://schemas.openxmlformats.org/officeDocument/2006/relationships/themeOverride" Target="../theme/themeOverride1.xml"/><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1447800" y="422618"/>
            <a:ext cx="9557657" cy="1200735"/>
          </a:xfrm>
        </p:spPr>
        <p:txBody>
          <a:bodyPr>
            <a:noAutofit/>
          </a:bodyPr>
          <a:lstStyle/>
          <a:p>
            <a:pPr>
              <a:lnSpc>
                <a:spcPts val="3200"/>
              </a:lnSpc>
            </a:pPr>
            <a:r>
              <a:rPr lang="tr-TR" sz="4000" b="1" dirty="0" smtClean="0">
                <a:solidFill>
                  <a:srgbClr val="FF0000"/>
                </a:solidFill>
                <a:latin typeface="Times New Roman" panose="02020603050405020304" pitchFamily="18" charset="0"/>
                <a:cs typeface="Times New Roman" panose="02020603050405020304" pitchFamily="18" charset="0"/>
              </a:rPr>
              <a:t>Devlet Desteklerine Kolay Ulaşım ve </a:t>
            </a:r>
          </a:p>
          <a:p>
            <a:pPr>
              <a:lnSpc>
                <a:spcPts val="3200"/>
              </a:lnSpc>
            </a:pPr>
            <a:r>
              <a:rPr lang="tr-TR" sz="4000" b="1" dirty="0" smtClean="0">
                <a:solidFill>
                  <a:srgbClr val="FF0000"/>
                </a:solidFill>
                <a:latin typeface="Times New Roman" panose="02020603050405020304" pitchFamily="18" charset="0"/>
                <a:cs typeface="Times New Roman" panose="02020603050405020304" pitchFamily="18" charset="0"/>
              </a:rPr>
              <a:t>Yatırım Süreçlerinde Kolaylaştırıcılık</a:t>
            </a:r>
          </a:p>
        </p:txBody>
      </p:sp>
      <p:sp>
        <p:nvSpPr>
          <p:cNvPr id="20" name="2 Alt Başlık"/>
          <p:cNvSpPr txBox="1">
            <a:spLocks/>
          </p:cNvSpPr>
          <p:nvPr/>
        </p:nvSpPr>
        <p:spPr>
          <a:xfrm>
            <a:off x="1818519" y="5368055"/>
            <a:ext cx="8643998" cy="847026"/>
          </a:xfrm>
          <a:prstGeom prst="rect">
            <a:avLst/>
          </a:prstGeom>
        </p:spPr>
        <p:txBody>
          <a:bodyPr vert="horz" lIns="91440" tIns="45720" rIns="91440" bIns="45720" rtlCol="0">
            <a:normAutofit fontScale="62500" lnSpcReduction="20000"/>
          </a:bodyPr>
          <a:lstStyle/>
          <a:p>
            <a:pPr algn="ctr">
              <a:spcBef>
                <a:spcPct val="20000"/>
              </a:spcBef>
              <a:defRPr/>
            </a:pPr>
            <a:r>
              <a:rPr lang="tr-TR" sz="4300" b="1" dirty="0">
                <a:solidFill>
                  <a:srgbClr val="FF0000"/>
                </a:solidFill>
                <a:latin typeface="Times New Roman" panose="02020603050405020304" pitchFamily="18" charset="0"/>
                <a:cs typeface="Times New Roman" panose="02020603050405020304" pitchFamily="18" charset="0"/>
              </a:rPr>
              <a:t>Ahmet TAMER</a:t>
            </a:r>
          </a:p>
          <a:p>
            <a:pPr algn="ctr">
              <a:spcBef>
                <a:spcPct val="20000"/>
              </a:spcBef>
              <a:defRPr/>
            </a:pPr>
            <a:r>
              <a:rPr lang="tr-TR" sz="4300" b="1" dirty="0">
                <a:solidFill>
                  <a:srgbClr val="FF0000"/>
                </a:solidFill>
                <a:latin typeface="Times New Roman" panose="02020603050405020304" pitchFamily="18" charset="0"/>
                <a:cs typeface="Times New Roman" panose="02020603050405020304" pitchFamily="18" charset="0"/>
              </a:rPr>
              <a:t>Sanayi ve Teknoloji Uzmanı</a:t>
            </a:r>
          </a:p>
          <a:p>
            <a:pPr algn="ctr">
              <a:spcBef>
                <a:spcPct val="20000"/>
              </a:spcBef>
              <a:defRPr/>
            </a:pPr>
            <a:endParaRPr lang="tr-TR" sz="1500" dirty="0">
              <a:latin typeface="HelveticaNeueLT Pro 57 Cn" pitchFamily="34" charset="-94"/>
            </a:endParaRPr>
          </a:p>
        </p:txBody>
      </p:sp>
      <p:sp>
        <p:nvSpPr>
          <p:cNvPr id="24" name="23 Yuvarlatılmış Dikdörtgen"/>
          <p:cNvSpPr/>
          <p:nvPr/>
        </p:nvSpPr>
        <p:spPr>
          <a:xfrm>
            <a:off x="4952992" y="6500834"/>
            <a:ext cx="2286016" cy="214314"/>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5" name="24 Altbilgi Yer Tutucusu"/>
          <p:cNvSpPr>
            <a:spLocks noGrp="1"/>
          </p:cNvSpPr>
          <p:nvPr>
            <p:ph type="ftr" sz="quarter" idx="11"/>
          </p:nvPr>
        </p:nvSpPr>
        <p:spPr>
          <a:xfrm>
            <a:off x="4692718" y="6242866"/>
            <a:ext cx="2895600" cy="365125"/>
          </a:xfrm>
        </p:spPr>
        <p:txBody>
          <a:bodyPr/>
          <a:lstStyle/>
          <a:p>
            <a:pPr>
              <a:lnSpc>
                <a:spcPct val="80000"/>
              </a:lnSpc>
              <a:spcBef>
                <a:spcPct val="20000"/>
              </a:spcBef>
              <a:defRPr/>
            </a:pPr>
            <a:r>
              <a:rPr lang="tr-TR" sz="1600" b="1" dirty="0" smtClean="0">
                <a:solidFill>
                  <a:srgbClr val="FF0000"/>
                </a:solidFill>
                <a:latin typeface="Times New Roman" panose="02020603050405020304" pitchFamily="18" charset="0"/>
                <a:cs typeface="Times New Roman" panose="02020603050405020304" pitchFamily="18" charset="0"/>
              </a:rPr>
              <a:t>OSTİM </a:t>
            </a:r>
            <a:r>
              <a:rPr lang="tr-TR" sz="1600" b="1" dirty="0">
                <a:solidFill>
                  <a:srgbClr val="FF0000"/>
                </a:solidFill>
                <a:latin typeface="Times New Roman" panose="02020603050405020304" pitchFamily="18" charset="0"/>
                <a:cs typeface="Times New Roman" panose="02020603050405020304" pitchFamily="18" charset="0"/>
              </a:rPr>
              <a:t>- </a:t>
            </a:r>
            <a:r>
              <a:rPr lang="tr-TR" sz="1600" b="1" dirty="0" smtClean="0">
                <a:solidFill>
                  <a:srgbClr val="FF0000"/>
                </a:solidFill>
                <a:latin typeface="Times New Roman" panose="02020603050405020304" pitchFamily="18" charset="0"/>
                <a:cs typeface="Times New Roman" panose="02020603050405020304" pitchFamily="18" charset="0"/>
              </a:rPr>
              <a:t>13 Ocak 2022</a:t>
            </a:r>
            <a:endParaRPr lang="tr-TR" sz="1600" b="1" dirty="0">
              <a:solidFill>
                <a:srgbClr val="FF0000"/>
              </a:solidFill>
              <a:latin typeface="Times New Roman" panose="02020603050405020304" pitchFamily="18" charset="0"/>
              <a:cs typeface="Times New Roman" panose="02020603050405020304" pitchFamily="18" charset="0"/>
            </a:endParaRPr>
          </a:p>
        </p:txBody>
      </p:sp>
      <p:pic>
        <p:nvPicPr>
          <p:cNvPr id="14" name="Picture 53"/>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53549" y="1447166"/>
            <a:ext cx="8592679" cy="3920889"/>
          </a:xfrm>
          <a:prstGeom prst="rect">
            <a:avLst/>
          </a:prstGeom>
          <a:noFill/>
          <a:ln>
            <a:noFill/>
          </a:ln>
          <a:effectLst/>
          <a:extLst/>
        </p:spPr>
      </p:pic>
    </p:spTree>
    <p:extLst>
      <p:ext uri="{BB962C8B-B14F-4D97-AF65-F5344CB8AC3E}">
        <p14:creationId xmlns:p14="http://schemas.microsoft.com/office/powerpoint/2010/main" val="5907773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70858" y="261257"/>
            <a:ext cx="10515600" cy="1316493"/>
          </a:xfrm>
        </p:spPr>
        <p:txBody>
          <a:bodyPr>
            <a:noAutofit/>
          </a:bodyPr>
          <a:lstStyle/>
          <a:p>
            <a:pPr algn="ctr"/>
            <a:r>
              <a:rPr lang="tr-TR" sz="3600" b="1" dirty="0">
                <a:solidFill>
                  <a:srgbClr val="FF0000"/>
                </a:solidFill>
                <a:latin typeface="Times New Roman" panose="02020603050405020304" pitchFamily="18" charset="0"/>
                <a:cs typeface="Times New Roman" panose="02020603050405020304" pitchFamily="18" charset="0"/>
              </a:rPr>
              <a:t>2</a:t>
            </a:r>
            <a:r>
              <a:rPr lang="tr-TR" sz="3600" b="1" dirty="0" smtClean="0">
                <a:solidFill>
                  <a:srgbClr val="FF0000"/>
                </a:solidFill>
                <a:latin typeface="Times New Roman" panose="02020603050405020304" pitchFamily="18" charset="0"/>
                <a:cs typeface="Times New Roman" panose="02020603050405020304" pitchFamily="18" charset="0"/>
              </a:rPr>
              <a:t>. Yapacağım </a:t>
            </a:r>
            <a:r>
              <a:rPr lang="tr-TR" sz="3600" b="1" dirty="0">
                <a:solidFill>
                  <a:srgbClr val="FF0000"/>
                </a:solidFill>
                <a:latin typeface="Times New Roman" panose="02020603050405020304" pitchFamily="18" charset="0"/>
                <a:cs typeface="Times New Roman" panose="02020603050405020304" pitchFamily="18" charset="0"/>
              </a:rPr>
              <a:t>Yatırım İçin Teşvik Sisteminden Ne Kadar Yararlanabilirim?</a:t>
            </a:r>
            <a:r>
              <a:rPr lang="tr-TR" sz="3600" b="1" dirty="0" smtClean="0">
                <a:solidFill>
                  <a:srgbClr val="FF0000"/>
                </a:solidFill>
                <a:latin typeface="Times New Roman" panose="02020603050405020304" pitchFamily="18" charset="0"/>
                <a:ea typeface="+mn-ea"/>
                <a:cs typeface="Times New Roman" panose="02020603050405020304" pitchFamily="18" charset="0"/>
              </a:rPr>
              <a:t> – Destek Araçları/Unsurları</a:t>
            </a:r>
            <a:endParaRPr lang="en-GB" sz="3600" b="1" dirty="0">
              <a:solidFill>
                <a:srgbClr val="FF0000"/>
              </a:solidFill>
              <a:latin typeface="Times New Roman" panose="02020603050405020304" pitchFamily="18" charset="0"/>
              <a:ea typeface="+mn-ea"/>
              <a:cs typeface="Times New Roman" panose="02020603050405020304" pitchFamily="18" charset="0"/>
            </a:endParaRPr>
          </a:p>
        </p:txBody>
      </p:sp>
      <p:graphicFrame>
        <p:nvGraphicFramePr>
          <p:cNvPr id="6" name="4 Diyagram">
            <a:extLst>
              <a:ext uri="{FF2B5EF4-FFF2-40B4-BE49-F238E27FC236}">
                <a16:creationId xmlns:a16="http://schemas.microsoft.com/office/drawing/2014/main" id="{579D43DB-3A15-484E-B32F-3AD9378D7817}"/>
              </a:ext>
            </a:extLst>
          </p:cNvPr>
          <p:cNvGraphicFramePr/>
          <p:nvPr>
            <p:extLst>
              <p:ext uri="{D42A27DB-BD31-4B8C-83A1-F6EECF244321}">
                <p14:modId xmlns:p14="http://schemas.microsoft.com/office/powerpoint/2010/main" val="2718899764"/>
              </p:ext>
            </p:extLst>
          </p:nvPr>
        </p:nvGraphicFramePr>
        <p:xfrm>
          <a:off x="1992661" y="1763485"/>
          <a:ext cx="8271994" cy="49419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1187766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08958" y="439390"/>
            <a:ext cx="10515600" cy="909760"/>
          </a:xfrm>
        </p:spPr>
        <p:txBody>
          <a:bodyPr>
            <a:noAutofit/>
          </a:bodyPr>
          <a:lstStyle/>
          <a:p>
            <a:pPr algn="ctr"/>
            <a:r>
              <a:rPr lang="tr-TR" sz="3200" b="1" dirty="0">
                <a:solidFill>
                  <a:srgbClr val="FF0000"/>
                </a:solidFill>
                <a:latin typeface="Times New Roman" panose="02020603050405020304" pitchFamily="18" charset="0"/>
                <a:cs typeface="Times New Roman" panose="02020603050405020304" pitchFamily="18" charset="0"/>
              </a:rPr>
              <a:t>2</a:t>
            </a:r>
            <a:r>
              <a:rPr lang="tr-TR" sz="3200" b="1" dirty="0" smtClean="0">
                <a:solidFill>
                  <a:srgbClr val="FF0000"/>
                </a:solidFill>
                <a:latin typeface="Times New Roman" panose="02020603050405020304" pitchFamily="18" charset="0"/>
                <a:cs typeface="Times New Roman" panose="02020603050405020304" pitchFamily="18" charset="0"/>
              </a:rPr>
              <a:t>. Yapacağım </a:t>
            </a:r>
            <a:r>
              <a:rPr lang="tr-TR" sz="3200" b="1" dirty="0">
                <a:solidFill>
                  <a:srgbClr val="FF0000"/>
                </a:solidFill>
                <a:latin typeface="Times New Roman" panose="02020603050405020304" pitchFamily="18" charset="0"/>
                <a:cs typeface="Times New Roman" panose="02020603050405020304" pitchFamily="18" charset="0"/>
              </a:rPr>
              <a:t>Yatırım İçin Teşvik Sisteminden Ne Kadar Yararlanabilirim?</a:t>
            </a:r>
            <a:r>
              <a:rPr lang="tr-TR" sz="3200" b="1" dirty="0" smtClean="0">
                <a:solidFill>
                  <a:srgbClr val="FF0000"/>
                </a:solidFill>
                <a:latin typeface="Times New Roman" panose="02020603050405020304" pitchFamily="18" charset="0"/>
                <a:ea typeface="+mn-ea"/>
                <a:cs typeface="Times New Roman" panose="02020603050405020304" pitchFamily="18" charset="0"/>
              </a:rPr>
              <a:t> – Destek Türleri İtibarıyla Destek </a:t>
            </a:r>
            <a:r>
              <a:rPr lang="tr-TR" sz="3200" b="1" dirty="0" smtClean="0">
                <a:solidFill>
                  <a:srgbClr val="FF0000"/>
                </a:solidFill>
                <a:latin typeface="Times New Roman" panose="02020603050405020304" pitchFamily="18" charset="0"/>
                <a:ea typeface="+mn-ea"/>
                <a:cs typeface="Times New Roman" panose="02020603050405020304" pitchFamily="18" charset="0"/>
              </a:rPr>
              <a:t>Unsurları/Araçları</a:t>
            </a:r>
            <a:endParaRPr lang="en-GB" sz="3200" b="1" dirty="0">
              <a:solidFill>
                <a:srgbClr val="FF0000"/>
              </a:solidFill>
              <a:latin typeface="Times New Roman" panose="02020603050405020304" pitchFamily="18" charset="0"/>
              <a:ea typeface="+mn-ea"/>
              <a:cs typeface="Times New Roman" panose="02020603050405020304" pitchFamily="18" charset="0"/>
            </a:endParaRPr>
          </a:p>
        </p:txBody>
      </p:sp>
      <p:graphicFrame>
        <p:nvGraphicFramePr>
          <p:cNvPr id="4" name="Tablo 3">
            <a:extLst>
              <a:ext uri="{FF2B5EF4-FFF2-40B4-BE49-F238E27FC236}">
                <a16:creationId xmlns:a16="http://schemas.microsoft.com/office/drawing/2014/main" id="{276AD4DC-E42D-457A-86C3-4DC4325B4277}"/>
              </a:ext>
            </a:extLst>
          </p:cNvPr>
          <p:cNvGraphicFramePr>
            <a:graphicFrameLocks noGrp="1"/>
          </p:cNvGraphicFramePr>
          <p:nvPr>
            <p:extLst>
              <p:ext uri="{D42A27DB-BD31-4B8C-83A1-F6EECF244321}">
                <p14:modId xmlns:p14="http://schemas.microsoft.com/office/powerpoint/2010/main" val="2932936979"/>
              </p:ext>
            </p:extLst>
          </p:nvPr>
        </p:nvGraphicFramePr>
        <p:xfrm>
          <a:off x="555172" y="1668368"/>
          <a:ext cx="11016341" cy="5078130"/>
        </p:xfrm>
        <a:graphic>
          <a:graphicData uri="http://schemas.openxmlformats.org/drawingml/2006/table">
            <a:tbl>
              <a:tblPr firstRow="1" firstCol="1" bandRow="1" bandCol="1">
                <a:tableStyleId>{5C22544A-7EE6-4342-B048-85BDC9FD1C3A}</a:tableStyleId>
              </a:tblPr>
              <a:tblGrid>
                <a:gridCol w="4340107">
                  <a:extLst>
                    <a:ext uri="{9D8B030D-6E8A-4147-A177-3AD203B41FA5}">
                      <a16:colId xmlns:a16="http://schemas.microsoft.com/office/drawing/2014/main" val="20000"/>
                    </a:ext>
                  </a:extLst>
                </a:gridCol>
                <a:gridCol w="1406105">
                  <a:extLst>
                    <a:ext uri="{9D8B030D-6E8A-4147-A177-3AD203B41FA5}">
                      <a16:colId xmlns:a16="http://schemas.microsoft.com/office/drawing/2014/main" val="20001"/>
                    </a:ext>
                  </a:extLst>
                </a:gridCol>
                <a:gridCol w="1716114">
                  <a:extLst>
                    <a:ext uri="{9D8B030D-6E8A-4147-A177-3AD203B41FA5}">
                      <a16:colId xmlns:a16="http://schemas.microsoft.com/office/drawing/2014/main" val="20002"/>
                    </a:ext>
                  </a:extLst>
                </a:gridCol>
                <a:gridCol w="1782544">
                  <a:extLst>
                    <a:ext uri="{9D8B030D-6E8A-4147-A177-3AD203B41FA5}">
                      <a16:colId xmlns:a16="http://schemas.microsoft.com/office/drawing/2014/main" val="20003"/>
                    </a:ext>
                  </a:extLst>
                </a:gridCol>
                <a:gridCol w="1771471">
                  <a:extLst>
                    <a:ext uri="{9D8B030D-6E8A-4147-A177-3AD203B41FA5}">
                      <a16:colId xmlns:a16="http://schemas.microsoft.com/office/drawing/2014/main" val="20004"/>
                    </a:ext>
                  </a:extLst>
                </a:gridCol>
              </a:tblGrid>
              <a:tr h="998632">
                <a:tc>
                  <a:txBody>
                    <a:bodyPr/>
                    <a:lstStyle/>
                    <a:p>
                      <a:pPr algn="ctr">
                        <a:spcAft>
                          <a:spcPts val="0"/>
                        </a:spcAft>
                      </a:pPr>
                      <a:r>
                        <a:rPr lang="tr-TR" sz="2200" dirty="0" smtClean="0">
                          <a:effectLst/>
                        </a:rPr>
                        <a:t>Destek Türleri İtibarıyla </a:t>
                      </a:r>
                    </a:p>
                    <a:p>
                      <a:pPr algn="ctr">
                        <a:spcAft>
                          <a:spcPts val="0"/>
                        </a:spcAft>
                      </a:pPr>
                      <a:r>
                        <a:rPr lang="tr-TR" sz="2200" dirty="0" smtClean="0">
                          <a:effectLst/>
                        </a:rPr>
                        <a:t>Destek </a:t>
                      </a:r>
                      <a:r>
                        <a:rPr lang="tr-TR" sz="2200" dirty="0">
                          <a:effectLst/>
                        </a:rPr>
                        <a:t>Unsurları</a:t>
                      </a:r>
                      <a:endParaRPr lang="tr-TR" sz="2200" dirty="0">
                        <a:effectLst/>
                        <a:latin typeface="Times New Roman" panose="02020603050405020304" pitchFamily="18" charset="0"/>
                        <a:ea typeface="Times New Roman" panose="02020603050405020304" pitchFamily="18" charset="0"/>
                      </a:endParaRPr>
                    </a:p>
                  </a:txBody>
                  <a:tcPr marL="68580" marR="68580" marT="0" marB="0" anchor="ctr">
                    <a:solidFill>
                      <a:srgbClr val="002060"/>
                    </a:solidFill>
                  </a:tcPr>
                </a:tc>
                <a:tc>
                  <a:txBody>
                    <a:bodyPr/>
                    <a:lstStyle/>
                    <a:p>
                      <a:pPr algn="ctr">
                        <a:spcAft>
                          <a:spcPts val="0"/>
                        </a:spcAft>
                      </a:pPr>
                      <a:r>
                        <a:rPr lang="tr-TR" sz="2200" dirty="0">
                          <a:effectLst/>
                        </a:rPr>
                        <a:t>Genel </a:t>
                      </a:r>
                      <a:r>
                        <a:rPr lang="tr-TR" sz="2200" dirty="0" smtClean="0">
                          <a:effectLst/>
                        </a:rPr>
                        <a:t>Teşvik</a:t>
                      </a:r>
                      <a:endParaRPr lang="tr-TR" sz="2200" dirty="0">
                        <a:effectLst/>
                        <a:latin typeface="Times New Roman" panose="02020603050405020304" pitchFamily="18" charset="0"/>
                        <a:ea typeface="Times New Roman" panose="02020603050405020304" pitchFamily="18" charset="0"/>
                      </a:endParaRPr>
                    </a:p>
                  </a:txBody>
                  <a:tcPr marL="68580" marR="68580" marT="0" marB="0" anchor="ctr">
                    <a:solidFill>
                      <a:srgbClr val="002060"/>
                    </a:solidFill>
                  </a:tcPr>
                </a:tc>
                <a:tc>
                  <a:txBody>
                    <a:bodyPr/>
                    <a:lstStyle/>
                    <a:p>
                      <a:pPr algn="ctr">
                        <a:spcAft>
                          <a:spcPts val="0"/>
                        </a:spcAft>
                      </a:pPr>
                      <a:r>
                        <a:rPr lang="tr-TR" sz="2200" dirty="0">
                          <a:effectLst/>
                        </a:rPr>
                        <a:t>Bölgesel </a:t>
                      </a:r>
                      <a:r>
                        <a:rPr lang="tr-TR" sz="2200" dirty="0" smtClean="0">
                          <a:effectLst/>
                        </a:rPr>
                        <a:t>Teşvik</a:t>
                      </a:r>
                      <a:endParaRPr lang="tr-TR" sz="2200" dirty="0">
                        <a:effectLst/>
                        <a:latin typeface="Times New Roman" panose="02020603050405020304" pitchFamily="18" charset="0"/>
                        <a:ea typeface="Times New Roman" panose="02020603050405020304" pitchFamily="18" charset="0"/>
                      </a:endParaRPr>
                    </a:p>
                  </a:txBody>
                  <a:tcPr marL="68580" marR="68580" marT="0" marB="0" anchor="ctr">
                    <a:solidFill>
                      <a:srgbClr val="002060"/>
                    </a:solidFill>
                  </a:tcPr>
                </a:tc>
                <a:tc>
                  <a:txBody>
                    <a:bodyPr/>
                    <a:lstStyle/>
                    <a:p>
                      <a:pPr marL="0" algn="ctr" defTabSz="914400" rtl="0" eaLnBrk="1" latinLnBrk="0" hangingPunct="1">
                        <a:spcAft>
                          <a:spcPts val="0"/>
                        </a:spcAft>
                      </a:pPr>
                      <a:r>
                        <a:rPr lang="tr-TR" sz="2200" b="1" kern="1200" dirty="0">
                          <a:solidFill>
                            <a:schemeClr val="lt1"/>
                          </a:solidFill>
                          <a:effectLst/>
                          <a:latin typeface="+mn-lt"/>
                          <a:ea typeface="+mn-ea"/>
                          <a:cs typeface="+mn-cs"/>
                        </a:rPr>
                        <a:t>Öncelikli Yatırımların Teşviki</a:t>
                      </a:r>
                    </a:p>
                  </a:txBody>
                  <a:tcPr marL="68580" marR="68580" marT="0" marB="0" anchor="ctr">
                    <a:solidFill>
                      <a:srgbClr val="002060"/>
                    </a:solidFill>
                  </a:tcPr>
                </a:tc>
                <a:tc>
                  <a:txBody>
                    <a:bodyPr/>
                    <a:lstStyle/>
                    <a:p>
                      <a:pPr algn="ctr">
                        <a:spcAft>
                          <a:spcPts val="0"/>
                        </a:spcAft>
                      </a:pPr>
                      <a:r>
                        <a:rPr lang="tr-TR" sz="2200" dirty="0">
                          <a:effectLst/>
                        </a:rPr>
                        <a:t>Stratejik Yatırımların Teşviki</a:t>
                      </a:r>
                      <a:endParaRPr lang="tr-TR" sz="2200" dirty="0">
                        <a:effectLst/>
                        <a:latin typeface="Times New Roman" panose="02020603050405020304" pitchFamily="18" charset="0"/>
                        <a:ea typeface="Times New Roman" panose="02020603050405020304" pitchFamily="18" charset="0"/>
                      </a:endParaRPr>
                    </a:p>
                  </a:txBody>
                  <a:tcPr marL="68580" marR="68580" marT="0" marB="0" anchor="ctr">
                    <a:solidFill>
                      <a:srgbClr val="002060"/>
                    </a:solidFill>
                  </a:tcPr>
                </a:tc>
                <a:extLst>
                  <a:ext uri="{0D108BD9-81ED-4DB2-BD59-A6C34878D82A}">
                    <a16:rowId xmlns:a16="http://schemas.microsoft.com/office/drawing/2014/main" val="10000"/>
                  </a:ext>
                </a:extLst>
              </a:tr>
              <a:tr h="418556">
                <a:tc>
                  <a:txBody>
                    <a:bodyPr/>
                    <a:lstStyle/>
                    <a:p>
                      <a:pPr>
                        <a:spcAft>
                          <a:spcPts val="0"/>
                        </a:spcAft>
                      </a:pPr>
                      <a:r>
                        <a:rPr lang="tr-TR" sz="2200" dirty="0">
                          <a:solidFill>
                            <a:schemeClr val="tx1"/>
                          </a:solidFill>
                          <a:effectLst/>
                        </a:rPr>
                        <a:t>KDV İstisnası</a:t>
                      </a:r>
                      <a:endParaRPr lang="tr-TR" sz="22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tr-TR" sz="2800" dirty="0">
                          <a:effectLst/>
                          <a:sym typeface="Wingdings" panose="05000000000000000000" pitchFamily="2" charset="2"/>
                        </a:rPr>
                        <a:t></a:t>
                      </a:r>
                      <a:endParaRPr lang="tr-TR" sz="16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tr-TR" sz="2800" dirty="0">
                          <a:effectLst/>
                          <a:sym typeface="Wingdings" panose="05000000000000000000" pitchFamily="2" charset="2"/>
                        </a:rPr>
                        <a:t></a:t>
                      </a:r>
                      <a:endParaRPr lang="tr-TR" sz="16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tr-TR" sz="2800" dirty="0">
                          <a:effectLst/>
                          <a:sym typeface="Wingdings" panose="05000000000000000000" pitchFamily="2" charset="2"/>
                        </a:rPr>
                        <a:t></a:t>
                      </a:r>
                      <a:endParaRPr lang="tr-TR" sz="16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tr-TR" sz="2800" dirty="0">
                          <a:effectLst/>
                          <a:sym typeface="Wingdings" panose="05000000000000000000" pitchFamily="2" charset="2"/>
                        </a:rPr>
                        <a:t></a:t>
                      </a:r>
                      <a:endParaRPr lang="tr-TR" sz="16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453736">
                <a:tc>
                  <a:txBody>
                    <a:bodyPr/>
                    <a:lstStyle/>
                    <a:p>
                      <a:pPr>
                        <a:spcAft>
                          <a:spcPts val="0"/>
                        </a:spcAft>
                      </a:pPr>
                      <a:r>
                        <a:rPr lang="tr-TR" sz="2200" dirty="0">
                          <a:solidFill>
                            <a:schemeClr val="tx1"/>
                          </a:solidFill>
                          <a:effectLst/>
                        </a:rPr>
                        <a:t>Gümrük Vergisi Muafiyeti</a:t>
                      </a:r>
                      <a:endParaRPr lang="tr-TR" sz="22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tr-TR" sz="2800" dirty="0">
                          <a:effectLst/>
                          <a:sym typeface="Wingdings" panose="05000000000000000000" pitchFamily="2" charset="2"/>
                        </a:rPr>
                        <a:t></a:t>
                      </a:r>
                      <a:endParaRPr lang="tr-TR" sz="16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tr-TR" sz="2800" dirty="0">
                          <a:effectLst/>
                          <a:sym typeface="Wingdings" panose="05000000000000000000" pitchFamily="2" charset="2"/>
                        </a:rPr>
                        <a:t></a:t>
                      </a:r>
                      <a:endParaRPr lang="tr-TR" sz="16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tr-TR" sz="2800">
                          <a:effectLst/>
                          <a:sym typeface="Wingdings" panose="05000000000000000000" pitchFamily="2" charset="2"/>
                        </a:rPr>
                        <a:t></a:t>
                      </a:r>
                      <a:endParaRPr lang="tr-TR" sz="16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tr-TR" sz="2800" dirty="0">
                          <a:effectLst/>
                          <a:sym typeface="Wingdings" panose="05000000000000000000" pitchFamily="2" charset="2"/>
                        </a:rPr>
                        <a:t></a:t>
                      </a:r>
                      <a:endParaRPr lang="tr-TR" sz="16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418556">
                <a:tc>
                  <a:txBody>
                    <a:bodyPr/>
                    <a:lstStyle/>
                    <a:p>
                      <a:pPr>
                        <a:spcAft>
                          <a:spcPts val="0"/>
                        </a:spcAft>
                      </a:pPr>
                      <a:r>
                        <a:rPr lang="tr-TR" sz="2200" dirty="0">
                          <a:solidFill>
                            <a:schemeClr val="tx1"/>
                          </a:solidFill>
                          <a:effectLst/>
                        </a:rPr>
                        <a:t>Vergi İndirimi</a:t>
                      </a:r>
                      <a:endParaRPr lang="tr-TR" sz="22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tr-TR" sz="1400">
                          <a:effectLst/>
                        </a:rPr>
                        <a:t> </a:t>
                      </a:r>
                      <a:endParaRPr lang="tr-TR" sz="16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tr-TR" sz="2800" dirty="0">
                          <a:effectLst/>
                          <a:sym typeface="Wingdings" panose="05000000000000000000" pitchFamily="2" charset="2"/>
                        </a:rPr>
                        <a:t></a:t>
                      </a:r>
                      <a:endParaRPr lang="tr-TR" sz="16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tr-TR" sz="2800" dirty="0">
                          <a:effectLst/>
                          <a:sym typeface="Wingdings" panose="05000000000000000000" pitchFamily="2" charset="2"/>
                        </a:rPr>
                        <a:t></a:t>
                      </a:r>
                      <a:endParaRPr lang="tr-TR" sz="16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tr-TR" sz="2800" dirty="0">
                          <a:effectLst/>
                          <a:sym typeface="Wingdings" panose="05000000000000000000" pitchFamily="2" charset="2"/>
                        </a:rPr>
                        <a:t></a:t>
                      </a:r>
                      <a:endParaRPr lang="tr-TR" sz="16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453736">
                <a:tc>
                  <a:txBody>
                    <a:bodyPr/>
                    <a:lstStyle/>
                    <a:p>
                      <a:pPr>
                        <a:spcAft>
                          <a:spcPts val="0"/>
                        </a:spcAft>
                      </a:pPr>
                      <a:r>
                        <a:rPr lang="tr-TR" sz="2200" dirty="0">
                          <a:solidFill>
                            <a:schemeClr val="tx1"/>
                          </a:solidFill>
                          <a:effectLst/>
                        </a:rPr>
                        <a:t>Sigorta Primi İşveren Hissesi Desteği</a:t>
                      </a:r>
                      <a:endParaRPr lang="tr-TR" sz="22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tr-TR" sz="1400" dirty="0">
                          <a:effectLst/>
                        </a:rPr>
                        <a:t> </a:t>
                      </a:r>
                      <a:r>
                        <a:rPr lang="tr-TR" sz="2800" dirty="0" smtClean="0">
                          <a:effectLst/>
                          <a:sym typeface="Wingdings" panose="05000000000000000000" pitchFamily="2" charset="2"/>
                        </a:rPr>
                        <a:t></a:t>
                      </a:r>
                      <a:endParaRPr lang="tr-TR" sz="28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tr-TR" sz="2800" dirty="0">
                          <a:effectLst/>
                          <a:sym typeface="Wingdings" panose="05000000000000000000" pitchFamily="2" charset="2"/>
                        </a:rPr>
                        <a:t></a:t>
                      </a:r>
                      <a:endParaRPr lang="tr-TR" sz="16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tr-TR" sz="2800" dirty="0">
                          <a:effectLst/>
                          <a:sym typeface="Wingdings" panose="05000000000000000000" pitchFamily="2" charset="2"/>
                        </a:rPr>
                        <a:t></a:t>
                      </a:r>
                      <a:endParaRPr lang="tr-TR" sz="16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tr-TR" sz="2800" dirty="0">
                          <a:effectLst/>
                          <a:sym typeface="Wingdings" panose="05000000000000000000" pitchFamily="2" charset="2"/>
                        </a:rPr>
                        <a:t></a:t>
                      </a:r>
                      <a:endParaRPr lang="tr-TR" sz="16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515609">
                <a:tc>
                  <a:txBody>
                    <a:bodyPr/>
                    <a:lstStyle/>
                    <a:p>
                      <a:pPr>
                        <a:spcAft>
                          <a:spcPts val="0"/>
                        </a:spcAft>
                      </a:pPr>
                      <a:r>
                        <a:rPr lang="tr-TR" sz="2200" dirty="0">
                          <a:solidFill>
                            <a:schemeClr val="tx1"/>
                          </a:solidFill>
                          <a:effectLst/>
                        </a:rPr>
                        <a:t>Gelir Vergisi Stopajı Desteği</a:t>
                      </a:r>
                      <a:endParaRPr lang="tr-TR" sz="22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tr-TR" sz="2800" dirty="0">
                          <a:effectLst/>
                          <a:sym typeface="Wingdings" panose="05000000000000000000" pitchFamily="2" charset="2"/>
                        </a:rPr>
                        <a:t></a:t>
                      </a:r>
                      <a:endParaRPr lang="tr-TR" sz="16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tr-TR" sz="2800" dirty="0">
                          <a:effectLst/>
                          <a:sym typeface="Wingdings" panose="05000000000000000000" pitchFamily="2" charset="2"/>
                        </a:rPr>
                        <a:t></a:t>
                      </a:r>
                      <a:endParaRPr lang="tr-TR" sz="16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tr-TR" sz="2800" dirty="0">
                          <a:effectLst/>
                          <a:sym typeface="Wingdings" panose="05000000000000000000" pitchFamily="2" charset="2"/>
                        </a:rPr>
                        <a:t></a:t>
                      </a:r>
                      <a:endParaRPr lang="tr-TR" sz="16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tr-TR" sz="2800" dirty="0">
                          <a:effectLst/>
                          <a:sym typeface="Wingdings" panose="05000000000000000000" pitchFamily="2" charset="2"/>
                        </a:rPr>
                        <a:t></a:t>
                      </a:r>
                      <a:endParaRPr lang="tr-TR" sz="16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r h="515609">
                <a:tc>
                  <a:txBody>
                    <a:bodyPr/>
                    <a:lstStyle/>
                    <a:p>
                      <a:pPr>
                        <a:spcAft>
                          <a:spcPts val="0"/>
                        </a:spcAft>
                      </a:pPr>
                      <a:r>
                        <a:rPr lang="tr-TR" sz="2200" dirty="0">
                          <a:solidFill>
                            <a:schemeClr val="tx1"/>
                          </a:solidFill>
                          <a:effectLst/>
                        </a:rPr>
                        <a:t>Sigorta Primi İşçi Hissesi</a:t>
                      </a:r>
                      <a:r>
                        <a:rPr lang="tr-TR" sz="2200" baseline="0" dirty="0">
                          <a:solidFill>
                            <a:schemeClr val="tx1"/>
                          </a:solidFill>
                          <a:effectLst/>
                        </a:rPr>
                        <a:t> </a:t>
                      </a:r>
                      <a:r>
                        <a:rPr lang="tr-TR" sz="2200" dirty="0">
                          <a:solidFill>
                            <a:schemeClr val="tx1"/>
                          </a:solidFill>
                          <a:effectLst/>
                        </a:rPr>
                        <a:t>Desteği</a:t>
                      </a:r>
                      <a:endParaRPr lang="tr-TR" sz="22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1400" dirty="0">
                          <a:effectLst/>
                        </a:rPr>
                        <a:t> </a:t>
                      </a:r>
                      <a:endParaRPr lang="tr-TR" sz="16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tr-TR" sz="2800" dirty="0">
                          <a:effectLst/>
                          <a:sym typeface="Wingdings" panose="05000000000000000000" pitchFamily="2" charset="2"/>
                        </a:rPr>
                        <a:t></a:t>
                      </a:r>
                      <a:endParaRPr lang="tr-TR" sz="16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tr-TR" sz="2800" dirty="0">
                          <a:effectLst/>
                          <a:sym typeface="Wingdings" panose="05000000000000000000" pitchFamily="2" charset="2"/>
                        </a:rPr>
                        <a:t></a:t>
                      </a:r>
                      <a:endParaRPr lang="tr-TR" sz="16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tr-TR" sz="2800" dirty="0">
                          <a:effectLst/>
                          <a:sym typeface="Wingdings" panose="05000000000000000000" pitchFamily="2" charset="2"/>
                        </a:rPr>
                        <a:t></a:t>
                      </a:r>
                      <a:endParaRPr lang="tr-TR" sz="16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6"/>
                  </a:ext>
                </a:extLst>
              </a:tr>
              <a:tr h="418556">
                <a:tc>
                  <a:txBody>
                    <a:bodyPr/>
                    <a:lstStyle/>
                    <a:p>
                      <a:pPr>
                        <a:spcAft>
                          <a:spcPts val="0"/>
                        </a:spcAft>
                      </a:pPr>
                      <a:r>
                        <a:rPr lang="tr-TR" sz="2200" dirty="0">
                          <a:solidFill>
                            <a:schemeClr val="tx1"/>
                          </a:solidFill>
                          <a:effectLst/>
                        </a:rPr>
                        <a:t>Faiz veya Kar Payı Desteği </a:t>
                      </a:r>
                      <a:endParaRPr lang="tr-TR" sz="22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tr-TR" sz="1400">
                          <a:effectLst/>
                        </a:rPr>
                        <a:t> </a:t>
                      </a:r>
                      <a:endParaRPr lang="tr-TR" sz="16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tr-TR" sz="2800">
                          <a:effectLst/>
                          <a:sym typeface="Wingdings" panose="05000000000000000000" pitchFamily="2" charset="2"/>
                        </a:rPr>
                        <a:t></a:t>
                      </a:r>
                      <a:endParaRPr lang="tr-TR" sz="16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tr-TR" sz="2800" dirty="0">
                          <a:effectLst/>
                          <a:sym typeface="Wingdings" panose="05000000000000000000" pitchFamily="2" charset="2"/>
                        </a:rPr>
                        <a:t></a:t>
                      </a:r>
                      <a:endParaRPr lang="tr-TR" sz="16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tr-TR" sz="2800" dirty="0">
                          <a:effectLst/>
                          <a:sym typeface="Wingdings" panose="05000000000000000000" pitchFamily="2" charset="2"/>
                        </a:rPr>
                        <a:t></a:t>
                      </a:r>
                      <a:endParaRPr lang="tr-TR" sz="16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7"/>
                  </a:ext>
                </a:extLst>
              </a:tr>
              <a:tr h="418556">
                <a:tc>
                  <a:txBody>
                    <a:bodyPr/>
                    <a:lstStyle/>
                    <a:p>
                      <a:pPr>
                        <a:spcAft>
                          <a:spcPts val="0"/>
                        </a:spcAft>
                      </a:pPr>
                      <a:r>
                        <a:rPr lang="tr-TR" sz="2200" dirty="0">
                          <a:solidFill>
                            <a:schemeClr val="tx1"/>
                          </a:solidFill>
                          <a:effectLst/>
                        </a:rPr>
                        <a:t>Yatırım Yeri Tahsisi</a:t>
                      </a:r>
                      <a:endParaRPr lang="tr-TR" sz="22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tr-TR" sz="1400" dirty="0">
                          <a:effectLst/>
                        </a:rPr>
                        <a:t> </a:t>
                      </a:r>
                      <a:endParaRPr lang="tr-TR" sz="16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tr-TR" sz="2800">
                          <a:effectLst/>
                          <a:sym typeface="Wingdings" panose="05000000000000000000" pitchFamily="2" charset="2"/>
                        </a:rPr>
                        <a:t></a:t>
                      </a:r>
                      <a:endParaRPr lang="tr-TR" sz="16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tr-TR" sz="2800" dirty="0">
                          <a:effectLst/>
                          <a:sym typeface="Wingdings" panose="05000000000000000000" pitchFamily="2" charset="2"/>
                        </a:rPr>
                        <a:t></a:t>
                      </a:r>
                      <a:endParaRPr lang="tr-TR" sz="16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tr-TR" sz="2800" dirty="0">
                          <a:effectLst/>
                          <a:sym typeface="Wingdings" panose="05000000000000000000" pitchFamily="2" charset="2"/>
                        </a:rPr>
                        <a:t></a:t>
                      </a:r>
                      <a:endParaRPr lang="tr-TR" sz="16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r h="418556">
                <a:tc>
                  <a:txBody>
                    <a:bodyPr/>
                    <a:lstStyle/>
                    <a:p>
                      <a:pPr>
                        <a:spcAft>
                          <a:spcPts val="0"/>
                        </a:spcAft>
                      </a:pPr>
                      <a:r>
                        <a:rPr lang="tr-TR" sz="2200" dirty="0">
                          <a:solidFill>
                            <a:schemeClr val="tx1"/>
                          </a:solidFill>
                          <a:effectLst/>
                        </a:rPr>
                        <a:t>KDV İadesi</a:t>
                      </a:r>
                      <a:endParaRPr lang="tr-TR" sz="22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tr-TR" sz="1400">
                          <a:effectLst/>
                        </a:rPr>
                        <a:t> </a:t>
                      </a:r>
                      <a:endParaRPr lang="tr-TR" sz="16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tr-TR" sz="1400">
                          <a:effectLst/>
                        </a:rPr>
                        <a:t> </a:t>
                      </a:r>
                      <a:endParaRPr lang="tr-TR" sz="16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tr-TR" sz="1400">
                          <a:effectLst/>
                        </a:rPr>
                        <a:t> </a:t>
                      </a:r>
                      <a:endParaRPr lang="tr-TR" sz="1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tr-TR" sz="2800" dirty="0">
                          <a:effectLst/>
                          <a:sym typeface="Wingdings" panose="05000000000000000000" pitchFamily="2" charset="2"/>
                        </a:rPr>
                        <a:t></a:t>
                      </a:r>
                      <a:endParaRPr lang="tr-TR" sz="16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15376655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49087" y="769990"/>
            <a:ext cx="10515600" cy="953981"/>
          </a:xfrm>
        </p:spPr>
        <p:txBody>
          <a:bodyPr>
            <a:noAutofit/>
          </a:bodyPr>
          <a:lstStyle/>
          <a:p>
            <a:pPr algn="ctr"/>
            <a:r>
              <a:rPr lang="tr-TR" sz="3600" b="1" dirty="0">
                <a:solidFill>
                  <a:srgbClr val="FF0000"/>
                </a:solidFill>
                <a:latin typeface="Times New Roman" panose="02020603050405020304" pitchFamily="18" charset="0"/>
                <a:cs typeface="Times New Roman" panose="02020603050405020304" pitchFamily="18" charset="0"/>
              </a:rPr>
              <a:t>2</a:t>
            </a:r>
            <a:r>
              <a:rPr lang="tr-TR" sz="3600" b="1" dirty="0" smtClean="0">
                <a:solidFill>
                  <a:srgbClr val="FF0000"/>
                </a:solidFill>
                <a:latin typeface="Times New Roman" panose="02020603050405020304" pitchFamily="18" charset="0"/>
                <a:cs typeface="Times New Roman" panose="02020603050405020304" pitchFamily="18" charset="0"/>
              </a:rPr>
              <a:t>. Yapacağım </a:t>
            </a:r>
            <a:r>
              <a:rPr lang="tr-TR" sz="3600" b="1" dirty="0">
                <a:solidFill>
                  <a:srgbClr val="FF0000"/>
                </a:solidFill>
                <a:latin typeface="Times New Roman" panose="02020603050405020304" pitchFamily="18" charset="0"/>
                <a:cs typeface="Times New Roman" panose="02020603050405020304" pitchFamily="18" charset="0"/>
              </a:rPr>
              <a:t>Yatırım İçin Teşvik Sisteminden Ne Kadar Yararlanabilirim?</a:t>
            </a:r>
            <a:r>
              <a:rPr lang="tr-TR" sz="3600" b="1" dirty="0" smtClean="0">
                <a:solidFill>
                  <a:srgbClr val="FF0000"/>
                </a:solidFill>
                <a:latin typeface="Times New Roman" panose="02020603050405020304" pitchFamily="18" charset="0"/>
                <a:ea typeface="+mn-ea"/>
                <a:cs typeface="Times New Roman" panose="02020603050405020304" pitchFamily="18" charset="0"/>
              </a:rPr>
              <a:t> – Genel </a:t>
            </a:r>
            <a:r>
              <a:rPr lang="tr-TR" sz="3600" b="1" dirty="0" smtClean="0">
                <a:solidFill>
                  <a:srgbClr val="FF0000"/>
                </a:solidFill>
                <a:latin typeface="Times New Roman" panose="02020603050405020304" pitchFamily="18" charset="0"/>
                <a:ea typeface="+mn-ea"/>
                <a:cs typeface="Times New Roman" panose="02020603050405020304" pitchFamily="18" charset="0"/>
              </a:rPr>
              <a:t>Teşvik</a:t>
            </a:r>
            <a:endParaRPr lang="en-GB" sz="3600" b="1" dirty="0">
              <a:solidFill>
                <a:srgbClr val="FF0000"/>
              </a:solidFill>
              <a:latin typeface="Times New Roman" panose="02020603050405020304" pitchFamily="18" charset="0"/>
              <a:ea typeface="+mn-ea"/>
              <a:cs typeface="Times New Roman" panose="02020603050405020304" pitchFamily="18" charset="0"/>
            </a:endParaRPr>
          </a:p>
        </p:txBody>
      </p:sp>
      <p:graphicFrame>
        <p:nvGraphicFramePr>
          <p:cNvPr id="4" name="Group 281">
            <a:extLst>
              <a:ext uri="{FF2B5EF4-FFF2-40B4-BE49-F238E27FC236}">
                <a16:creationId xmlns:a16="http://schemas.microsoft.com/office/drawing/2014/main" id="{25F09719-39E2-4D12-A879-017963A47F53}"/>
              </a:ext>
            </a:extLst>
          </p:cNvPr>
          <p:cNvGraphicFramePr>
            <a:graphicFrameLocks noGrp="1"/>
          </p:cNvGraphicFramePr>
          <p:nvPr>
            <p:extLst>
              <p:ext uri="{D42A27DB-BD31-4B8C-83A1-F6EECF244321}">
                <p14:modId xmlns:p14="http://schemas.microsoft.com/office/powerpoint/2010/main" val="2791744797"/>
              </p:ext>
            </p:extLst>
          </p:nvPr>
        </p:nvGraphicFramePr>
        <p:xfrm>
          <a:off x="849086" y="2323707"/>
          <a:ext cx="10613571" cy="3670978"/>
        </p:xfrm>
        <a:graphic>
          <a:graphicData uri="http://schemas.openxmlformats.org/drawingml/2006/table">
            <a:tbl>
              <a:tblPr/>
              <a:tblGrid>
                <a:gridCol w="4709974">
                  <a:extLst>
                    <a:ext uri="{9D8B030D-6E8A-4147-A177-3AD203B41FA5}">
                      <a16:colId xmlns:a16="http://schemas.microsoft.com/office/drawing/2014/main" val="20000"/>
                    </a:ext>
                  </a:extLst>
                </a:gridCol>
                <a:gridCol w="5903597">
                  <a:extLst>
                    <a:ext uri="{9D8B030D-6E8A-4147-A177-3AD203B41FA5}">
                      <a16:colId xmlns:a16="http://schemas.microsoft.com/office/drawing/2014/main" val="20002"/>
                    </a:ext>
                  </a:extLst>
                </a:gridCol>
              </a:tblGrid>
              <a:tr h="262424">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3200" b="1" i="0" u="none" strike="noStrike" cap="none" normalizeH="0" baseline="0" dirty="0">
                          <a:ln>
                            <a:noFill/>
                          </a:ln>
                          <a:solidFill>
                            <a:srgbClr val="FFFFFF"/>
                          </a:solidFill>
                          <a:effectLst/>
                          <a:latin typeface="+mn-lt"/>
                          <a:cs typeface="Times New Roman" pitchFamily="18" charset="0"/>
                        </a:rPr>
                        <a:t>Destek Unsurları</a:t>
                      </a:r>
                      <a:endParaRPr kumimoji="0" lang="en-US" sz="3200" b="0" i="0" u="none" strike="noStrike" cap="none" normalizeH="0" baseline="0" dirty="0">
                        <a:ln>
                          <a:noFill/>
                        </a:ln>
                        <a:solidFill>
                          <a:schemeClr val="tx1"/>
                        </a:solidFill>
                        <a:effectLst/>
                        <a:latin typeface="+mn-lt"/>
                        <a:cs typeface="Times New Roman" pitchFamily="18" charset="0"/>
                      </a:endParaRPr>
                    </a:p>
                  </a:txBody>
                  <a:tcPr marL="44450" marR="44450" marT="0" marB="0" anchor="ctr" horzOverflow="overflow">
                    <a:lnL w="19050" cap="flat" cmpd="sng" algn="ctr">
                      <a:solidFill>
                        <a:srgbClr val="2D2D8A">
                          <a:lumMod val="50000"/>
                        </a:srgbClr>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2D2D8A">
                          <a:lumMod val="50000"/>
                        </a:srgbClr>
                      </a:solidFill>
                      <a:prstDash val="solid"/>
                      <a:round/>
                      <a:headEnd type="none" w="med" len="med"/>
                      <a:tailEnd type="none" w="med" len="med"/>
                    </a:lnT>
                    <a:lnB w="19050" cap="flat" cmpd="sng" algn="ctr">
                      <a:solidFill>
                        <a:srgbClr val="003300"/>
                      </a:solidFill>
                      <a:prstDash val="solid"/>
                      <a:round/>
                      <a:headEnd type="none" w="med" len="med"/>
                      <a:tailEnd type="none" w="med" len="med"/>
                    </a:lnB>
                    <a:lnTlToBr>
                      <a:noFill/>
                    </a:lnTlToBr>
                    <a:lnBlToTr>
                      <a:noFill/>
                    </a:lnBlToTr>
                    <a:solidFill>
                      <a:srgbClr val="2D2D8A">
                        <a:lumMod val="75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3200" b="1" i="0" u="none" strike="noStrike" cap="none" normalizeH="0" baseline="0" dirty="0">
                          <a:ln>
                            <a:noFill/>
                          </a:ln>
                          <a:solidFill>
                            <a:schemeClr val="bg1"/>
                          </a:solidFill>
                          <a:effectLst/>
                          <a:latin typeface="+mn-lt"/>
                          <a:cs typeface="Times New Roman" pitchFamily="18" charset="0"/>
                        </a:rPr>
                        <a:t>Destek Oran ve </a:t>
                      </a:r>
                      <a:r>
                        <a:rPr kumimoji="0" lang="tr-TR" sz="3200" b="1" i="0" u="none" strike="noStrike" cap="none" normalizeH="0" baseline="0" dirty="0" smtClean="0">
                          <a:ln>
                            <a:noFill/>
                          </a:ln>
                          <a:solidFill>
                            <a:schemeClr val="bg1"/>
                          </a:solidFill>
                          <a:effectLst/>
                          <a:latin typeface="+mn-lt"/>
                          <a:cs typeface="Times New Roman" pitchFamily="18" charset="0"/>
                        </a:rPr>
                        <a:t>Süreleri</a:t>
                      </a:r>
                      <a:endParaRPr kumimoji="0" lang="en-US" sz="3200" b="1" i="0" u="none" strike="noStrike" kern="1200" cap="none" normalizeH="0" baseline="0" dirty="0">
                        <a:ln>
                          <a:noFill/>
                        </a:ln>
                        <a:solidFill>
                          <a:schemeClr val="bg1"/>
                        </a:solidFill>
                        <a:effectLst/>
                        <a:latin typeface="+mn-lt"/>
                        <a:ea typeface="+mn-ea"/>
                        <a:cs typeface="Times New Roman" pitchFamily="18" charset="0"/>
                        <a:sym typeface="Arial"/>
                      </a:endParaRPr>
                    </a:p>
                  </a:txBody>
                  <a:tcPr marL="44450" marR="44450" marT="0" marB="0" anchor="ctr" horzOverflow="overflow">
                    <a:lnL w="12700" cap="flat" cmpd="sng" algn="ctr">
                      <a:solidFill>
                        <a:srgbClr val="FFFFFF"/>
                      </a:solidFill>
                      <a:prstDash val="solid"/>
                      <a:round/>
                      <a:headEnd type="none" w="med" len="med"/>
                      <a:tailEnd type="none" w="med" len="med"/>
                    </a:lnL>
                    <a:lnR w="19050" cap="flat" cmpd="sng" algn="ctr">
                      <a:solidFill>
                        <a:srgbClr val="2D2D8A">
                          <a:lumMod val="50000"/>
                        </a:srgbClr>
                      </a:solidFill>
                      <a:prstDash val="solid"/>
                      <a:round/>
                      <a:headEnd type="none" w="med" len="med"/>
                      <a:tailEnd type="none" w="med" len="med"/>
                    </a:lnR>
                    <a:lnT w="19050" cap="flat" cmpd="sng" algn="ctr">
                      <a:solidFill>
                        <a:srgbClr val="2D2D8A">
                          <a:lumMod val="50000"/>
                        </a:srgbClr>
                      </a:solidFill>
                      <a:prstDash val="solid"/>
                      <a:round/>
                      <a:headEnd type="none" w="med" len="med"/>
                      <a:tailEnd type="none" w="med" len="med"/>
                    </a:lnT>
                    <a:lnB w="28575" cap="flat" cmpd="sng" algn="ctr">
                      <a:solidFill>
                        <a:srgbClr val="2D2D8A">
                          <a:lumMod val="75000"/>
                        </a:srgbClr>
                      </a:solidFill>
                      <a:prstDash val="solid"/>
                      <a:round/>
                      <a:headEnd type="none" w="med" len="med"/>
                      <a:tailEnd type="none" w="med" len="med"/>
                    </a:lnB>
                    <a:lnTlToBr>
                      <a:noFill/>
                    </a:lnTlToBr>
                    <a:lnBlToTr>
                      <a:noFill/>
                    </a:lnBlToTr>
                    <a:solidFill>
                      <a:srgbClr val="2D2D8A">
                        <a:lumMod val="75000"/>
                      </a:srgbClr>
                    </a:solidFill>
                  </a:tcPr>
                </a:tc>
                <a:extLst>
                  <a:ext uri="{0D108BD9-81ED-4DB2-BD59-A6C34878D82A}">
                    <a16:rowId xmlns:a16="http://schemas.microsoft.com/office/drawing/2014/main" val="10000"/>
                  </a:ext>
                </a:extLst>
              </a:tr>
              <a:tr h="524849">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800" b="0" i="0" u="none" strike="noStrike" cap="none" normalizeH="0" baseline="0" dirty="0">
                          <a:ln>
                            <a:noFill/>
                          </a:ln>
                          <a:solidFill>
                            <a:srgbClr val="000000"/>
                          </a:solidFill>
                          <a:effectLst/>
                          <a:latin typeface="+mn-lt"/>
                          <a:cs typeface="Times New Roman" pitchFamily="18" charset="0"/>
                        </a:rPr>
                        <a:t>KDV İstisnası</a:t>
                      </a:r>
                      <a:endParaRPr kumimoji="0" lang="en-US" sz="2800" b="0" i="0" u="none" strike="noStrike" cap="none" normalizeH="0" baseline="0" dirty="0">
                        <a:ln>
                          <a:noFill/>
                        </a:ln>
                        <a:solidFill>
                          <a:schemeClr val="tx1"/>
                        </a:solidFill>
                        <a:effectLst/>
                        <a:latin typeface="+mn-lt"/>
                        <a:cs typeface="Times New Roman" pitchFamily="18" charset="0"/>
                      </a:endParaRPr>
                    </a:p>
                  </a:txBody>
                  <a:tcPr marL="44450" marR="44450" marT="0" marB="0" anchor="ctr" horzOverflow="overflow">
                    <a:lnL w="19050" cap="flat" cmpd="sng" algn="ctr">
                      <a:solidFill>
                        <a:srgbClr val="2D2D8A">
                          <a:lumMod val="50000"/>
                        </a:srgbClr>
                      </a:solidFill>
                      <a:prstDash val="solid"/>
                      <a:round/>
                      <a:headEnd type="none" w="med" len="med"/>
                      <a:tailEnd type="none" w="med" len="med"/>
                    </a:lnL>
                    <a:lnR w="19050" cap="flat" cmpd="sng" algn="ctr">
                      <a:solidFill>
                        <a:srgbClr val="2D2D8A">
                          <a:lumMod val="75000"/>
                        </a:srgbClr>
                      </a:solidFill>
                      <a:prstDash val="solid"/>
                      <a:round/>
                      <a:headEnd type="none" w="med" len="med"/>
                      <a:tailEnd type="none" w="med" len="med"/>
                    </a:lnR>
                    <a:lnT w="19050" cap="flat" cmpd="sng" algn="ctr">
                      <a:solidFill>
                        <a:srgbClr val="0033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800" b="0" i="0" u="none" strike="noStrike" cap="none" normalizeH="0" baseline="0" dirty="0">
                          <a:ln>
                            <a:noFill/>
                          </a:ln>
                          <a:solidFill>
                            <a:schemeClr val="tx1"/>
                          </a:solidFill>
                          <a:effectLst/>
                          <a:latin typeface="Wingdings 2" pitchFamily="18" charset="2"/>
                          <a:cs typeface="Times New Roman" pitchFamily="18" charset="0"/>
                        </a:rPr>
                        <a:t>P</a:t>
                      </a:r>
                      <a:endParaRPr kumimoji="0" lang="en-US" sz="2800" b="0" i="0" u="none" strike="noStrike" cap="none" normalizeH="0" baseline="0" dirty="0">
                        <a:ln>
                          <a:noFill/>
                        </a:ln>
                        <a:solidFill>
                          <a:schemeClr val="tx1"/>
                        </a:solidFill>
                        <a:effectLst/>
                        <a:latin typeface="Wingdings 2" pitchFamily="18" charset="2"/>
                        <a:cs typeface="Times New Roman" pitchFamily="18" charset="0"/>
                      </a:endParaRPr>
                    </a:p>
                  </a:txBody>
                  <a:tcPr marL="44450" marR="44450" marT="0" marB="0" anchor="ctr" horzOverflow="overflow">
                    <a:lnL w="19050" cap="flat" cmpd="sng" algn="ctr">
                      <a:solidFill>
                        <a:srgbClr val="2D2D8A">
                          <a:lumMod val="75000"/>
                        </a:srgbClr>
                      </a:solidFill>
                      <a:prstDash val="solid"/>
                      <a:round/>
                      <a:headEnd type="none" w="med" len="med"/>
                      <a:tailEnd type="none" w="med" len="med"/>
                    </a:lnL>
                    <a:lnR w="19050" cap="flat" cmpd="sng" algn="ctr">
                      <a:solidFill>
                        <a:srgbClr val="2D2D8A">
                          <a:lumMod val="50000"/>
                        </a:srgbClr>
                      </a:solidFill>
                      <a:prstDash val="solid"/>
                      <a:round/>
                      <a:headEnd type="none" w="med" len="med"/>
                      <a:tailEnd type="none" w="med" len="med"/>
                    </a:lnR>
                    <a:lnT w="28575" cap="flat" cmpd="sng" algn="ctr">
                      <a:solidFill>
                        <a:srgbClr val="2D2D8A">
                          <a:lumMod val="75000"/>
                        </a:srgbClr>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24849">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800" b="0" i="0" u="none" strike="noStrike" cap="none" normalizeH="0" baseline="0" dirty="0">
                          <a:ln>
                            <a:noFill/>
                          </a:ln>
                          <a:solidFill>
                            <a:srgbClr val="000000"/>
                          </a:solidFill>
                          <a:effectLst/>
                          <a:latin typeface="+mn-lt"/>
                          <a:cs typeface="Times New Roman" pitchFamily="18" charset="0"/>
                        </a:rPr>
                        <a:t>Gümrük Vergisi Muafiyeti</a:t>
                      </a:r>
                      <a:endParaRPr kumimoji="0" lang="en-US" sz="2800" b="0" i="0" u="none" strike="noStrike" cap="none" normalizeH="0" baseline="0" dirty="0">
                        <a:ln>
                          <a:noFill/>
                        </a:ln>
                        <a:solidFill>
                          <a:schemeClr val="tx1"/>
                        </a:solidFill>
                        <a:effectLst/>
                        <a:latin typeface="+mn-lt"/>
                        <a:cs typeface="Times New Roman" pitchFamily="18" charset="0"/>
                      </a:endParaRPr>
                    </a:p>
                  </a:txBody>
                  <a:tcPr marL="44450" marR="44450" marT="0" marB="0" anchor="ctr" horzOverflow="overflow">
                    <a:lnL w="19050" cap="flat" cmpd="sng" algn="ctr">
                      <a:solidFill>
                        <a:srgbClr val="2D2D8A">
                          <a:lumMod val="50000"/>
                        </a:srgbClr>
                      </a:solidFill>
                      <a:prstDash val="solid"/>
                      <a:round/>
                      <a:headEnd type="none" w="med" len="med"/>
                      <a:tailEnd type="none" w="med" len="med"/>
                    </a:lnL>
                    <a:lnR w="19050" cap="flat" cmpd="sng" algn="ctr">
                      <a:solidFill>
                        <a:srgbClr val="2D2D8A">
                          <a:lumMod val="75000"/>
                        </a:srgbClr>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CCFF"/>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800" b="0" i="0" u="none" strike="noStrike" cap="none" normalizeH="0" baseline="0" dirty="0">
                          <a:ln>
                            <a:noFill/>
                          </a:ln>
                          <a:solidFill>
                            <a:schemeClr val="tx1"/>
                          </a:solidFill>
                          <a:effectLst/>
                          <a:latin typeface="Wingdings 2" pitchFamily="18" charset="2"/>
                          <a:cs typeface="Times New Roman" pitchFamily="18" charset="0"/>
                        </a:rPr>
                        <a:t>P</a:t>
                      </a:r>
                      <a:endParaRPr kumimoji="0" lang="en-US" sz="2800" b="0" i="0" u="none" strike="noStrike" cap="none" normalizeH="0" baseline="0" dirty="0">
                        <a:ln>
                          <a:noFill/>
                        </a:ln>
                        <a:solidFill>
                          <a:schemeClr val="tx1"/>
                        </a:solidFill>
                        <a:effectLst/>
                        <a:latin typeface="Wingdings 2" pitchFamily="18" charset="2"/>
                        <a:cs typeface="Times New Roman" pitchFamily="18" charset="0"/>
                      </a:endParaRPr>
                    </a:p>
                  </a:txBody>
                  <a:tcPr marL="44450" marR="44450" marT="0" marB="0" anchor="ctr" horzOverflow="overflow">
                    <a:lnL w="19050" cap="flat" cmpd="sng" algn="ctr">
                      <a:solidFill>
                        <a:srgbClr val="2D2D8A">
                          <a:lumMod val="75000"/>
                        </a:srgbClr>
                      </a:solidFill>
                      <a:prstDash val="solid"/>
                      <a:round/>
                      <a:headEnd type="none" w="med" len="med"/>
                      <a:tailEnd type="none" w="med" len="med"/>
                    </a:lnL>
                    <a:lnR w="19050" cap="flat" cmpd="sng" algn="ctr">
                      <a:solidFill>
                        <a:srgbClr val="2D2D8A">
                          <a:lumMod val="50000"/>
                        </a:srgbClr>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CCFF"/>
                    </a:solidFill>
                  </a:tcPr>
                </a:tc>
                <a:extLst>
                  <a:ext uri="{0D108BD9-81ED-4DB2-BD59-A6C34878D82A}">
                    <a16:rowId xmlns:a16="http://schemas.microsoft.com/office/drawing/2014/main" val="10002"/>
                  </a:ext>
                </a:extLst>
              </a:tr>
              <a:tr h="524849">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800" b="0" i="0" u="none" strike="noStrike" cap="none" normalizeH="0" baseline="0" dirty="0" smtClean="0">
                          <a:ln>
                            <a:noFill/>
                          </a:ln>
                          <a:solidFill>
                            <a:srgbClr val="000000"/>
                          </a:solidFill>
                          <a:effectLst/>
                          <a:latin typeface="+mn-lt"/>
                          <a:cs typeface="Times New Roman" pitchFamily="18" charset="0"/>
                        </a:rPr>
                        <a:t>Gelir Vergisi Stopajı Desteği</a:t>
                      </a:r>
                      <a:endParaRPr kumimoji="0" lang="en-US" sz="2800" b="0" i="0" u="none" strike="noStrike" cap="none" normalizeH="0" baseline="0" dirty="0">
                        <a:ln>
                          <a:noFill/>
                        </a:ln>
                        <a:solidFill>
                          <a:schemeClr val="tx1"/>
                        </a:solidFill>
                        <a:effectLst/>
                        <a:latin typeface="+mn-lt"/>
                        <a:cs typeface="Times New Roman" pitchFamily="18" charset="0"/>
                      </a:endParaRPr>
                    </a:p>
                  </a:txBody>
                  <a:tcPr marL="44450" marR="44450" marT="0" marB="0" anchor="ctr" horzOverflow="overflow">
                    <a:lnL w="19050" cap="flat" cmpd="sng" algn="ctr">
                      <a:solidFill>
                        <a:srgbClr val="2D2D8A">
                          <a:lumMod val="50000"/>
                        </a:srgbClr>
                      </a:solidFill>
                      <a:prstDash val="solid"/>
                      <a:round/>
                      <a:headEnd type="none" w="med" len="med"/>
                      <a:tailEnd type="none" w="med" len="med"/>
                    </a:lnL>
                    <a:lnR w="19050" cap="flat" cmpd="sng" algn="ctr">
                      <a:solidFill>
                        <a:srgbClr val="2D2D8A">
                          <a:lumMod val="75000"/>
                        </a:srgbClr>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tr-TR" sz="2800" b="0" i="0" u="none" strike="noStrike" kern="1200" cap="none" spc="0" normalizeH="0" baseline="0" noProof="0" dirty="0" smtClean="0">
                          <a:ln>
                            <a:noFill/>
                          </a:ln>
                          <a:solidFill>
                            <a:srgbClr val="000000"/>
                          </a:solidFill>
                          <a:effectLst/>
                          <a:uLnTx/>
                          <a:uFillTx/>
                          <a:latin typeface="Wingdings 2" pitchFamily="18" charset="2"/>
                          <a:ea typeface="+mn-ea"/>
                          <a:cs typeface="Times New Roman" pitchFamily="18" charset="0"/>
                        </a:rPr>
                        <a:t>P</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tr-TR" sz="2800" b="0" i="0" u="none" strike="noStrike" kern="1200" cap="none" spc="0" normalizeH="0" baseline="0" noProof="0" dirty="0" smtClean="0">
                          <a:ln>
                            <a:noFill/>
                          </a:ln>
                          <a:solidFill>
                            <a:srgbClr val="000000"/>
                          </a:solidFill>
                          <a:effectLst/>
                          <a:uLnTx/>
                          <a:uFillTx/>
                          <a:latin typeface="Wingdings 2" pitchFamily="18" charset="2"/>
                          <a:ea typeface="+mn-ea"/>
                          <a:cs typeface="Times New Roman" pitchFamily="18" charset="0"/>
                        </a:rPr>
                        <a:t> </a:t>
                      </a:r>
                      <a:r>
                        <a:rPr kumimoji="0" lang="tr-TR" sz="2800" b="0" i="0" u="none" strike="noStrike" kern="1200" cap="none" normalizeH="0" baseline="0" dirty="0" smtClean="0">
                          <a:ln>
                            <a:noFill/>
                          </a:ln>
                          <a:solidFill>
                            <a:srgbClr val="000000"/>
                          </a:solidFill>
                          <a:effectLst/>
                          <a:latin typeface="+mn-lt"/>
                          <a:ea typeface="+mn-ea"/>
                          <a:cs typeface="Times New Roman" pitchFamily="18" charset="0"/>
                          <a:sym typeface="Arial"/>
                        </a:rPr>
                        <a:t>(6. bölgede gerçekleştirilecek yatırımlar için)</a:t>
                      </a:r>
                      <a:endParaRPr kumimoji="0" lang="en-US" sz="2800" b="0" i="0" u="none" strike="noStrike" kern="1200" cap="none" normalizeH="0" baseline="0" noProof="0" dirty="0">
                        <a:ln>
                          <a:noFill/>
                        </a:ln>
                        <a:solidFill>
                          <a:srgbClr val="000000"/>
                        </a:solidFill>
                        <a:effectLst/>
                        <a:latin typeface="+mn-lt"/>
                        <a:ea typeface="+mn-ea"/>
                        <a:cs typeface="Times New Roman" pitchFamily="18" charset="0"/>
                        <a:sym typeface="Arial"/>
                      </a:endParaRPr>
                    </a:p>
                  </a:txBody>
                  <a:tcPr marL="44450" marR="44450" marT="0" marB="0" anchor="ctr" horzOverflow="overflow">
                    <a:lnL w="19050" cap="flat" cmpd="sng" algn="ctr">
                      <a:solidFill>
                        <a:srgbClr val="2D2D8A">
                          <a:lumMod val="75000"/>
                        </a:srgbClr>
                      </a:solidFill>
                      <a:prstDash val="solid"/>
                      <a:round/>
                      <a:headEnd type="none" w="med" len="med"/>
                      <a:tailEnd type="none" w="med" len="med"/>
                    </a:lnL>
                    <a:lnR w="19050" cap="flat" cmpd="sng" algn="ctr">
                      <a:solidFill>
                        <a:srgbClr val="2D2D8A">
                          <a:lumMod val="50000"/>
                        </a:srgbClr>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69520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800" b="0" i="0" u="none" strike="noStrike" kern="1200" cap="none" normalizeH="0" baseline="0" dirty="0" smtClean="0">
                          <a:ln>
                            <a:noFill/>
                          </a:ln>
                          <a:solidFill>
                            <a:srgbClr val="000000"/>
                          </a:solidFill>
                          <a:effectLst/>
                          <a:latin typeface="+mn-lt"/>
                          <a:ea typeface="+mn-ea"/>
                          <a:cs typeface="Times New Roman" pitchFamily="18" charset="0"/>
                          <a:sym typeface="Arial"/>
                        </a:rPr>
                        <a:t>Sigorta Primi İşveren Hissesi Desteği</a:t>
                      </a:r>
                      <a:endParaRPr kumimoji="0" lang="en-US" sz="2800" b="0" i="0" u="none" strike="noStrike" kern="1200" cap="none" normalizeH="0" baseline="0" dirty="0">
                        <a:ln>
                          <a:noFill/>
                        </a:ln>
                        <a:solidFill>
                          <a:srgbClr val="000000"/>
                        </a:solidFill>
                        <a:effectLst/>
                        <a:latin typeface="+mn-lt"/>
                        <a:ea typeface="+mn-ea"/>
                        <a:cs typeface="Times New Roman" pitchFamily="18" charset="0"/>
                        <a:sym typeface="Arial"/>
                      </a:endParaRPr>
                    </a:p>
                  </a:txBody>
                  <a:tcPr marL="44450" marR="44450" marT="0" marB="0" anchor="ctr" horzOverflow="overflow">
                    <a:lnL w="19050" cap="flat" cmpd="sng" algn="ctr">
                      <a:solidFill>
                        <a:srgbClr val="2D2D8A">
                          <a:lumMod val="50000"/>
                        </a:srgbClr>
                      </a:solidFill>
                      <a:prstDash val="solid"/>
                      <a:round/>
                      <a:headEnd type="none" w="med" len="med"/>
                      <a:tailEnd type="none" w="med" len="med"/>
                    </a:lnL>
                    <a:lnR w="19050" cap="flat" cmpd="sng" algn="ctr">
                      <a:solidFill>
                        <a:srgbClr val="2D2D8A">
                          <a:lumMod val="75000"/>
                        </a:srgbClr>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tr-TR" sz="2800" b="0" i="0" u="none" strike="noStrike" kern="1200" cap="none" spc="0" normalizeH="0" baseline="0" noProof="0" dirty="0" smtClean="0">
                          <a:ln>
                            <a:noFill/>
                          </a:ln>
                          <a:solidFill>
                            <a:srgbClr val="000000"/>
                          </a:solidFill>
                          <a:effectLst/>
                          <a:uLnTx/>
                          <a:uFillTx/>
                          <a:latin typeface="Wingdings 2" pitchFamily="18" charset="2"/>
                          <a:ea typeface="+mn-ea"/>
                          <a:cs typeface="Times New Roman" pitchFamily="18" charset="0"/>
                        </a:rPr>
                        <a:t>P</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tr-TR" sz="2800" b="0" i="0" u="none" strike="noStrike" kern="1200" cap="none" normalizeH="0" baseline="0" dirty="0" smtClean="0">
                          <a:ln>
                            <a:noFill/>
                          </a:ln>
                          <a:solidFill>
                            <a:srgbClr val="000000"/>
                          </a:solidFill>
                          <a:effectLst/>
                          <a:latin typeface="+mn-lt"/>
                          <a:ea typeface="+mn-ea"/>
                          <a:cs typeface="Times New Roman" pitchFamily="18" charset="0"/>
                          <a:sym typeface="Arial"/>
                        </a:rPr>
                        <a:t>(Tersanelerin gemi inşa yatırımları için)</a:t>
                      </a:r>
                      <a:endParaRPr kumimoji="0" lang="en-US" sz="2800" b="0" i="0" u="none" strike="noStrike" kern="1200" cap="none" normalizeH="0" baseline="0" noProof="0" dirty="0">
                        <a:ln>
                          <a:noFill/>
                        </a:ln>
                        <a:solidFill>
                          <a:srgbClr val="000000"/>
                        </a:solidFill>
                        <a:effectLst/>
                        <a:latin typeface="+mn-lt"/>
                        <a:ea typeface="+mn-ea"/>
                        <a:cs typeface="Times New Roman" pitchFamily="18" charset="0"/>
                        <a:sym typeface="Arial"/>
                      </a:endParaRPr>
                    </a:p>
                  </a:txBody>
                  <a:tcPr marL="44450" marR="44450" marT="0" marB="0" anchor="ctr" horzOverflow="overflow">
                    <a:lnL w="19050" cap="flat" cmpd="sng" algn="ctr">
                      <a:solidFill>
                        <a:srgbClr val="2D2D8A">
                          <a:lumMod val="75000"/>
                        </a:srgbClr>
                      </a:solidFill>
                      <a:prstDash val="solid"/>
                      <a:round/>
                      <a:headEnd type="none" w="med" len="med"/>
                      <a:tailEnd type="none" w="med" len="med"/>
                    </a:lnL>
                    <a:lnR w="19050" cap="flat" cmpd="sng" algn="ctr">
                      <a:solidFill>
                        <a:srgbClr val="2D2D8A">
                          <a:lumMod val="50000"/>
                        </a:srgbClr>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CCFF"/>
                    </a:solidFill>
                  </a:tcPr>
                </a:tc>
                <a:extLst>
                  <a:ext uri="{0D108BD9-81ED-4DB2-BD59-A6C34878D82A}">
                    <a16:rowId xmlns:a16="http://schemas.microsoft.com/office/drawing/2014/main" val="2272197053"/>
                  </a:ext>
                </a:extLst>
              </a:tr>
            </a:tbl>
          </a:graphicData>
        </a:graphic>
      </p:graphicFrame>
    </p:spTree>
    <p:extLst>
      <p:ext uri="{BB962C8B-B14F-4D97-AF65-F5344CB8AC3E}">
        <p14:creationId xmlns:p14="http://schemas.microsoft.com/office/powerpoint/2010/main" val="33651453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92628" y="439390"/>
            <a:ext cx="10515600" cy="790696"/>
          </a:xfrm>
        </p:spPr>
        <p:txBody>
          <a:bodyPr>
            <a:noAutofit/>
          </a:bodyPr>
          <a:lstStyle/>
          <a:p>
            <a:pPr algn="ctr"/>
            <a:r>
              <a:rPr lang="tr-TR" sz="3600" b="1" dirty="0">
                <a:solidFill>
                  <a:srgbClr val="FF0000"/>
                </a:solidFill>
                <a:latin typeface="Times New Roman" panose="02020603050405020304" pitchFamily="18" charset="0"/>
                <a:cs typeface="Times New Roman" panose="02020603050405020304" pitchFamily="18" charset="0"/>
              </a:rPr>
              <a:t>2</a:t>
            </a:r>
            <a:r>
              <a:rPr lang="tr-TR" sz="3600" b="1" dirty="0" smtClean="0">
                <a:solidFill>
                  <a:srgbClr val="FF0000"/>
                </a:solidFill>
                <a:latin typeface="Times New Roman" panose="02020603050405020304" pitchFamily="18" charset="0"/>
                <a:cs typeface="Times New Roman" panose="02020603050405020304" pitchFamily="18" charset="0"/>
              </a:rPr>
              <a:t>. Yapacağım </a:t>
            </a:r>
            <a:r>
              <a:rPr lang="tr-TR" sz="3600" b="1" dirty="0">
                <a:solidFill>
                  <a:srgbClr val="FF0000"/>
                </a:solidFill>
                <a:latin typeface="Times New Roman" panose="02020603050405020304" pitchFamily="18" charset="0"/>
                <a:cs typeface="Times New Roman" panose="02020603050405020304" pitchFamily="18" charset="0"/>
              </a:rPr>
              <a:t>Yatırım İçin Teşvik Sisteminden Ne Kadar Yararlanabilirim?</a:t>
            </a:r>
            <a:r>
              <a:rPr lang="tr-TR" sz="3600" b="1" dirty="0" smtClean="0">
                <a:solidFill>
                  <a:srgbClr val="FF0000"/>
                </a:solidFill>
                <a:latin typeface="Times New Roman" panose="02020603050405020304" pitchFamily="18" charset="0"/>
                <a:ea typeface="+mn-ea"/>
                <a:cs typeface="Times New Roman" panose="02020603050405020304" pitchFamily="18" charset="0"/>
              </a:rPr>
              <a:t> – Bölgesel </a:t>
            </a:r>
            <a:r>
              <a:rPr lang="tr-TR" sz="3600" b="1" dirty="0" smtClean="0">
                <a:solidFill>
                  <a:srgbClr val="FF0000"/>
                </a:solidFill>
                <a:latin typeface="Times New Roman" panose="02020603050405020304" pitchFamily="18" charset="0"/>
                <a:ea typeface="+mn-ea"/>
                <a:cs typeface="Times New Roman" panose="02020603050405020304" pitchFamily="18" charset="0"/>
              </a:rPr>
              <a:t>Teşvik</a:t>
            </a:r>
            <a:endParaRPr lang="en-GB" sz="3600" b="1" dirty="0">
              <a:solidFill>
                <a:srgbClr val="FF0000"/>
              </a:solidFill>
              <a:latin typeface="Times New Roman" panose="02020603050405020304" pitchFamily="18" charset="0"/>
              <a:ea typeface="+mn-ea"/>
              <a:cs typeface="Times New Roman" panose="02020603050405020304" pitchFamily="18" charset="0"/>
            </a:endParaRPr>
          </a:p>
        </p:txBody>
      </p:sp>
      <p:graphicFrame>
        <p:nvGraphicFramePr>
          <p:cNvPr id="6" name="6 Tablo">
            <a:extLst>
              <a:ext uri="{FF2B5EF4-FFF2-40B4-BE49-F238E27FC236}">
                <a16:creationId xmlns:a16="http://schemas.microsoft.com/office/drawing/2014/main" id="{77642D75-9D86-4602-B5B6-325796D89225}"/>
              </a:ext>
            </a:extLst>
          </p:cNvPr>
          <p:cNvGraphicFramePr>
            <a:graphicFrameLocks noGrp="1"/>
          </p:cNvGraphicFramePr>
          <p:nvPr>
            <p:extLst>
              <p:ext uri="{D42A27DB-BD31-4B8C-83A1-F6EECF244321}">
                <p14:modId xmlns:p14="http://schemas.microsoft.com/office/powerpoint/2010/main" val="1785557002"/>
              </p:ext>
            </p:extLst>
          </p:nvPr>
        </p:nvGraphicFramePr>
        <p:xfrm>
          <a:off x="500743" y="1432017"/>
          <a:ext cx="11299369" cy="5289822"/>
        </p:xfrm>
        <a:graphic>
          <a:graphicData uri="http://schemas.openxmlformats.org/drawingml/2006/table">
            <a:tbl>
              <a:tblPr firstRow="1" firstCol="1" bandRow="1"/>
              <a:tblGrid>
                <a:gridCol w="2070395">
                  <a:extLst>
                    <a:ext uri="{9D8B030D-6E8A-4147-A177-3AD203B41FA5}">
                      <a16:colId xmlns:a16="http://schemas.microsoft.com/office/drawing/2014/main" val="20000"/>
                    </a:ext>
                  </a:extLst>
                </a:gridCol>
                <a:gridCol w="1572194">
                  <a:extLst>
                    <a:ext uri="{9D8B030D-6E8A-4147-A177-3AD203B41FA5}">
                      <a16:colId xmlns:a16="http://schemas.microsoft.com/office/drawing/2014/main" val="20001"/>
                    </a:ext>
                  </a:extLst>
                </a:gridCol>
                <a:gridCol w="2377210">
                  <a:extLst>
                    <a:ext uri="{9D8B030D-6E8A-4147-A177-3AD203B41FA5}">
                      <a16:colId xmlns:a16="http://schemas.microsoft.com/office/drawing/2014/main" val="20002"/>
                    </a:ext>
                  </a:extLst>
                </a:gridCol>
                <a:gridCol w="805543">
                  <a:extLst>
                    <a:ext uri="{9D8B030D-6E8A-4147-A177-3AD203B41FA5}">
                      <a16:colId xmlns:a16="http://schemas.microsoft.com/office/drawing/2014/main" val="20003"/>
                    </a:ext>
                  </a:extLst>
                </a:gridCol>
                <a:gridCol w="805543">
                  <a:extLst>
                    <a:ext uri="{9D8B030D-6E8A-4147-A177-3AD203B41FA5}">
                      <a16:colId xmlns:a16="http://schemas.microsoft.com/office/drawing/2014/main" val="20004"/>
                    </a:ext>
                  </a:extLst>
                </a:gridCol>
                <a:gridCol w="957942">
                  <a:extLst>
                    <a:ext uri="{9D8B030D-6E8A-4147-A177-3AD203B41FA5}">
                      <a16:colId xmlns:a16="http://schemas.microsoft.com/office/drawing/2014/main" val="20005"/>
                    </a:ext>
                  </a:extLst>
                </a:gridCol>
                <a:gridCol w="936172">
                  <a:extLst>
                    <a:ext uri="{9D8B030D-6E8A-4147-A177-3AD203B41FA5}">
                      <a16:colId xmlns:a16="http://schemas.microsoft.com/office/drawing/2014/main" val="20006"/>
                    </a:ext>
                  </a:extLst>
                </a:gridCol>
                <a:gridCol w="914400">
                  <a:extLst>
                    <a:ext uri="{9D8B030D-6E8A-4147-A177-3AD203B41FA5}">
                      <a16:colId xmlns:a16="http://schemas.microsoft.com/office/drawing/2014/main" val="20007"/>
                    </a:ext>
                  </a:extLst>
                </a:gridCol>
                <a:gridCol w="859970">
                  <a:extLst>
                    <a:ext uri="{9D8B030D-6E8A-4147-A177-3AD203B41FA5}">
                      <a16:colId xmlns:a16="http://schemas.microsoft.com/office/drawing/2014/main" val="20008"/>
                    </a:ext>
                  </a:extLst>
                </a:gridCol>
              </a:tblGrid>
              <a:tr h="357574">
                <a:tc rowSpan="2" gridSpan="3">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1" i="0" u="none" strike="noStrike" cap="none" normalizeH="0" baseline="0" dirty="0">
                          <a:ln>
                            <a:noFill/>
                          </a:ln>
                          <a:solidFill>
                            <a:srgbClr val="FFFFFF"/>
                          </a:solidFill>
                          <a:effectLst/>
                          <a:latin typeface="+mn-lt"/>
                          <a:cs typeface="Times New Roman" pitchFamily="18" charset="0"/>
                        </a:rPr>
                        <a:t>Destek </a:t>
                      </a:r>
                      <a:r>
                        <a:rPr kumimoji="0" lang="tr-TR" sz="2400" b="1" i="0" u="none" strike="noStrike" cap="none" normalizeH="0" baseline="0" dirty="0" smtClean="0">
                          <a:ln>
                            <a:noFill/>
                          </a:ln>
                          <a:solidFill>
                            <a:srgbClr val="FFFFFF"/>
                          </a:solidFill>
                          <a:effectLst/>
                          <a:latin typeface="+mn-lt"/>
                          <a:cs typeface="Times New Roman" pitchFamily="18" charset="0"/>
                        </a:rPr>
                        <a:t>Unsurları, Oran ve Süreleri</a:t>
                      </a:r>
                      <a:endParaRPr kumimoji="0" lang="en-US" sz="2400" b="0" i="0" u="none" strike="noStrike" cap="none" normalizeH="0" baseline="0" dirty="0">
                        <a:ln>
                          <a:noFill/>
                        </a:ln>
                        <a:solidFill>
                          <a:schemeClr val="tx1"/>
                        </a:solidFill>
                        <a:effectLst/>
                        <a:latin typeface="+mn-lt"/>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2D2D8A">
                        <a:lumMod val="75000"/>
                      </a:srgbClr>
                    </a:solidFill>
                  </a:tcPr>
                </a:tc>
                <a:tc rowSpan="2" hMerge="1">
                  <a:txBody>
                    <a:bodyPr/>
                    <a:lstStyle/>
                    <a:p>
                      <a:endParaRPr lang="en-US"/>
                    </a:p>
                  </a:txBody>
                  <a:tcPr/>
                </a:tc>
                <a:tc rowSpan="2" hMerge="1">
                  <a:txBody>
                    <a:bodyPr/>
                    <a:lstStyle/>
                    <a:p>
                      <a:endParaRPr lang="en-US"/>
                    </a:p>
                  </a:txBody>
                  <a:tcPr/>
                </a:tc>
                <a:tc gridSpan="6">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1" i="0" u="none" strike="noStrike" cap="none" normalizeH="0" baseline="0" dirty="0">
                          <a:ln>
                            <a:noFill/>
                          </a:ln>
                          <a:solidFill>
                            <a:srgbClr val="FFFFFF"/>
                          </a:solidFill>
                          <a:effectLst/>
                          <a:latin typeface="+mn-lt"/>
                          <a:cs typeface="Times New Roman" pitchFamily="18" charset="0"/>
                        </a:rPr>
                        <a:t>BÖLGELER</a:t>
                      </a:r>
                      <a:endParaRPr kumimoji="0" lang="en-US" sz="2400" b="0" i="0" u="none" strike="noStrike" cap="none" normalizeH="0" baseline="0" dirty="0">
                        <a:ln>
                          <a:noFill/>
                        </a:ln>
                        <a:solidFill>
                          <a:schemeClr val="tx1"/>
                        </a:solidFill>
                        <a:effectLst/>
                        <a:latin typeface="+mn-lt"/>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2D2D8A">
                        <a:lumMod val="75000"/>
                      </a:srgb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1"/>
                  </a:ext>
                </a:extLst>
              </a:tr>
              <a:tr h="298683">
                <a:tc gridSpan="3" vMerge="1">
                  <a:txBody>
                    <a:bodyPr/>
                    <a:lstStyle/>
                    <a:p>
                      <a:endParaRPr lang="en-US"/>
                    </a:p>
                  </a:txBody>
                  <a:tcPr/>
                </a:tc>
                <a:tc hMerge="1" vMerge="1">
                  <a:txBody>
                    <a:bodyPr/>
                    <a:lstStyle/>
                    <a:p>
                      <a:endParaRPr lang="en-US"/>
                    </a:p>
                  </a:txBody>
                  <a:tcPr/>
                </a:tc>
                <a:tc hMerge="1" vMerge="1">
                  <a:txBody>
                    <a:bodyPr/>
                    <a:lstStyle/>
                    <a:p>
                      <a:endParaRPr lang="en-US"/>
                    </a:p>
                  </a:txBody>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1" i="0" u="none" strike="noStrike" kern="1200" cap="none" normalizeH="0" baseline="0" dirty="0">
                          <a:ln>
                            <a:noFill/>
                          </a:ln>
                          <a:solidFill>
                            <a:srgbClr val="001132"/>
                          </a:solidFill>
                          <a:effectLst/>
                          <a:latin typeface="+mn-lt"/>
                          <a:ea typeface="+mn-ea"/>
                          <a:cs typeface="Times New Roman" pitchFamily="18" charset="0"/>
                        </a:rPr>
                        <a:t>I</a:t>
                      </a:r>
                      <a:endParaRPr kumimoji="0" lang="en-US" sz="2000" b="1" i="0" u="none" strike="noStrike" kern="1200" cap="none" normalizeH="0" baseline="0" dirty="0">
                        <a:ln>
                          <a:noFill/>
                        </a:ln>
                        <a:solidFill>
                          <a:srgbClr val="001132"/>
                        </a:solidFill>
                        <a:effectLst/>
                        <a:latin typeface="+mn-lt"/>
                        <a:ea typeface="+mn-ea"/>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2D2D8A">
                        <a:lumMod val="20000"/>
                        <a:lumOff val="8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1" i="0" u="none" strike="noStrike" kern="1200" cap="none" normalizeH="0" baseline="0" dirty="0">
                          <a:ln>
                            <a:noFill/>
                          </a:ln>
                          <a:solidFill>
                            <a:srgbClr val="001132"/>
                          </a:solidFill>
                          <a:effectLst/>
                          <a:latin typeface="+mn-lt"/>
                          <a:ea typeface="+mn-ea"/>
                          <a:cs typeface="Times New Roman" pitchFamily="18" charset="0"/>
                        </a:rPr>
                        <a:t>II</a:t>
                      </a:r>
                      <a:endParaRPr kumimoji="0" lang="en-US" sz="2000" b="1" i="0" u="none" strike="noStrike" kern="1200" cap="none" normalizeH="0" baseline="0" dirty="0">
                        <a:ln>
                          <a:noFill/>
                        </a:ln>
                        <a:solidFill>
                          <a:srgbClr val="001132"/>
                        </a:solidFill>
                        <a:effectLst/>
                        <a:latin typeface="+mn-lt"/>
                        <a:ea typeface="+mn-ea"/>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2D2D8A">
                        <a:lumMod val="20000"/>
                        <a:lumOff val="8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dirty="0">
                          <a:ln>
                            <a:noFill/>
                          </a:ln>
                          <a:solidFill>
                            <a:srgbClr val="001132"/>
                          </a:solidFill>
                          <a:effectLst/>
                          <a:latin typeface="+mn-lt"/>
                          <a:cs typeface="Times New Roman" pitchFamily="18" charset="0"/>
                        </a:rPr>
                        <a:t>III</a:t>
                      </a:r>
                      <a:endParaRPr kumimoji="0" lang="en-US" sz="2000" b="1" i="0" u="none" strike="noStrike" cap="none" normalizeH="0" baseline="0" dirty="0">
                        <a:ln>
                          <a:noFill/>
                        </a:ln>
                        <a:solidFill>
                          <a:srgbClr val="001132"/>
                        </a:solidFill>
                        <a:effectLst/>
                        <a:latin typeface="+mn-lt"/>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2D2D8A">
                        <a:lumMod val="20000"/>
                        <a:lumOff val="8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dirty="0">
                          <a:ln>
                            <a:noFill/>
                          </a:ln>
                          <a:solidFill>
                            <a:srgbClr val="001132"/>
                          </a:solidFill>
                          <a:effectLst/>
                          <a:latin typeface="+mn-lt"/>
                          <a:cs typeface="Times New Roman" pitchFamily="18" charset="0"/>
                        </a:rPr>
                        <a:t>IV</a:t>
                      </a:r>
                      <a:endParaRPr kumimoji="0" lang="en-US" sz="2000" b="0" i="0" u="none" strike="noStrike" cap="none" normalizeH="0" baseline="0" dirty="0">
                        <a:ln>
                          <a:noFill/>
                        </a:ln>
                        <a:solidFill>
                          <a:srgbClr val="001132"/>
                        </a:solidFill>
                        <a:effectLst/>
                        <a:latin typeface="+mn-lt"/>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2D2D8A">
                        <a:lumMod val="20000"/>
                        <a:lumOff val="8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dirty="0">
                          <a:ln>
                            <a:noFill/>
                          </a:ln>
                          <a:solidFill>
                            <a:srgbClr val="001132"/>
                          </a:solidFill>
                          <a:effectLst/>
                          <a:latin typeface="+mn-lt"/>
                          <a:cs typeface="Times New Roman" pitchFamily="18" charset="0"/>
                        </a:rPr>
                        <a:t>V</a:t>
                      </a:r>
                      <a:endParaRPr kumimoji="0" lang="en-US" sz="2000" b="0" i="0" u="none" strike="noStrike" cap="none" normalizeH="0" baseline="0" dirty="0">
                        <a:ln>
                          <a:noFill/>
                        </a:ln>
                        <a:solidFill>
                          <a:srgbClr val="001132"/>
                        </a:solidFill>
                        <a:effectLst/>
                        <a:latin typeface="+mn-lt"/>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2D2D8A">
                        <a:lumMod val="20000"/>
                        <a:lumOff val="8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dirty="0">
                          <a:ln>
                            <a:noFill/>
                          </a:ln>
                          <a:solidFill>
                            <a:srgbClr val="001132"/>
                          </a:solidFill>
                          <a:effectLst/>
                          <a:latin typeface="+mn-lt"/>
                          <a:cs typeface="Times New Roman" pitchFamily="18" charset="0"/>
                        </a:rPr>
                        <a:t>VI</a:t>
                      </a:r>
                      <a:endParaRPr kumimoji="0" lang="en-US" sz="2000" b="0" i="0" u="none" strike="noStrike" cap="none" normalizeH="0" baseline="0" dirty="0">
                        <a:ln>
                          <a:noFill/>
                        </a:ln>
                        <a:solidFill>
                          <a:srgbClr val="001132"/>
                        </a:solidFill>
                        <a:effectLst/>
                        <a:latin typeface="+mn-lt"/>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2D2D8A">
                        <a:lumMod val="20000"/>
                        <a:lumOff val="80000"/>
                      </a:srgbClr>
                    </a:solidFill>
                  </a:tcPr>
                </a:tc>
                <a:extLst>
                  <a:ext uri="{0D108BD9-81ED-4DB2-BD59-A6C34878D82A}">
                    <a16:rowId xmlns:a16="http://schemas.microsoft.com/office/drawing/2014/main" val="10002"/>
                  </a:ext>
                </a:extLst>
              </a:tr>
              <a:tr h="327776">
                <a:tc gridSpan="3">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200" b="0" i="0" u="none" strike="noStrike" cap="none" normalizeH="0" baseline="0" dirty="0">
                          <a:ln>
                            <a:noFill/>
                          </a:ln>
                          <a:solidFill>
                            <a:srgbClr val="000000"/>
                          </a:solidFill>
                          <a:effectLst/>
                          <a:latin typeface="+mn-lt"/>
                          <a:cs typeface="Times New Roman" pitchFamily="18" charset="0"/>
                        </a:rPr>
                        <a:t>KDV İstisnası</a:t>
                      </a:r>
                      <a:endParaRPr kumimoji="0" lang="en-US" sz="2200" b="0" i="0" u="none" strike="noStrike" cap="none" normalizeH="0" baseline="0" dirty="0">
                        <a:ln>
                          <a:noFill/>
                        </a:ln>
                        <a:solidFill>
                          <a:schemeClr val="tx1"/>
                        </a:solidFill>
                        <a:effectLst/>
                        <a:latin typeface="+mn-lt"/>
                        <a:cs typeface="Times New Roman" pitchFamily="18" charset="0"/>
                      </a:endParaRPr>
                    </a:p>
                  </a:txBody>
                  <a:tcPr marL="44450" marR="44450" marT="0" marB="0" anchor="ctr" horzOverflow="overflow">
                    <a:lnL w="19050" cap="flat" cmpd="sng" algn="ctr">
                      <a:solidFill>
                        <a:srgbClr val="2D2D8A">
                          <a:lumMod val="50000"/>
                        </a:srgbClr>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kern="1200" cap="none" spc="0" normalizeH="0" baseline="0" noProof="0" dirty="0">
                          <a:ln>
                            <a:noFill/>
                          </a:ln>
                          <a:solidFill>
                            <a:srgbClr val="001132"/>
                          </a:solidFill>
                          <a:effectLst/>
                          <a:uLnTx/>
                          <a:uFillTx/>
                          <a:latin typeface="Wingdings 2" pitchFamily="18" charset="2"/>
                          <a:ea typeface="+mn-ea"/>
                          <a:cs typeface="Times New Roman" pitchFamily="18" charset="0"/>
                        </a:rPr>
                        <a:t>P</a:t>
                      </a:r>
                      <a:endParaRPr kumimoji="0" lang="en-US" sz="2000" b="0" i="0" u="none" strike="noStrike" cap="none" normalizeH="0" baseline="0" dirty="0">
                        <a:ln>
                          <a:noFill/>
                        </a:ln>
                        <a:solidFill>
                          <a:srgbClr val="001132"/>
                        </a:solidFill>
                        <a:effectLst/>
                        <a:latin typeface="Wingdings 2" pitchFamily="18" charset="2"/>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kern="1200" cap="none" spc="0" normalizeH="0" baseline="0" noProof="0" dirty="0">
                          <a:ln>
                            <a:noFill/>
                          </a:ln>
                          <a:solidFill>
                            <a:srgbClr val="001132"/>
                          </a:solidFill>
                          <a:effectLst/>
                          <a:uLnTx/>
                          <a:uFillTx/>
                          <a:latin typeface="Wingdings 2" pitchFamily="18" charset="2"/>
                          <a:ea typeface="+mn-ea"/>
                          <a:cs typeface="Times New Roman" pitchFamily="18" charset="0"/>
                        </a:rPr>
                        <a:t>P</a:t>
                      </a:r>
                      <a:endParaRPr kumimoji="0" lang="en-US" sz="2000" b="0" i="0" u="none" strike="noStrike" cap="none" normalizeH="0" baseline="0" dirty="0">
                        <a:ln>
                          <a:noFill/>
                        </a:ln>
                        <a:solidFill>
                          <a:srgbClr val="001132"/>
                        </a:solidFill>
                        <a:effectLst/>
                        <a:latin typeface="Wingdings 2" pitchFamily="18" charset="2"/>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kern="1200" cap="none" spc="0" normalizeH="0" baseline="0" noProof="0" dirty="0">
                          <a:ln>
                            <a:noFill/>
                          </a:ln>
                          <a:solidFill>
                            <a:srgbClr val="001132"/>
                          </a:solidFill>
                          <a:effectLst/>
                          <a:uLnTx/>
                          <a:uFillTx/>
                          <a:latin typeface="Wingdings 2" pitchFamily="18" charset="2"/>
                          <a:ea typeface="+mn-ea"/>
                          <a:cs typeface="Times New Roman" pitchFamily="18" charset="0"/>
                        </a:rPr>
                        <a:t>P</a:t>
                      </a:r>
                      <a:endParaRPr kumimoji="0" lang="en-US" sz="2000" b="0" i="0" u="none" strike="noStrike" cap="none" normalizeH="0" baseline="0" dirty="0">
                        <a:ln>
                          <a:noFill/>
                        </a:ln>
                        <a:solidFill>
                          <a:srgbClr val="001132"/>
                        </a:solidFill>
                        <a:effectLst/>
                        <a:latin typeface="Wingdings 2" pitchFamily="18" charset="2"/>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kern="1200" cap="none" spc="0" normalizeH="0" baseline="0" noProof="0" dirty="0">
                          <a:ln>
                            <a:noFill/>
                          </a:ln>
                          <a:solidFill>
                            <a:srgbClr val="001132"/>
                          </a:solidFill>
                          <a:effectLst/>
                          <a:uLnTx/>
                          <a:uFillTx/>
                          <a:latin typeface="Wingdings 2" pitchFamily="18" charset="2"/>
                          <a:ea typeface="+mn-ea"/>
                          <a:cs typeface="Times New Roman" pitchFamily="18" charset="0"/>
                        </a:rPr>
                        <a:t>P</a:t>
                      </a:r>
                      <a:endParaRPr kumimoji="0" lang="en-US" sz="2000" b="0" i="0" u="none" strike="noStrike" cap="none" normalizeH="0" baseline="0" dirty="0">
                        <a:ln>
                          <a:noFill/>
                        </a:ln>
                        <a:solidFill>
                          <a:srgbClr val="001132"/>
                        </a:solidFill>
                        <a:effectLst/>
                        <a:latin typeface="Wingdings 2" pitchFamily="18" charset="2"/>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kern="1200" cap="none" spc="0" normalizeH="0" baseline="0" noProof="0" dirty="0">
                          <a:ln>
                            <a:noFill/>
                          </a:ln>
                          <a:solidFill>
                            <a:srgbClr val="001132"/>
                          </a:solidFill>
                          <a:effectLst/>
                          <a:uLnTx/>
                          <a:uFillTx/>
                          <a:latin typeface="Wingdings 2" pitchFamily="18" charset="2"/>
                          <a:ea typeface="+mn-ea"/>
                          <a:cs typeface="Times New Roman" pitchFamily="18" charset="0"/>
                        </a:rPr>
                        <a:t>P</a:t>
                      </a:r>
                      <a:endParaRPr kumimoji="0" lang="en-US" sz="2000" b="0" i="0" u="none" strike="noStrike" cap="none" normalizeH="0" baseline="0" dirty="0">
                        <a:ln>
                          <a:noFill/>
                        </a:ln>
                        <a:solidFill>
                          <a:srgbClr val="001132"/>
                        </a:solidFill>
                        <a:effectLst/>
                        <a:latin typeface="Wingdings 2" pitchFamily="18" charset="2"/>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kern="1200" cap="none" spc="0" normalizeH="0" baseline="0" noProof="0" dirty="0">
                          <a:ln>
                            <a:noFill/>
                          </a:ln>
                          <a:solidFill>
                            <a:srgbClr val="001132"/>
                          </a:solidFill>
                          <a:effectLst/>
                          <a:uLnTx/>
                          <a:uFillTx/>
                          <a:latin typeface="Wingdings 2" pitchFamily="18" charset="2"/>
                          <a:ea typeface="+mn-ea"/>
                          <a:cs typeface="Times New Roman" pitchFamily="18" charset="0"/>
                        </a:rPr>
                        <a:t>P</a:t>
                      </a:r>
                      <a:endParaRPr kumimoji="0" lang="en-US" sz="2000" b="0" i="0" u="none" strike="noStrike" cap="none" normalizeH="0" baseline="0" dirty="0">
                        <a:ln>
                          <a:noFill/>
                        </a:ln>
                        <a:solidFill>
                          <a:srgbClr val="001132"/>
                        </a:solidFill>
                        <a:effectLst/>
                        <a:latin typeface="Wingdings 2" pitchFamily="18" charset="2"/>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27776">
                <a:tc gridSpan="3">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200" b="0" i="0" u="none" strike="noStrike" cap="none" normalizeH="0" baseline="0" dirty="0">
                          <a:ln>
                            <a:noFill/>
                          </a:ln>
                          <a:solidFill>
                            <a:srgbClr val="000000"/>
                          </a:solidFill>
                          <a:effectLst/>
                          <a:latin typeface="+mn-lt"/>
                          <a:cs typeface="Times New Roman" pitchFamily="18" charset="0"/>
                        </a:rPr>
                        <a:t>Gümrük Vergisi Muafiyeti</a:t>
                      </a:r>
                      <a:endParaRPr kumimoji="0" lang="en-US" sz="2200" b="0" i="0" u="none" strike="noStrike" cap="none" normalizeH="0" baseline="0" dirty="0">
                        <a:ln>
                          <a:noFill/>
                        </a:ln>
                        <a:solidFill>
                          <a:schemeClr val="tx1"/>
                        </a:solidFill>
                        <a:effectLst/>
                        <a:latin typeface="+mn-lt"/>
                        <a:cs typeface="Times New Roman" pitchFamily="18" charset="0"/>
                      </a:endParaRPr>
                    </a:p>
                  </a:txBody>
                  <a:tcPr marL="44450" marR="44450" marT="0" marB="0" anchor="ctr" horzOverflow="overflow">
                    <a:lnL w="19050" cap="flat" cmpd="sng" algn="ctr">
                      <a:solidFill>
                        <a:srgbClr val="2D2D8A">
                          <a:lumMod val="50000"/>
                        </a:srgbClr>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2D2D8A">
                        <a:lumMod val="20000"/>
                        <a:lumOff val="80000"/>
                      </a:srgbClr>
                    </a:solidFill>
                  </a:tcPr>
                </a:tc>
                <a:tc hMerge="1">
                  <a:txBody>
                    <a:bodyPr/>
                    <a:lstStyle/>
                    <a:p>
                      <a:endParaRPr lang="en-US"/>
                    </a:p>
                  </a:txBody>
                  <a:tcPr/>
                </a:tc>
                <a:tc hMerge="1">
                  <a:txBody>
                    <a:bodyPr/>
                    <a:lstStyle/>
                    <a:p>
                      <a:endParaRPr lang="en-US"/>
                    </a:p>
                  </a:txBody>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kern="1200" cap="none" spc="0" normalizeH="0" baseline="0" noProof="0" dirty="0">
                          <a:ln>
                            <a:noFill/>
                          </a:ln>
                          <a:solidFill>
                            <a:srgbClr val="001132"/>
                          </a:solidFill>
                          <a:effectLst/>
                          <a:uLnTx/>
                          <a:uFillTx/>
                          <a:latin typeface="Wingdings 2" pitchFamily="18" charset="2"/>
                          <a:ea typeface="+mn-ea"/>
                          <a:cs typeface="Times New Roman" pitchFamily="18" charset="0"/>
                        </a:rPr>
                        <a:t>P</a:t>
                      </a:r>
                      <a:endParaRPr kumimoji="0" lang="en-US" sz="2000" b="0" i="0" u="none" strike="noStrike" cap="none" normalizeH="0" baseline="0" dirty="0">
                        <a:ln>
                          <a:noFill/>
                        </a:ln>
                        <a:solidFill>
                          <a:srgbClr val="001132"/>
                        </a:solidFill>
                        <a:effectLst/>
                        <a:latin typeface="Wingdings 2" pitchFamily="18" charset="2"/>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2D2D8A">
                        <a:lumMod val="20000"/>
                        <a:lumOff val="8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kern="1200" cap="none" spc="0" normalizeH="0" baseline="0" noProof="0" dirty="0">
                          <a:ln>
                            <a:noFill/>
                          </a:ln>
                          <a:solidFill>
                            <a:srgbClr val="001132"/>
                          </a:solidFill>
                          <a:effectLst/>
                          <a:uLnTx/>
                          <a:uFillTx/>
                          <a:latin typeface="Wingdings 2" pitchFamily="18" charset="2"/>
                          <a:ea typeface="+mn-ea"/>
                          <a:cs typeface="Times New Roman" pitchFamily="18" charset="0"/>
                        </a:rPr>
                        <a:t>P</a:t>
                      </a:r>
                      <a:endParaRPr kumimoji="0" lang="en-US" sz="2000" b="0" i="0" u="none" strike="noStrike" cap="none" normalizeH="0" baseline="0" dirty="0">
                        <a:ln>
                          <a:noFill/>
                        </a:ln>
                        <a:solidFill>
                          <a:srgbClr val="001132"/>
                        </a:solidFill>
                        <a:effectLst/>
                        <a:latin typeface="Wingdings 2" pitchFamily="18" charset="2"/>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2D2D8A">
                        <a:lumMod val="20000"/>
                        <a:lumOff val="8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kern="1200" cap="none" spc="0" normalizeH="0" baseline="0" noProof="0" dirty="0">
                          <a:ln>
                            <a:noFill/>
                          </a:ln>
                          <a:solidFill>
                            <a:srgbClr val="001132"/>
                          </a:solidFill>
                          <a:effectLst/>
                          <a:uLnTx/>
                          <a:uFillTx/>
                          <a:latin typeface="Wingdings 2" pitchFamily="18" charset="2"/>
                          <a:ea typeface="+mn-ea"/>
                          <a:cs typeface="Times New Roman" pitchFamily="18" charset="0"/>
                        </a:rPr>
                        <a:t>P</a:t>
                      </a:r>
                      <a:endParaRPr kumimoji="0" lang="en-US" sz="2000" b="0" i="0" u="none" strike="noStrike" cap="none" normalizeH="0" baseline="0" dirty="0">
                        <a:ln>
                          <a:noFill/>
                        </a:ln>
                        <a:solidFill>
                          <a:srgbClr val="001132"/>
                        </a:solidFill>
                        <a:effectLst/>
                        <a:latin typeface="Wingdings 2" pitchFamily="18" charset="2"/>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2D2D8A">
                        <a:lumMod val="20000"/>
                        <a:lumOff val="8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kern="1200" cap="none" spc="0" normalizeH="0" baseline="0" noProof="0" dirty="0">
                          <a:ln>
                            <a:noFill/>
                          </a:ln>
                          <a:solidFill>
                            <a:srgbClr val="001132"/>
                          </a:solidFill>
                          <a:effectLst/>
                          <a:uLnTx/>
                          <a:uFillTx/>
                          <a:latin typeface="Wingdings 2" pitchFamily="18" charset="2"/>
                          <a:ea typeface="+mn-ea"/>
                          <a:cs typeface="Times New Roman" pitchFamily="18" charset="0"/>
                        </a:rPr>
                        <a:t>P</a:t>
                      </a:r>
                      <a:endParaRPr kumimoji="0" lang="en-US" sz="2000" b="0" i="0" u="none" strike="noStrike" cap="none" normalizeH="0" baseline="0" dirty="0">
                        <a:ln>
                          <a:noFill/>
                        </a:ln>
                        <a:solidFill>
                          <a:srgbClr val="001132"/>
                        </a:solidFill>
                        <a:effectLst/>
                        <a:latin typeface="Wingdings 2" pitchFamily="18" charset="2"/>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2D2D8A">
                        <a:lumMod val="20000"/>
                        <a:lumOff val="8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kern="1200" cap="none" spc="0" normalizeH="0" baseline="0" noProof="0" dirty="0">
                          <a:ln>
                            <a:noFill/>
                          </a:ln>
                          <a:solidFill>
                            <a:srgbClr val="001132"/>
                          </a:solidFill>
                          <a:effectLst/>
                          <a:uLnTx/>
                          <a:uFillTx/>
                          <a:latin typeface="Wingdings 2" pitchFamily="18" charset="2"/>
                          <a:ea typeface="+mn-ea"/>
                          <a:cs typeface="Times New Roman" pitchFamily="18" charset="0"/>
                        </a:rPr>
                        <a:t>P</a:t>
                      </a:r>
                      <a:endParaRPr kumimoji="0" lang="en-US" sz="2000" b="0" i="0" u="none" strike="noStrike" cap="none" normalizeH="0" baseline="0" dirty="0">
                        <a:ln>
                          <a:noFill/>
                        </a:ln>
                        <a:solidFill>
                          <a:srgbClr val="001132"/>
                        </a:solidFill>
                        <a:effectLst/>
                        <a:latin typeface="Wingdings 2" pitchFamily="18" charset="2"/>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2D2D8A">
                        <a:lumMod val="20000"/>
                        <a:lumOff val="8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kern="1200" cap="none" spc="0" normalizeH="0" baseline="0" noProof="0" dirty="0">
                          <a:ln>
                            <a:noFill/>
                          </a:ln>
                          <a:solidFill>
                            <a:srgbClr val="001132"/>
                          </a:solidFill>
                          <a:effectLst/>
                          <a:uLnTx/>
                          <a:uFillTx/>
                          <a:latin typeface="Wingdings 2" pitchFamily="18" charset="2"/>
                          <a:ea typeface="+mn-ea"/>
                          <a:cs typeface="Times New Roman" pitchFamily="18" charset="0"/>
                        </a:rPr>
                        <a:t>P</a:t>
                      </a:r>
                      <a:endParaRPr kumimoji="0" lang="en-US" sz="2000" b="0" i="0" u="none" strike="noStrike" cap="none" normalizeH="0" baseline="0" dirty="0">
                        <a:ln>
                          <a:noFill/>
                        </a:ln>
                        <a:solidFill>
                          <a:srgbClr val="001132"/>
                        </a:solidFill>
                        <a:effectLst/>
                        <a:latin typeface="Wingdings 2" pitchFamily="18" charset="2"/>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2D2D8A">
                        <a:lumMod val="20000"/>
                        <a:lumOff val="80000"/>
                      </a:srgbClr>
                    </a:solidFill>
                  </a:tcPr>
                </a:tc>
                <a:extLst>
                  <a:ext uri="{0D108BD9-81ED-4DB2-BD59-A6C34878D82A}">
                    <a16:rowId xmlns:a16="http://schemas.microsoft.com/office/drawing/2014/main" val="10004"/>
                  </a:ext>
                </a:extLst>
              </a:tr>
              <a:tr h="522696">
                <a:tc rowSpan="2">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200" b="0" i="0" u="none" strike="noStrike" cap="none" normalizeH="0" baseline="0" dirty="0">
                          <a:ln>
                            <a:noFill/>
                          </a:ln>
                          <a:solidFill>
                            <a:schemeClr val="tx1"/>
                          </a:solidFill>
                          <a:effectLst/>
                          <a:latin typeface="+mn-lt"/>
                          <a:cs typeface="Times New Roman" pitchFamily="18" charset="0"/>
                        </a:rPr>
                        <a:t>Vergi İndirimi</a:t>
                      </a:r>
                      <a:endParaRPr kumimoji="0" lang="en-US" sz="2200" b="0" i="0" u="none" strike="noStrike" cap="none" normalizeH="0" baseline="0" dirty="0">
                        <a:ln>
                          <a:noFill/>
                        </a:ln>
                        <a:solidFill>
                          <a:schemeClr val="tx1"/>
                        </a:solidFill>
                        <a:effectLst/>
                        <a:latin typeface="+mn-lt"/>
                        <a:cs typeface="Times New Roman" pitchFamily="18" charset="0"/>
                      </a:endParaRPr>
                    </a:p>
                  </a:txBody>
                  <a:tcPr marL="44450" marR="44450" marT="0" marB="0" anchor="ctr" horzOverflow="overflow">
                    <a:lnL w="19050" cap="flat" cmpd="sng" algn="ctr">
                      <a:solidFill>
                        <a:srgbClr val="2D2D8A">
                          <a:lumMod val="50000"/>
                        </a:srgbClr>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200" b="0" i="0" u="none" strike="noStrike" cap="none" normalizeH="0" baseline="0" dirty="0">
                          <a:ln>
                            <a:noFill/>
                          </a:ln>
                          <a:solidFill>
                            <a:schemeClr val="tx1"/>
                          </a:solidFill>
                          <a:effectLst/>
                          <a:latin typeface="+mn-lt"/>
                          <a:cs typeface="Times New Roman" pitchFamily="18" charset="0"/>
                        </a:rPr>
                        <a:t>Yatırıma Katkı Oranı* (%)</a:t>
                      </a:r>
                      <a:endParaRPr kumimoji="0" lang="en-US" sz="2200" b="0" i="0" u="none" strike="noStrike" cap="none" normalizeH="0" baseline="0" dirty="0">
                        <a:ln>
                          <a:noFill/>
                        </a:ln>
                        <a:solidFill>
                          <a:schemeClr val="tx1"/>
                        </a:solidFill>
                        <a:effectLst/>
                        <a:latin typeface="+mn-lt"/>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dirty="0">
                          <a:ln>
                            <a:noFill/>
                          </a:ln>
                          <a:solidFill>
                            <a:schemeClr val="tx1"/>
                          </a:solidFill>
                          <a:effectLst/>
                          <a:latin typeface="+mn-lt"/>
                          <a:cs typeface="Times New Roman" pitchFamily="18" charset="0"/>
                        </a:rPr>
                        <a:t>OSB ve EB Dışı</a:t>
                      </a:r>
                      <a:endParaRPr kumimoji="0" lang="en-US" sz="2000" b="0" i="0" u="none" strike="noStrike" cap="none" normalizeH="0" baseline="0" dirty="0">
                        <a:ln>
                          <a:noFill/>
                        </a:ln>
                        <a:solidFill>
                          <a:schemeClr val="tx1"/>
                        </a:solidFill>
                        <a:effectLst/>
                        <a:latin typeface="+mn-lt"/>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ash"/>
                      <a:round/>
                      <a:headEnd type="none" w="med" len="med"/>
                      <a:tailEnd type="none" w="med" len="med"/>
                    </a:lnB>
                    <a:lnTlToBr>
                      <a:noFill/>
                    </a:lnTlToBr>
                    <a:lnBlToTr>
                      <a:noFill/>
                    </a:lnBlToTr>
                    <a:no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kern="1200" cap="none" normalizeH="0" baseline="0" dirty="0">
                          <a:ln>
                            <a:noFill/>
                          </a:ln>
                          <a:solidFill>
                            <a:srgbClr val="001132"/>
                          </a:solidFill>
                          <a:effectLst/>
                          <a:latin typeface="+mn-lt"/>
                          <a:ea typeface="+mn-ea"/>
                          <a:cs typeface="Times New Roman" pitchFamily="18" charset="0"/>
                        </a:rPr>
                        <a:t>15 </a:t>
                      </a:r>
                      <a:endParaRPr kumimoji="0" lang="en-US" sz="2000" b="0" i="0" u="none" strike="noStrike" kern="1200" cap="none" normalizeH="0" baseline="0" dirty="0">
                        <a:ln>
                          <a:noFill/>
                        </a:ln>
                        <a:solidFill>
                          <a:srgbClr val="001132"/>
                        </a:solidFill>
                        <a:effectLst/>
                        <a:latin typeface="+mn-lt"/>
                        <a:ea typeface="+mn-ea"/>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kern="1200" cap="none" normalizeH="0" baseline="0" dirty="0">
                          <a:ln>
                            <a:noFill/>
                          </a:ln>
                          <a:solidFill>
                            <a:srgbClr val="001132"/>
                          </a:solidFill>
                          <a:effectLst/>
                          <a:latin typeface="+mn-lt"/>
                          <a:ea typeface="+mn-ea"/>
                          <a:cs typeface="Times New Roman" pitchFamily="18" charset="0"/>
                        </a:rPr>
                        <a:t>20 </a:t>
                      </a:r>
                      <a:endParaRPr kumimoji="0" lang="en-US" sz="2000" b="0" i="0" u="none" strike="noStrike" kern="1200" cap="none" normalizeH="0" baseline="0" dirty="0">
                        <a:ln>
                          <a:noFill/>
                        </a:ln>
                        <a:solidFill>
                          <a:srgbClr val="001132"/>
                        </a:solidFill>
                        <a:effectLst/>
                        <a:latin typeface="+mn-lt"/>
                        <a:ea typeface="+mn-ea"/>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dirty="0">
                          <a:ln>
                            <a:noFill/>
                          </a:ln>
                          <a:solidFill>
                            <a:srgbClr val="001132"/>
                          </a:solidFill>
                          <a:effectLst/>
                          <a:latin typeface="+mn-lt"/>
                          <a:cs typeface="Times New Roman" pitchFamily="18" charset="0"/>
                        </a:rPr>
                        <a:t>25 </a:t>
                      </a:r>
                      <a:endParaRPr kumimoji="0" lang="en-US" sz="2000" b="0" i="0" u="none" strike="noStrike" cap="none" normalizeH="0" baseline="0" dirty="0">
                        <a:ln>
                          <a:noFill/>
                        </a:ln>
                        <a:solidFill>
                          <a:srgbClr val="001132"/>
                        </a:solidFill>
                        <a:effectLst/>
                        <a:latin typeface="+mn-lt"/>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dirty="0">
                          <a:ln>
                            <a:noFill/>
                          </a:ln>
                          <a:solidFill>
                            <a:srgbClr val="001132"/>
                          </a:solidFill>
                          <a:effectLst/>
                          <a:latin typeface="+mn-lt"/>
                          <a:cs typeface="Times New Roman" pitchFamily="18" charset="0"/>
                        </a:rPr>
                        <a:t>30</a:t>
                      </a:r>
                      <a:endParaRPr kumimoji="0" lang="en-US" sz="2000" b="0" i="0" u="none" strike="noStrike" cap="none" normalizeH="0" baseline="0" dirty="0">
                        <a:ln>
                          <a:noFill/>
                        </a:ln>
                        <a:solidFill>
                          <a:srgbClr val="001132"/>
                        </a:solidFill>
                        <a:effectLst/>
                        <a:latin typeface="+mn-lt"/>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dirty="0">
                          <a:ln>
                            <a:noFill/>
                          </a:ln>
                          <a:solidFill>
                            <a:srgbClr val="001132"/>
                          </a:solidFill>
                          <a:effectLst/>
                          <a:latin typeface="+mn-lt"/>
                          <a:cs typeface="Times New Roman" pitchFamily="18" charset="0"/>
                        </a:rPr>
                        <a:t>40</a:t>
                      </a:r>
                      <a:endParaRPr kumimoji="0" lang="en-US" sz="2000" b="0" i="0" u="none" strike="noStrike" cap="none" normalizeH="0" baseline="0" dirty="0">
                        <a:ln>
                          <a:noFill/>
                        </a:ln>
                        <a:solidFill>
                          <a:srgbClr val="001132"/>
                        </a:solidFill>
                        <a:effectLst/>
                        <a:latin typeface="+mn-lt"/>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dirty="0">
                          <a:ln>
                            <a:noFill/>
                          </a:ln>
                          <a:solidFill>
                            <a:srgbClr val="001132"/>
                          </a:solidFill>
                          <a:effectLst/>
                          <a:latin typeface="+mn-lt"/>
                          <a:cs typeface="Times New Roman" pitchFamily="18" charset="0"/>
                        </a:rPr>
                        <a:t>50</a:t>
                      </a:r>
                      <a:endParaRPr kumimoji="0" lang="en-US" sz="2000" b="0" i="0" u="none" strike="noStrike" cap="none" normalizeH="0" baseline="0" dirty="0">
                        <a:ln>
                          <a:noFill/>
                        </a:ln>
                        <a:solidFill>
                          <a:srgbClr val="001132"/>
                        </a:solidFill>
                        <a:effectLst/>
                        <a:latin typeface="+mn-lt"/>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520730">
                <a:tc vMerge="1">
                  <a:txBody>
                    <a:bodyPr/>
                    <a:lstStyle/>
                    <a:p>
                      <a:endParaRPr lang="en-US"/>
                    </a:p>
                  </a:txBody>
                  <a:tcPr/>
                </a:tc>
                <a:tc vMerge="1">
                  <a:txBody>
                    <a:bodyPr/>
                    <a:lstStyle/>
                    <a:p>
                      <a:endParaRPr lang="en-US"/>
                    </a:p>
                  </a:txBody>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dirty="0">
                          <a:ln>
                            <a:noFill/>
                          </a:ln>
                          <a:solidFill>
                            <a:schemeClr val="tx1"/>
                          </a:solidFill>
                          <a:effectLst/>
                          <a:latin typeface="+mn-lt"/>
                          <a:cs typeface="Times New Roman" pitchFamily="18" charset="0"/>
                        </a:rPr>
                        <a:t>OSB ve EB İçi</a:t>
                      </a:r>
                      <a:endParaRPr kumimoji="0" lang="en-US" sz="2000" b="0" i="0" u="none" strike="noStrike" cap="none" normalizeH="0" baseline="0" dirty="0">
                        <a:ln>
                          <a:noFill/>
                        </a:ln>
                        <a:solidFill>
                          <a:schemeClr val="tx1"/>
                        </a:solidFill>
                        <a:effectLst/>
                        <a:latin typeface="+mn-lt"/>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kern="1200" cap="none" normalizeH="0" baseline="0" dirty="0">
                          <a:ln>
                            <a:noFill/>
                          </a:ln>
                          <a:solidFill>
                            <a:srgbClr val="001132"/>
                          </a:solidFill>
                          <a:effectLst/>
                          <a:latin typeface="+mn-lt"/>
                          <a:ea typeface="+mn-ea"/>
                          <a:cs typeface="Times New Roman" pitchFamily="18" charset="0"/>
                        </a:rPr>
                        <a:t>20 </a:t>
                      </a:r>
                      <a:endParaRPr kumimoji="0" lang="en-US" sz="2000" b="0" i="0" u="none" strike="noStrike" kern="1200" cap="none" normalizeH="0" baseline="0" dirty="0">
                        <a:ln>
                          <a:noFill/>
                        </a:ln>
                        <a:solidFill>
                          <a:srgbClr val="001132"/>
                        </a:solidFill>
                        <a:effectLst/>
                        <a:latin typeface="+mn-lt"/>
                        <a:ea typeface="+mn-ea"/>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kern="1200" cap="none" normalizeH="0" baseline="0" dirty="0">
                          <a:ln>
                            <a:noFill/>
                          </a:ln>
                          <a:solidFill>
                            <a:srgbClr val="001132"/>
                          </a:solidFill>
                          <a:effectLst/>
                          <a:latin typeface="+mn-lt"/>
                          <a:ea typeface="+mn-ea"/>
                          <a:cs typeface="Times New Roman" pitchFamily="18" charset="0"/>
                        </a:rPr>
                        <a:t>25 </a:t>
                      </a:r>
                      <a:endParaRPr kumimoji="0" lang="en-US" sz="2000" b="0" i="0" u="none" strike="noStrike" kern="1200" cap="none" normalizeH="0" baseline="0" dirty="0">
                        <a:ln>
                          <a:noFill/>
                        </a:ln>
                        <a:solidFill>
                          <a:srgbClr val="001132"/>
                        </a:solidFill>
                        <a:effectLst/>
                        <a:latin typeface="+mn-lt"/>
                        <a:ea typeface="+mn-ea"/>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dirty="0">
                          <a:ln>
                            <a:noFill/>
                          </a:ln>
                          <a:solidFill>
                            <a:srgbClr val="001132"/>
                          </a:solidFill>
                          <a:effectLst/>
                          <a:latin typeface="+mn-lt"/>
                          <a:cs typeface="Times New Roman" pitchFamily="18" charset="0"/>
                        </a:rPr>
                        <a:t>30 </a:t>
                      </a:r>
                      <a:endParaRPr kumimoji="0" lang="en-US" sz="2000" b="0" i="0" u="none" strike="noStrike" cap="none" normalizeH="0" baseline="0" dirty="0">
                        <a:ln>
                          <a:noFill/>
                        </a:ln>
                        <a:solidFill>
                          <a:srgbClr val="001132"/>
                        </a:solidFill>
                        <a:effectLst/>
                        <a:latin typeface="+mn-lt"/>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dirty="0">
                          <a:ln>
                            <a:noFill/>
                          </a:ln>
                          <a:solidFill>
                            <a:srgbClr val="001132"/>
                          </a:solidFill>
                          <a:effectLst/>
                          <a:latin typeface="+mn-lt"/>
                          <a:cs typeface="Times New Roman" pitchFamily="18" charset="0"/>
                        </a:rPr>
                        <a:t>40</a:t>
                      </a:r>
                      <a:endParaRPr kumimoji="0" lang="en-US" sz="2000" b="0" i="0" u="none" strike="noStrike" cap="none" normalizeH="0" baseline="0" dirty="0">
                        <a:ln>
                          <a:noFill/>
                        </a:ln>
                        <a:solidFill>
                          <a:srgbClr val="001132"/>
                        </a:solidFill>
                        <a:effectLst/>
                        <a:latin typeface="+mn-lt"/>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dirty="0">
                          <a:ln>
                            <a:noFill/>
                          </a:ln>
                          <a:solidFill>
                            <a:srgbClr val="001132"/>
                          </a:solidFill>
                          <a:effectLst/>
                          <a:latin typeface="+mn-lt"/>
                          <a:cs typeface="Times New Roman" pitchFamily="18" charset="0"/>
                        </a:rPr>
                        <a:t>50</a:t>
                      </a:r>
                      <a:endParaRPr kumimoji="0" lang="en-US" sz="2000" b="0" i="0" u="none" strike="noStrike" cap="none" normalizeH="0" baseline="0" dirty="0">
                        <a:ln>
                          <a:noFill/>
                        </a:ln>
                        <a:solidFill>
                          <a:srgbClr val="001132"/>
                        </a:solidFill>
                        <a:effectLst/>
                        <a:latin typeface="+mn-lt"/>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dirty="0">
                          <a:ln>
                            <a:noFill/>
                          </a:ln>
                          <a:solidFill>
                            <a:srgbClr val="001132"/>
                          </a:solidFill>
                          <a:effectLst/>
                          <a:latin typeface="+mn-lt"/>
                          <a:cs typeface="Times New Roman" pitchFamily="18" charset="0"/>
                        </a:rPr>
                        <a:t>55</a:t>
                      </a:r>
                      <a:endParaRPr kumimoji="0" lang="en-US" sz="2000" b="0" i="0" u="none" strike="noStrike" cap="none" normalizeH="0" baseline="0" dirty="0">
                        <a:ln>
                          <a:noFill/>
                        </a:ln>
                        <a:solidFill>
                          <a:srgbClr val="001132"/>
                        </a:solidFill>
                        <a:effectLst/>
                        <a:latin typeface="+mn-lt"/>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522696">
                <a:tc rowSpan="2" gridSpan="2">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200" b="0" i="0" u="none" strike="noStrike" cap="none" normalizeH="0" baseline="0" dirty="0">
                          <a:ln>
                            <a:noFill/>
                          </a:ln>
                          <a:solidFill>
                            <a:schemeClr val="tx1"/>
                          </a:solidFill>
                          <a:effectLst/>
                          <a:latin typeface="+mn-lt"/>
                          <a:cs typeface="Times New Roman" pitchFamily="18" charset="0"/>
                        </a:rPr>
                        <a:t>Sigorta Primi İşveren Hissesi Desteği**/***</a:t>
                      </a:r>
                      <a:endParaRPr kumimoji="0" lang="en-US" sz="2200" b="0" i="0" u="none" strike="noStrike" cap="none" normalizeH="0" baseline="0" dirty="0">
                        <a:ln>
                          <a:noFill/>
                        </a:ln>
                        <a:solidFill>
                          <a:schemeClr val="tx1"/>
                        </a:solidFill>
                        <a:effectLst/>
                        <a:latin typeface="+mn-lt"/>
                        <a:cs typeface="Times New Roman" pitchFamily="18" charset="0"/>
                      </a:endParaRPr>
                    </a:p>
                  </a:txBody>
                  <a:tcPr marL="44450" marR="44450" marT="0" marB="0" anchor="ctr" horzOverflow="overflow">
                    <a:lnL w="19050" cap="flat" cmpd="sng" algn="ctr">
                      <a:solidFill>
                        <a:srgbClr val="2D2D8A">
                          <a:lumMod val="50000"/>
                        </a:srgbClr>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2D2D8A">
                        <a:lumMod val="20000"/>
                        <a:lumOff val="80000"/>
                      </a:srgbClr>
                    </a:solidFill>
                  </a:tcPr>
                </a:tc>
                <a:tc rowSpan="2" hMerge="1">
                  <a:txBody>
                    <a:bodyPr/>
                    <a:lstStyle/>
                    <a:p>
                      <a:endParaRPr lang="en-US"/>
                    </a:p>
                  </a:txBody>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dirty="0">
                          <a:ln>
                            <a:noFill/>
                          </a:ln>
                          <a:solidFill>
                            <a:schemeClr val="tx1"/>
                          </a:solidFill>
                          <a:effectLst/>
                          <a:latin typeface="+mn-lt"/>
                          <a:cs typeface="Times New Roman" pitchFamily="18" charset="0"/>
                        </a:rPr>
                        <a:t>OSB ve EB Dışı</a:t>
                      </a:r>
                      <a:endParaRPr kumimoji="0" lang="en-US" sz="2000" b="0" i="0" u="none" strike="noStrike" cap="none" normalizeH="0" baseline="0" dirty="0">
                        <a:ln>
                          <a:noFill/>
                        </a:ln>
                        <a:solidFill>
                          <a:schemeClr val="tx1"/>
                        </a:solidFill>
                        <a:effectLst/>
                        <a:latin typeface="+mn-lt"/>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ash"/>
                      <a:round/>
                      <a:headEnd type="none" w="med" len="med"/>
                      <a:tailEnd type="none" w="med" len="med"/>
                    </a:lnB>
                    <a:lnTlToBr>
                      <a:noFill/>
                    </a:lnTlToBr>
                    <a:lnBlToTr>
                      <a:noFill/>
                    </a:lnBlToTr>
                    <a:solidFill>
                      <a:srgbClr val="2D2D8A">
                        <a:lumMod val="20000"/>
                        <a:lumOff val="8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kern="1200" cap="none" normalizeH="0" baseline="0" dirty="0">
                          <a:ln>
                            <a:noFill/>
                          </a:ln>
                          <a:solidFill>
                            <a:srgbClr val="001132"/>
                          </a:solidFill>
                          <a:effectLst/>
                          <a:latin typeface="+mn-lt"/>
                          <a:ea typeface="+mn-ea"/>
                          <a:cs typeface="Times New Roman" pitchFamily="18" charset="0"/>
                        </a:rPr>
                        <a:t>2 yıl </a:t>
                      </a:r>
                      <a:endParaRPr kumimoji="0" lang="en-US" sz="2000" b="0" i="0" u="none" strike="noStrike" kern="1200" cap="none" normalizeH="0" baseline="0" dirty="0">
                        <a:ln>
                          <a:noFill/>
                        </a:ln>
                        <a:solidFill>
                          <a:srgbClr val="001132"/>
                        </a:solidFill>
                        <a:effectLst/>
                        <a:latin typeface="+mn-lt"/>
                        <a:ea typeface="+mn-ea"/>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2D2D8A">
                        <a:lumMod val="20000"/>
                        <a:lumOff val="8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kern="1200" cap="none" normalizeH="0" baseline="0" dirty="0">
                          <a:ln>
                            <a:noFill/>
                          </a:ln>
                          <a:solidFill>
                            <a:srgbClr val="001132"/>
                          </a:solidFill>
                          <a:effectLst/>
                          <a:latin typeface="+mn-lt"/>
                          <a:ea typeface="+mn-ea"/>
                          <a:cs typeface="Times New Roman" pitchFamily="18" charset="0"/>
                        </a:rPr>
                        <a:t>3 yıl </a:t>
                      </a:r>
                      <a:endParaRPr kumimoji="0" lang="en-US" sz="2000" b="0" i="0" u="none" strike="noStrike" kern="1200" cap="none" normalizeH="0" baseline="0" dirty="0">
                        <a:ln>
                          <a:noFill/>
                        </a:ln>
                        <a:solidFill>
                          <a:srgbClr val="001132"/>
                        </a:solidFill>
                        <a:effectLst/>
                        <a:latin typeface="+mn-lt"/>
                        <a:ea typeface="+mn-ea"/>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2D2D8A">
                        <a:lumMod val="20000"/>
                        <a:lumOff val="8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dirty="0">
                          <a:ln>
                            <a:noFill/>
                          </a:ln>
                          <a:solidFill>
                            <a:srgbClr val="001132"/>
                          </a:solidFill>
                          <a:effectLst/>
                          <a:latin typeface="+mn-lt"/>
                          <a:cs typeface="Times New Roman" pitchFamily="18" charset="0"/>
                        </a:rPr>
                        <a:t>5yıl </a:t>
                      </a: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2D2D8A">
                        <a:lumMod val="20000"/>
                        <a:lumOff val="8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dirty="0">
                          <a:ln>
                            <a:noFill/>
                          </a:ln>
                          <a:solidFill>
                            <a:srgbClr val="001132"/>
                          </a:solidFill>
                          <a:effectLst/>
                          <a:latin typeface="+mn-lt"/>
                          <a:cs typeface="Times New Roman" pitchFamily="18" charset="0"/>
                        </a:rPr>
                        <a:t>6 yıl </a:t>
                      </a: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2D2D8A">
                        <a:lumMod val="20000"/>
                        <a:lumOff val="8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dirty="0">
                          <a:ln>
                            <a:noFill/>
                          </a:ln>
                          <a:solidFill>
                            <a:srgbClr val="001132"/>
                          </a:solidFill>
                          <a:effectLst/>
                          <a:latin typeface="+mn-lt"/>
                          <a:cs typeface="Times New Roman" pitchFamily="18" charset="0"/>
                        </a:rPr>
                        <a:t>7 yıl</a:t>
                      </a: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2D2D8A">
                        <a:lumMod val="20000"/>
                        <a:lumOff val="8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dirty="0">
                          <a:ln>
                            <a:noFill/>
                          </a:ln>
                          <a:solidFill>
                            <a:srgbClr val="001132"/>
                          </a:solidFill>
                          <a:effectLst/>
                          <a:latin typeface="+mn-lt"/>
                          <a:cs typeface="Times New Roman" pitchFamily="18" charset="0"/>
                        </a:rPr>
                        <a:t>10 yıl</a:t>
                      </a: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2D2D8A">
                        <a:lumMod val="20000"/>
                        <a:lumOff val="80000"/>
                      </a:srgbClr>
                    </a:solidFill>
                  </a:tcPr>
                </a:tc>
                <a:extLst>
                  <a:ext uri="{0D108BD9-81ED-4DB2-BD59-A6C34878D82A}">
                    <a16:rowId xmlns:a16="http://schemas.microsoft.com/office/drawing/2014/main" val="10007"/>
                  </a:ext>
                </a:extLst>
              </a:tr>
              <a:tr h="520730">
                <a:tc gridSpan="2" vMerge="1">
                  <a:txBody>
                    <a:bodyPr/>
                    <a:lstStyle/>
                    <a:p>
                      <a:endParaRPr lang="en-US"/>
                    </a:p>
                  </a:txBody>
                  <a:tcPr/>
                </a:tc>
                <a:tc hMerge="1" vMerge="1">
                  <a:txBody>
                    <a:bodyPr/>
                    <a:lstStyle/>
                    <a:p>
                      <a:endParaRPr lang="en-US"/>
                    </a:p>
                  </a:txBody>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dirty="0">
                          <a:ln>
                            <a:noFill/>
                          </a:ln>
                          <a:solidFill>
                            <a:schemeClr val="tx1"/>
                          </a:solidFill>
                          <a:effectLst/>
                          <a:latin typeface="+mn-lt"/>
                          <a:cs typeface="Times New Roman" pitchFamily="18" charset="0"/>
                        </a:rPr>
                        <a:t>OSB ve EB İçi</a:t>
                      </a:r>
                      <a:endParaRPr kumimoji="0" lang="en-US" sz="2000" b="0" i="0" u="none" strike="noStrike" cap="none" normalizeH="0" baseline="0" dirty="0">
                        <a:ln>
                          <a:noFill/>
                        </a:ln>
                        <a:solidFill>
                          <a:schemeClr val="tx1"/>
                        </a:solidFill>
                        <a:effectLst/>
                        <a:latin typeface="+mn-lt"/>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2D2D8A">
                        <a:lumMod val="20000"/>
                        <a:lumOff val="8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kern="1200" cap="none" normalizeH="0" baseline="0" dirty="0">
                          <a:ln>
                            <a:noFill/>
                          </a:ln>
                          <a:solidFill>
                            <a:srgbClr val="001132"/>
                          </a:solidFill>
                          <a:effectLst/>
                          <a:latin typeface="+mn-lt"/>
                          <a:ea typeface="+mn-ea"/>
                          <a:cs typeface="Times New Roman" pitchFamily="18" charset="0"/>
                        </a:rPr>
                        <a:t>3 yıl </a:t>
                      </a:r>
                      <a:endParaRPr kumimoji="0" lang="en-US" sz="2000" b="0" i="0" u="none" strike="noStrike" kern="1200" cap="none" normalizeH="0" baseline="0" dirty="0">
                        <a:ln>
                          <a:noFill/>
                        </a:ln>
                        <a:solidFill>
                          <a:srgbClr val="001132"/>
                        </a:solidFill>
                        <a:effectLst/>
                        <a:latin typeface="+mn-lt"/>
                        <a:ea typeface="+mn-ea"/>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2D2D8A">
                        <a:lumMod val="20000"/>
                        <a:lumOff val="8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kern="1200" cap="none" normalizeH="0" baseline="0" dirty="0">
                          <a:ln>
                            <a:noFill/>
                          </a:ln>
                          <a:solidFill>
                            <a:srgbClr val="001132"/>
                          </a:solidFill>
                          <a:effectLst/>
                          <a:latin typeface="+mn-lt"/>
                          <a:ea typeface="+mn-ea"/>
                          <a:cs typeface="Times New Roman" pitchFamily="18" charset="0"/>
                        </a:rPr>
                        <a:t>5 yıl</a:t>
                      </a: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2D2D8A">
                        <a:lumMod val="20000"/>
                        <a:lumOff val="8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dirty="0">
                          <a:ln>
                            <a:noFill/>
                          </a:ln>
                          <a:solidFill>
                            <a:srgbClr val="001132"/>
                          </a:solidFill>
                          <a:effectLst/>
                          <a:latin typeface="+mn-lt"/>
                          <a:cs typeface="Times New Roman" pitchFamily="18" charset="0"/>
                        </a:rPr>
                        <a:t>6 yıl</a:t>
                      </a: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2D2D8A">
                        <a:lumMod val="20000"/>
                        <a:lumOff val="8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dirty="0">
                          <a:ln>
                            <a:noFill/>
                          </a:ln>
                          <a:solidFill>
                            <a:srgbClr val="001132"/>
                          </a:solidFill>
                          <a:effectLst/>
                          <a:latin typeface="+mn-lt"/>
                          <a:cs typeface="Times New Roman" pitchFamily="18" charset="0"/>
                        </a:rPr>
                        <a:t>7 yıl</a:t>
                      </a: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2D2D8A">
                        <a:lumMod val="20000"/>
                        <a:lumOff val="8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dirty="0">
                          <a:ln>
                            <a:noFill/>
                          </a:ln>
                          <a:solidFill>
                            <a:srgbClr val="001132"/>
                          </a:solidFill>
                          <a:effectLst/>
                          <a:latin typeface="+mn-lt"/>
                          <a:cs typeface="Times New Roman" pitchFamily="18" charset="0"/>
                        </a:rPr>
                        <a:t>10 yıl</a:t>
                      </a: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2D2D8A">
                        <a:lumMod val="20000"/>
                        <a:lumOff val="8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dirty="0">
                          <a:ln>
                            <a:noFill/>
                          </a:ln>
                          <a:solidFill>
                            <a:srgbClr val="001132"/>
                          </a:solidFill>
                          <a:effectLst/>
                          <a:latin typeface="+mn-lt"/>
                          <a:cs typeface="Times New Roman" pitchFamily="18" charset="0"/>
                        </a:rPr>
                        <a:t>12 yıl</a:t>
                      </a: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2D2D8A">
                        <a:lumMod val="20000"/>
                        <a:lumOff val="80000"/>
                      </a:srgbClr>
                    </a:solidFill>
                  </a:tcPr>
                </a:tc>
                <a:extLst>
                  <a:ext uri="{0D108BD9-81ED-4DB2-BD59-A6C34878D82A}">
                    <a16:rowId xmlns:a16="http://schemas.microsoft.com/office/drawing/2014/main" val="10008"/>
                  </a:ext>
                </a:extLst>
              </a:tr>
              <a:tr h="327776">
                <a:tc gridSpan="3">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200" b="0" i="0" u="none" strike="noStrike" cap="none" normalizeH="0" baseline="0" dirty="0">
                          <a:ln>
                            <a:noFill/>
                          </a:ln>
                          <a:solidFill>
                            <a:srgbClr val="000000"/>
                          </a:solidFill>
                          <a:effectLst/>
                          <a:latin typeface="+mn-lt"/>
                          <a:cs typeface="Times New Roman" pitchFamily="18" charset="0"/>
                        </a:rPr>
                        <a:t>Yatırım Yeri Tahsisi</a:t>
                      </a:r>
                      <a:endParaRPr kumimoji="0" lang="en-US" sz="2200" b="0" i="0" u="none" strike="noStrike" cap="none" normalizeH="0" baseline="0" dirty="0">
                        <a:ln>
                          <a:noFill/>
                        </a:ln>
                        <a:solidFill>
                          <a:schemeClr val="tx1"/>
                        </a:solidFill>
                        <a:effectLst/>
                        <a:latin typeface="+mn-lt"/>
                        <a:cs typeface="Times New Roman" pitchFamily="18" charset="0"/>
                      </a:endParaRPr>
                    </a:p>
                  </a:txBody>
                  <a:tcPr marL="44450" marR="44450" marT="0" marB="0" anchor="ctr" horzOverflow="overflow">
                    <a:lnL w="19050" cap="flat" cmpd="sng" algn="ctr">
                      <a:solidFill>
                        <a:srgbClr val="2D2D8A">
                          <a:lumMod val="50000"/>
                        </a:srgbClr>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kern="1200" cap="none" spc="0" normalizeH="0" baseline="0" noProof="0" dirty="0">
                          <a:ln>
                            <a:noFill/>
                          </a:ln>
                          <a:solidFill>
                            <a:srgbClr val="001132"/>
                          </a:solidFill>
                          <a:effectLst/>
                          <a:uLnTx/>
                          <a:uFillTx/>
                          <a:latin typeface="Wingdings 2" pitchFamily="18" charset="2"/>
                          <a:ea typeface="+mn-ea"/>
                          <a:cs typeface="Times New Roman" pitchFamily="18" charset="0"/>
                        </a:rPr>
                        <a:t>P</a:t>
                      </a:r>
                      <a:endParaRPr kumimoji="0" lang="en-US" sz="2000" b="0" i="0" u="none" strike="noStrike" cap="none" normalizeH="0" baseline="0" dirty="0">
                        <a:ln>
                          <a:noFill/>
                        </a:ln>
                        <a:solidFill>
                          <a:srgbClr val="001132"/>
                        </a:solidFill>
                        <a:effectLst/>
                        <a:latin typeface="Wingdings 2" pitchFamily="18" charset="2"/>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kern="1200" cap="none" spc="0" normalizeH="0" baseline="0" noProof="0" dirty="0">
                          <a:ln>
                            <a:noFill/>
                          </a:ln>
                          <a:solidFill>
                            <a:srgbClr val="001132"/>
                          </a:solidFill>
                          <a:effectLst/>
                          <a:uLnTx/>
                          <a:uFillTx/>
                          <a:latin typeface="Wingdings 2" pitchFamily="18" charset="2"/>
                          <a:ea typeface="+mn-ea"/>
                          <a:cs typeface="Times New Roman" pitchFamily="18" charset="0"/>
                        </a:rPr>
                        <a:t>P</a:t>
                      </a:r>
                      <a:endParaRPr kumimoji="0" lang="en-US" sz="2000" b="0" i="0" u="none" strike="noStrike" cap="none" normalizeH="0" baseline="0" dirty="0">
                        <a:ln>
                          <a:noFill/>
                        </a:ln>
                        <a:solidFill>
                          <a:srgbClr val="001132"/>
                        </a:solidFill>
                        <a:effectLst/>
                        <a:latin typeface="Wingdings 2" pitchFamily="18" charset="2"/>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kern="1200" cap="none" spc="0" normalizeH="0" baseline="0" noProof="0" dirty="0">
                          <a:ln>
                            <a:noFill/>
                          </a:ln>
                          <a:solidFill>
                            <a:srgbClr val="001132"/>
                          </a:solidFill>
                          <a:effectLst/>
                          <a:uLnTx/>
                          <a:uFillTx/>
                          <a:latin typeface="Wingdings 2" pitchFamily="18" charset="2"/>
                          <a:ea typeface="+mn-ea"/>
                          <a:cs typeface="Times New Roman" pitchFamily="18" charset="0"/>
                        </a:rPr>
                        <a:t>P</a:t>
                      </a:r>
                      <a:endParaRPr kumimoji="0" lang="en-US" sz="2000" b="0" i="0" u="none" strike="noStrike" cap="none" normalizeH="0" baseline="0" dirty="0">
                        <a:ln>
                          <a:noFill/>
                        </a:ln>
                        <a:solidFill>
                          <a:srgbClr val="001132"/>
                        </a:solidFill>
                        <a:effectLst/>
                        <a:latin typeface="Wingdings 2" pitchFamily="18" charset="2"/>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kern="1200" cap="none" spc="0" normalizeH="0" baseline="0" noProof="0" dirty="0">
                          <a:ln>
                            <a:noFill/>
                          </a:ln>
                          <a:solidFill>
                            <a:srgbClr val="001132"/>
                          </a:solidFill>
                          <a:effectLst/>
                          <a:uLnTx/>
                          <a:uFillTx/>
                          <a:latin typeface="Wingdings 2" pitchFamily="18" charset="2"/>
                          <a:ea typeface="+mn-ea"/>
                          <a:cs typeface="Times New Roman" pitchFamily="18" charset="0"/>
                        </a:rPr>
                        <a:t>P</a:t>
                      </a:r>
                      <a:endParaRPr kumimoji="0" lang="en-US" sz="2000" b="0" i="0" u="none" strike="noStrike" cap="none" normalizeH="0" baseline="0" dirty="0">
                        <a:ln>
                          <a:noFill/>
                        </a:ln>
                        <a:solidFill>
                          <a:srgbClr val="001132"/>
                        </a:solidFill>
                        <a:effectLst/>
                        <a:latin typeface="Wingdings 2" pitchFamily="18" charset="2"/>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kern="1200" cap="none" spc="0" normalizeH="0" baseline="0" noProof="0" dirty="0">
                          <a:ln>
                            <a:noFill/>
                          </a:ln>
                          <a:solidFill>
                            <a:srgbClr val="001132"/>
                          </a:solidFill>
                          <a:effectLst/>
                          <a:uLnTx/>
                          <a:uFillTx/>
                          <a:latin typeface="Wingdings 2" pitchFamily="18" charset="2"/>
                          <a:ea typeface="+mn-ea"/>
                          <a:cs typeface="Times New Roman" pitchFamily="18" charset="0"/>
                        </a:rPr>
                        <a:t>P</a:t>
                      </a:r>
                      <a:endParaRPr kumimoji="0" lang="en-US" sz="2000" b="0" i="0" u="none" strike="noStrike" cap="none" normalizeH="0" baseline="0" dirty="0">
                        <a:ln>
                          <a:noFill/>
                        </a:ln>
                        <a:solidFill>
                          <a:srgbClr val="001132"/>
                        </a:solidFill>
                        <a:effectLst/>
                        <a:latin typeface="Wingdings 2" pitchFamily="18" charset="2"/>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kern="1200" cap="none" spc="0" normalizeH="0" baseline="0" noProof="0" dirty="0">
                          <a:ln>
                            <a:noFill/>
                          </a:ln>
                          <a:solidFill>
                            <a:srgbClr val="001132"/>
                          </a:solidFill>
                          <a:effectLst/>
                          <a:uLnTx/>
                          <a:uFillTx/>
                          <a:latin typeface="Wingdings 2" pitchFamily="18" charset="2"/>
                          <a:ea typeface="+mn-ea"/>
                          <a:cs typeface="Times New Roman" pitchFamily="18" charset="0"/>
                        </a:rPr>
                        <a:t>P</a:t>
                      </a:r>
                      <a:endParaRPr kumimoji="0" lang="en-US" sz="2000" b="0" i="0" u="none" strike="noStrike" cap="none" normalizeH="0" baseline="0" dirty="0">
                        <a:ln>
                          <a:noFill/>
                        </a:ln>
                        <a:solidFill>
                          <a:srgbClr val="001132"/>
                        </a:solidFill>
                        <a:effectLst/>
                        <a:latin typeface="Wingdings 2" pitchFamily="18" charset="2"/>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327776">
                <a:tc rowSpan="2">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200" b="0" i="0" u="none" strike="noStrike" cap="none" normalizeH="0" baseline="0" dirty="0">
                          <a:ln>
                            <a:noFill/>
                          </a:ln>
                          <a:solidFill>
                            <a:schemeClr val="tx1"/>
                          </a:solidFill>
                          <a:effectLst/>
                          <a:latin typeface="+mn-lt"/>
                          <a:cs typeface="Times New Roman" pitchFamily="18" charset="0"/>
                        </a:rPr>
                        <a:t>Faiz veya Kar Payı Desteği</a:t>
                      </a:r>
                      <a:endParaRPr kumimoji="0" lang="en-US" sz="2200" b="0" i="0" u="none" strike="noStrike" cap="none" normalizeH="0" baseline="0" dirty="0">
                        <a:ln>
                          <a:noFill/>
                        </a:ln>
                        <a:solidFill>
                          <a:schemeClr val="tx1"/>
                        </a:solidFill>
                        <a:effectLst/>
                        <a:latin typeface="+mn-lt"/>
                        <a:cs typeface="Times New Roman" pitchFamily="18" charset="0"/>
                      </a:endParaRPr>
                    </a:p>
                  </a:txBody>
                  <a:tcPr marL="44450" marR="44450" marT="0" marB="0" anchor="ctr" horzOverflow="overflow">
                    <a:lnL w="19050" cap="flat" cmpd="sng" algn="ctr">
                      <a:solidFill>
                        <a:srgbClr val="2D2D8A">
                          <a:lumMod val="50000"/>
                        </a:srgbClr>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2D2D8A">
                        <a:lumMod val="20000"/>
                        <a:lumOff val="80000"/>
                      </a:srgbClr>
                    </a:solidFill>
                  </a:tcPr>
                </a:tc>
                <a:tc gridSpan="2">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200" b="0" i="0" u="none" strike="noStrike" cap="none" normalizeH="0" baseline="0" dirty="0">
                          <a:ln>
                            <a:noFill/>
                          </a:ln>
                          <a:solidFill>
                            <a:schemeClr val="tx1"/>
                          </a:solidFill>
                          <a:effectLst/>
                          <a:latin typeface="+mn-lt"/>
                          <a:cs typeface="Times New Roman" pitchFamily="18" charset="0"/>
                        </a:rPr>
                        <a:t>İç Kredi</a:t>
                      </a:r>
                      <a:endParaRPr kumimoji="0" lang="en-US" sz="2200" b="0" i="0" u="none" strike="noStrike" cap="none" normalizeH="0" baseline="0" dirty="0">
                        <a:ln>
                          <a:noFill/>
                        </a:ln>
                        <a:solidFill>
                          <a:schemeClr val="tx1"/>
                        </a:solidFill>
                        <a:effectLst/>
                        <a:latin typeface="+mn-lt"/>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ash"/>
                      <a:round/>
                      <a:headEnd type="none" w="med" len="med"/>
                      <a:tailEnd type="none" w="med" len="med"/>
                    </a:lnB>
                    <a:lnTlToBr>
                      <a:noFill/>
                    </a:lnTlToBr>
                    <a:lnBlToTr>
                      <a:noFill/>
                    </a:lnBlToTr>
                    <a:solidFill>
                      <a:srgbClr val="2D2D8A">
                        <a:lumMod val="20000"/>
                        <a:lumOff val="80000"/>
                      </a:srgbClr>
                    </a:solidFill>
                  </a:tcPr>
                </a:tc>
                <a:tc hMerge="1">
                  <a:txBody>
                    <a:bodyPr/>
                    <a:lstStyle/>
                    <a:p>
                      <a:endParaRPr lang="en-US"/>
                    </a:p>
                  </a:txBody>
                  <a:tcPr/>
                </a:tc>
                <a:tc rowSpan="2">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kern="1200" cap="none" normalizeH="0" baseline="0" dirty="0">
                          <a:ln>
                            <a:noFill/>
                          </a:ln>
                          <a:solidFill>
                            <a:srgbClr val="001132"/>
                          </a:solidFill>
                          <a:effectLst/>
                          <a:latin typeface="+mn-lt"/>
                          <a:ea typeface="+mn-ea"/>
                          <a:cs typeface="Times New Roman" pitchFamily="18" charset="0"/>
                        </a:rPr>
                        <a:t>-</a:t>
                      </a:r>
                      <a:endParaRPr kumimoji="0" lang="en-US" sz="2000" b="0" i="0" u="none" strike="noStrike" kern="1200" cap="none" normalizeH="0" baseline="0" dirty="0">
                        <a:ln>
                          <a:noFill/>
                        </a:ln>
                        <a:solidFill>
                          <a:srgbClr val="001132"/>
                        </a:solidFill>
                        <a:effectLst/>
                        <a:latin typeface="+mn-lt"/>
                        <a:ea typeface="+mn-ea"/>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2D2D8A">
                        <a:lumMod val="20000"/>
                        <a:lumOff val="80000"/>
                      </a:srgbClr>
                    </a:solidFill>
                  </a:tcPr>
                </a:tc>
                <a:tc rowSpan="2">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kern="1200" cap="none" normalizeH="0" baseline="0" dirty="0">
                          <a:ln>
                            <a:noFill/>
                          </a:ln>
                          <a:solidFill>
                            <a:srgbClr val="001132"/>
                          </a:solidFill>
                          <a:effectLst/>
                          <a:latin typeface="+mn-lt"/>
                          <a:ea typeface="+mn-ea"/>
                          <a:cs typeface="Times New Roman" pitchFamily="18" charset="0"/>
                        </a:rPr>
                        <a:t>-</a:t>
                      </a:r>
                      <a:endParaRPr kumimoji="0" lang="en-US" sz="2000" b="0" i="0" u="none" strike="noStrike" kern="1200" cap="none" normalizeH="0" baseline="0" dirty="0">
                        <a:ln>
                          <a:noFill/>
                        </a:ln>
                        <a:solidFill>
                          <a:srgbClr val="001132"/>
                        </a:solidFill>
                        <a:effectLst/>
                        <a:latin typeface="+mn-lt"/>
                        <a:ea typeface="+mn-ea"/>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2D2D8A">
                        <a:lumMod val="20000"/>
                        <a:lumOff val="8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dirty="0">
                          <a:ln>
                            <a:noFill/>
                          </a:ln>
                          <a:solidFill>
                            <a:srgbClr val="001132"/>
                          </a:solidFill>
                          <a:effectLst/>
                          <a:latin typeface="+mn-lt"/>
                          <a:cs typeface="Times New Roman" pitchFamily="18" charset="0"/>
                        </a:rPr>
                        <a:t>3 Puan</a:t>
                      </a:r>
                      <a:endParaRPr kumimoji="0" lang="en-US" sz="2000" b="0" i="0" u="none" strike="noStrike" cap="none" normalizeH="0" baseline="0" dirty="0">
                        <a:ln>
                          <a:noFill/>
                        </a:ln>
                        <a:solidFill>
                          <a:srgbClr val="001132"/>
                        </a:solidFill>
                        <a:effectLst/>
                        <a:latin typeface="+mn-lt"/>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2D2D8A">
                        <a:lumMod val="20000"/>
                        <a:lumOff val="8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dirty="0">
                          <a:ln>
                            <a:noFill/>
                          </a:ln>
                          <a:solidFill>
                            <a:srgbClr val="001132"/>
                          </a:solidFill>
                          <a:effectLst/>
                          <a:latin typeface="+mn-lt"/>
                          <a:cs typeface="Times New Roman" pitchFamily="18" charset="0"/>
                        </a:rPr>
                        <a:t>4 Puan</a:t>
                      </a:r>
                      <a:endParaRPr kumimoji="0" lang="en-US" sz="2000" b="0" i="0" u="none" strike="noStrike" cap="none" normalizeH="0" baseline="0" dirty="0">
                        <a:ln>
                          <a:noFill/>
                        </a:ln>
                        <a:solidFill>
                          <a:srgbClr val="001132"/>
                        </a:solidFill>
                        <a:effectLst/>
                        <a:latin typeface="+mn-lt"/>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2D2D8A">
                        <a:lumMod val="20000"/>
                        <a:lumOff val="8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dirty="0">
                          <a:ln>
                            <a:noFill/>
                          </a:ln>
                          <a:solidFill>
                            <a:srgbClr val="001132"/>
                          </a:solidFill>
                          <a:effectLst/>
                          <a:latin typeface="+mn-lt"/>
                          <a:cs typeface="Times New Roman" pitchFamily="18" charset="0"/>
                        </a:rPr>
                        <a:t>5 Puan</a:t>
                      </a:r>
                      <a:endParaRPr kumimoji="0" lang="en-US" sz="2000" b="0" i="0" u="none" strike="noStrike" cap="none" normalizeH="0" baseline="0" dirty="0">
                        <a:ln>
                          <a:noFill/>
                        </a:ln>
                        <a:solidFill>
                          <a:srgbClr val="001132"/>
                        </a:solidFill>
                        <a:effectLst/>
                        <a:latin typeface="+mn-lt"/>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2D2D8A">
                        <a:lumMod val="20000"/>
                        <a:lumOff val="8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dirty="0">
                          <a:ln>
                            <a:noFill/>
                          </a:ln>
                          <a:solidFill>
                            <a:srgbClr val="001132"/>
                          </a:solidFill>
                          <a:effectLst/>
                          <a:latin typeface="+mn-lt"/>
                          <a:cs typeface="Times New Roman" pitchFamily="18" charset="0"/>
                        </a:rPr>
                        <a:t>7 Puan</a:t>
                      </a:r>
                      <a:endParaRPr kumimoji="0" lang="en-US" sz="2000" b="0" i="0" u="none" strike="noStrike" cap="none" normalizeH="0" baseline="0" dirty="0">
                        <a:ln>
                          <a:noFill/>
                        </a:ln>
                        <a:solidFill>
                          <a:srgbClr val="001132"/>
                        </a:solidFill>
                        <a:effectLst/>
                        <a:latin typeface="+mn-lt"/>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2D2D8A">
                        <a:lumMod val="20000"/>
                        <a:lumOff val="80000"/>
                      </a:srgbClr>
                    </a:solidFill>
                  </a:tcPr>
                </a:tc>
                <a:extLst>
                  <a:ext uri="{0D108BD9-81ED-4DB2-BD59-A6C34878D82A}">
                    <a16:rowId xmlns:a16="http://schemas.microsoft.com/office/drawing/2014/main" val="10010"/>
                  </a:ext>
                </a:extLst>
              </a:tr>
              <a:tr h="520730">
                <a:tc vMerge="1">
                  <a:txBody>
                    <a:bodyPr/>
                    <a:lstStyle/>
                    <a:p>
                      <a:endParaRPr lang="en-US"/>
                    </a:p>
                  </a:txBody>
                  <a:tcPr/>
                </a:tc>
                <a:tc gridSpan="2">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200" b="0" i="0" u="none" strike="noStrike" cap="none" normalizeH="0" baseline="0" dirty="0">
                          <a:ln>
                            <a:noFill/>
                          </a:ln>
                          <a:solidFill>
                            <a:schemeClr val="tx1"/>
                          </a:solidFill>
                          <a:effectLst/>
                          <a:latin typeface="+mn-lt"/>
                          <a:cs typeface="Times New Roman" pitchFamily="18" charset="0"/>
                        </a:rPr>
                        <a:t>Döviz / Dövize Endeksli Kredi</a:t>
                      </a:r>
                      <a:endParaRPr kumimoji="0" lang="en-US" sz="2200" b="0" i="0" u="none" strike="noStrike" cap="none" normalizeH="0" baseline="0" dirty="0">
                        <a:ln>
                          <a:noFill/>
                        </a:ln>
                        <a:solidFill>
                          <a:schemeClr val="tx1"/>
                        </a:solidFill>
                        <a:effectLst/>
                        <a:latin typeface="+mn-lt"/>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2D2D8A">
                        <a:lumMod val="20000"/>
                        <a:lumOff val="80000"/>
                      </a:srgbClr>
                    </a:solidFill>
                  </a:tcPr>
                </a:tc>
                <a:tc hMerge="1">
                  <a:txBody>
                    <a:bodyPr/>
                    <a:lstStyle/>
                    <a:p>
                      <a:endParaRPr lang="en-US"/>
                    </a:p>
                  </a:txBody>
                  <a:tcPr/>
                </a:tc>
                <a:tc vMerge="1">
                  <a:txBody>
                    <a:bodyPr/>
                    <a:lstStyle/>
                    <a:p>
                      <a:endParaRPr lang="en-US"/>
                    </a:p>
                  </a:txBody>
                  <a:tcPr/>
                </a:tc>
                <a:tc vMerge="1">
                  <a:txBody>
                    <a:bodyPr/>
                    <a:lstStyle/>
                    <a:p>
                      <a:endParaRPr lang="en-US"/>
                    </a:p>
                  </a:txBody>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dirty="0">
                          <a:ln>
                            <a:noFill/>
                          </a:ln>
                          <a:solidFill>
                            <a:srgbClr val="001132"/>
                          </a:solidFill>
                          <a:effectLst/>
                          <a:latin typeface="+mn-lt"/>
                          <a:cs typeface="Times New Roman" pitchFamily="18" charset="0"/>
                        </a:rPr>
                        <a:t>1 Puan</a:t>
                      </a:r>
                      <a:endParaRPr kumimoji="0" lang="en-US" sz="2000" b="0" i="0" u="none" strike="noStrike" cap="none" normalizeH="0" baseline="0" dirty="0">
                        <a:ln>
                          <a:noFill/>
                        </a:ln>
                        <a:solidFill>
                          <a:srgbClr val="001132"/>
                        </a:solidFill>
                        <a:effectLst/>
                        <a:latin typeface="+mn-lt"/>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2D2D8A">
                        <a:lumMod val="20000"/>
                        <a:lumOff val="8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dirty="0">
                          <a:ln>
                            <a:noFill/>
                          </a:ln>
                          <a:solidFill>
                            <a:srgbClr val="001132"/>
                          </a:solidFill>
                          <a:effectLst/>
                          <a:latin typeface="+mn-lt"/>
                          <a:cs typeface="Times New Roman" pitchFamily="18" charset="0"/>
                        </a:rPr>
                        <a:t>1 Puan</a:t>
                      </a:r>
                      <a:endParaRPr kumimoji="0" lang="en-US" sz="2000" b="0" i="0" u="none" strike="noStrike" cap="none" normalizeH="0" baseline="0" dirty="0">
                        <a:ln>
                          <a:noFill/>
                        </a:ln>
                        <a:solidFill>
                          <a:srgbClr val="001132"/>
                        </a:solidFill>
                        <a:effectLst/>
                        <a:latin typeface="+mn-lt"/>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2D2D8A">
                        <a:lumMod val="20000"/>
                        <a:lumOff val="8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dirty="0">
                          <a:ln>
                            <a:noFill/>
                          </a:ln>
                          <a:solidFill>
                            <a:srgbClr val="001132"/>
                          </a:solidFill>
                          <a:effectLst/>
                          <a:latin typeface="+mn-lt"/>
                          <a:cs typeface="Times New Roman" pitchFamily="18" charset="0"/>
                        </a:rPr>
                        <a:t>2 Puan</a:t>
                      </a:r>
                      <a:endParaRPr kumimoji="0" lang="en-US" sz="2000" b="0" i="0" u="none" strike="noStrike" cap="none" normalizeH="0" baseline="0" dirty="0">
                        <a:ln>
                          <a:noFill/>
                        </a:ln>
                        <a:solidFill>
                          <a:srgbClr val="001132"/>
                        </a:solidFill>
                        <a:effectLst/>
                        <a:latin typeface="+mn-lt"/>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2D2D8A">
                        <a:lumMod val="20000"/>
                        <a:lumOff val="8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dirty="0">
                          <a:ln>
                            <a:noFill/>
                          </a:ln>
                          <a:solidFill>
                            <a:srgbClr val="001132"/>
                          </a:solidFill>
                          <a:effectLst/>
                          <a:latin typeface="+mn-lt"/>
                          <a:cs typeface="Times New Roman" pitchFamily="18" charset="0"/>
                        </a:rPr>
                        <a:t>2 Puan</a:t>
                      </a:r>
                      <a:endParaRPr kumimoji="0" lang="en-US" sz="2000" b="0" i="0" u="none" strike="noStrike" cap="none" normalizeH="0" baseline="0" dirty="0">
                        <a:ln>
                          <a:noFill/>
                        </a:ln>
                        <a:solidFill>
                          <a:srgbClr val="001132"/>
                        </a:solidFill>
                        <a:effectLst/>
                        <a:latin typeface="+mn-lt"/>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2D2D8A">
                        <a:lumMod val="20000"/>
                        <a:lumOff val="80000"/>
                      </a:srgbClr>
                    </a:solidFill>
                  </a:tcPr>
                </a:tc>
                <a:extLst>
                  <a:ext uri="{0D108BD9-81ED-4DB2-BD59-A6C34878D82A}">
                    <a16:rowId xmlns:a16="http://schemas.microsoft.com/office/drawing/2014/main" val="10011"/>
                  </a:ext>
                </a:extLst>
              </a:tr>
              <a:tr h="327776">
                <a:tc gridSpan="3">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tr-TR" sz="2200" b="0" i="0" u="none" strike="noStrike" cap="none" normalizeH="0" baseline="0" dirty="0">
                          <a:ln>
                            <a:noFill/>
                          </a:ln>
                          <a:solidFill>
                            <a:schemeClr val="tx1"/>
                          </a:solidFill>
                          <a:effectLst/>
                          <a:latin typeface="+mn-lt"/>
                          <a:cs typeface="Times New Roman" pitchFamily="18" charset="0"/>
                        </a:rPr>
                        <a:t>Sigorta Primi İşçi Hissesi Desteği***</a:t>
                      </a:r>
                      <a:endParaRPr kumimoji="0" lang="en-US" sz="2200" b="0" i="0" u="none" strike="noStrike" cap="none" normalizeH="0" baseline="0" dirty="0">
                        <a:ln>
                          <a:noFill/>
                        </a:ln>
                        <a:solidFill>
                          <a:schemeClr val="tx1"/>
                        </a:solidFill>
                        <a:effectLst/>
                        <a:latin typeface="+mn-lt"/>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hMerge="1">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1" i="0" u="none" strike="noStrike" kern="1200" cap="none" normalizeH="0" baseline="0" dirty="0">
                        <a:ln>
                          <a:noFill/>
                        </a:ln>
                        <a:solidFill>
                          <a:srgbClr val="000000"/>
                        </a:solidFill>
                        <a:effectLst/>
                        <a:latin typeface="+mn-lt"/>
                        <a:ea typeface="+mn-ea"/>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lnTlToBr>
                      <a:noFill/>
                    </a:lnTlToBr>
                    <a:lnBlToTr>
                      <a:noFill/>
                    </a:lnBlToTr>
                    <a:solidFill>
                      <a:schemeClr val="accent6">
                        <a:lumMod val="20000"/>
                        <a:lumOff val="80000"/>
                      </a:schemeClr>
                    </a:solidFill>
                  </a:tcPr>
                </a:tc>
                <a:tc hMerge="1">
                  <a:txBody>
                    <a:bodyPr/>
                    <a:lstStyle/>
                    <a:p>
                      <a:endParaRPr lang="tr-TR"/>
                    </a:p>
                  </a:txBody>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kern="1200" cap="none" normalizeH="0" baseline="0" dirty="0">
                          <a:ln>
                            <a:noFill/>
                          </a:ln>
                          <a:solidFill>
                            <a:srgbClr val="000000"/>
                          </a:solidFill>
                          <a:effectLst/>
                          <a:latin typeface="+mn-lt"/>
                          <a:ea typeface="+mn-ea"/>
                          <a:cs typeface="Times New Roman" pitchFamily="18" charset="0"/>
                        </a:rPr>
                        <a:t>-</a:t>
                      </a:r>
                      <a:endParaRPr kumimoji="0" lang="en-US" sz="2000" b="0" i="0" u="none" strike="noStrike" kern="1200" cap="none" normalizeH="0" baseline="0" dirty="0">
                        <a:ln>
                          <a:noFill/>
                        </a:ln>
                        <a:solidFill>
                          <a:srgbClr val="000000"/>
                        </a:solidFill>
                        <a:effectLst/>
                        <a:latin typeface="+mn-lt"/>
                        <a:ea typeface="+mn-ea"/>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kern="1200" cap="none" normalizeH="0" baseline="0" dirty="0">
                          <a:ln>
                            <a:noFill/>
                          </a:ln>
                          <a:solidFill>
                            <a:srgbClr val="000000"/>
                          </a:solidFill>
                          <a:effectLst/>
                          <a:latin typeface="+mn-lt"/>
                          <a:ea typeface="+mn-ea"/>
                          <a:cs typeface="Times New Roman" pitchFamily="18" charset="0"/>
                        </a:rPr>
                        <a:t>-</a:t>
                      </a:r>
                      <a:endParaRPr kumimoji="0" lang="en-US" sz="2000" b="0" i="0" u="none" strike="noStrike" kern="1200" cap="none" normalizeH="0" baseline="0" dirty="0">
                        <a:ln>
                          <a:noFill/>
                        </a:ln>
                        <a:solidFill>
                          <a:srgbClr val="000000"/>
                        </a:solidFill>
                        <a:effectLst/>
                        <a:latin typeface="+mn-lt"/>
                        <a:ea typeface="+mn-ea"/>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kern="1200" cap="none" normalizeH="0" baseline="0" dirty="0">
                          <a:ln>
                            <a:noFill/>
                          </a:ln>
                          <a:solidFill>
                            <a:srgbClr val="000000"/>
                          </a:solidFill>
                          <a:effectLst/>
                          <a:latin typeface="+mn-lt"/>
                          <a:ea typeface="+mn-ea"/>
                          <a:cs typeface="Times New Roman" pitchFamily="18" charset="0"/>
                        </a:rPr>
                        <a:t>-</a:t>
                      </a:r>
                      <a:endParaRPr kumimoji="0" lang="en-US" sz="2000" b="0" i="0" u="none" strike="noStrike" kern="1200" cap="none" normalizeH="0" baseline="0" dirty="0">
                        <a:ln>
                          <a:noFill/>
                        </a:ln>
                        <a:solidFill>
                          <a:srgbClr val="000000"/>
                        </a:solidFill>
                        <a:effectLst/>
                        <a:latin typeface="+mn-lt"/>
                        <a:ea typeface="+mn-ea"/>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kern="1200" cap="none" normalizeH="0" baseline="0" dirty="0">
                          <a:ln>
                            <a:noFill/>
                          </a:ln>
                          <a:solidFill>
                            <a:srgbClr val="000000"/>
                          </a:solidFill>
                          <a:effectLst/>
                          <a:latin typeface="+mn-lt"/>
                          <a:ea typeface="+mn-ea"/>
                          <a:cs typeface="Times New Roman" pitchFamily="18" charset="0"/>
                        </a:rPr>
                        <a:t>-</a:t>
                      </a:r>
                      <a:endParaRPr kumimoji="0" lang="en-US" sz="2000" b="0" i="0" u="none" strike="noStrike" kern="1200" cap="none" normalizeH="0" baseline="0" dirty="0">
                        <a:ln>
                          <a:noFill/>
                        </a:ln>
                        <a:solidFill>
                          <a:srgbClr val="000000"/>
                        </a:solidFill>
                        <a:effectLst/>
                        <a:latin typeface="+mn-lt"/>
                        <a:ea typeface="+mn-ea"/>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kern="1200" cap="none" normalizeH="0" baseline="0" dirty="0">
                          <a:ln>
                            <a:noFill/>
                          </a:ln>
                          <a:solidFill>
                            <a:srgbClr val="000000"/>
                          </a:solidFill>
                          <a:effectLst/>
                          <a:latin typeface="+mn-lt"/>
                          <a:ea typeface="+mn-ea"/>
                          <a:cs typeface="Times New Roman" pitchFamily="18" charset="0"/>
                        </a:rPr>
                        <a:t>-</a:t>
                      </a:r>
                      <a:endParaRPr kumimoji="0" lang="en-US" sz="2000" b="0" i="0" u="none" strike="noStrike" kern="1200" cap="none" normalizeH="0" baseline="0" dirty="0">
                        <a:ln>
                          <a:noFill/>
                        </a:ln>
                        <a:solidFill>
                          <a:srgbClr val="000000"/>
                        </a:solidFill>
                        <a:effectLst/>
                        <a:latin typeface="+mn-lt"/>
                        <a:ea typeface="+mn-ea"/>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kern="1200" cap="none" normalizeH="0" baseline="0" dirty="0">
                          <a:ln>
                            <a:noFill/>
                          </a:ln>
                          <a:solidFill>
                            <a:srgbClr val="000000"/>
                          </a:solidFill>
                          <a:effectLst/>
                          <a:latin typeface="+mn-lt"/>
                          <a:ea typeface="+mn-ea"/>
                          <a:cs typeface="Times New Roman" pitchFamily="18" charset="0"/>
                        </a:rPr>
                        <a:t>10 yıl</a:t>
                      </a:r>
                      <a:endParaRPr kumimoji="0" lang="en-US" sz="2000" b="0" i="0" u="none" strike="noStrike" kern="1200" cap="none" normalizeH="0" baseline="0" dirty="0">
                        <a:ln>
                          <a:noFill/>
                        </a:ln>
                        <a:solidFill>
                          <a:srgbClr val="000000"/>
                        </a:solidFill>
                        <a:effectLst/>
                        <a:latin typeface="+mn-lt"/>
                        <a:ea typeface="+mn-ea"/>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12"/>
                  </a:ext>
                </a:extLst>
              </a:tr>
              <a:tr h="327776">
                <a:tc gridSpan="3">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tr-TR" sz="2200" b="0" i="0" u="none" strike="noStrike" cap="none" normalizeH="0" baseline="0" dirty="0">
                          <a:ln>
                            <a:noFill/>
                          </a:ln>
                          <a:solidFill>
                            <a:srgbClr val="000000"/>
                          </a:solidFill>
                          <a:effectLst/>
                          <a:latin typeface="+mn-lt"/>
                          <a:cs typeface="Times New Roman" pitchFamily="18" charset="0"/>
                        </a:rPr>
                        <a:t>Gelir Vergisi Stopajı Desteği</a:t>
                      </a:r>
                      <a:endParaRPr kumimoji="0" lang="en-US" sz="2200" b="0" i="0" u="none" strike="noStrike" cap="none" normalizeH="0" baseline="0" dirty="0">
                        <a:ln>
                          <a:noFill/>
                        </a:ln>
                        <a:solidFill>
                          <a:schemeClr val="tx1"/>
                        </a:solidFill>
                        <a:effectLst/>
                        <a:latin typeface="+mn-lt"/>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2D2D8A">
                        <a:lumMod val="20000"/>
                        <a:lumOff val="80000"/>
                      </a:srgbClr>
                    </a:solidFill>
                  </a:tcPr>
                </a:tc>
                <a:tc hMerge="1">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a:ln>
                          <a:noFill/>
                        </a:ln>
                        <a:solidFill>
                          <a:schemeClr val="tx1"/>
                        </a:solidFill>
                        <a:effectLst/>
                        <a:latin typeface="+mn-lt"/>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6">
                        <a:lumMod val="20000"/>
                        <a:lumOff val="80000"/>
                      </a:schemeClr>
                    </a:solidFill>
                  </a:tcPr>
                </a:tc>
                <a:tc hMerge="1">
                  <a:txBody>
                    <a:bodyPr/>
                    <a:lstStyle/>
                    <a:p>
                      <a:endParaRPr lang="tr-TR" dirty="0"/>
                    </a:p>
                  </a:txBody>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kern="1200" cap="none" normalizeH="0" baseline="0" dirty="0">
                          <a:ln>
                            <a:noFill/>
                          </a:ln>
                          <a:solidFill>
                            <a:srgbClr val="001132"/>
                          </a:solidFill>
                          <a:effectLst/>
                          <a:latin typeface="+mn-lt"/>
                          <a:ea typeface="+mn-ea"/>
                          <a:cs typeface="Times New Roman" pitchFamily="18" charset="0"/>
                        </a:rPr>
                        <a:t>-</a:t>
                      </a:r>
                      <a:endParaRPr kumimoji="0" lang="en-US" sz="2000" b="0" i="0" u="none" strike="noStrike" kern="1200" cap="none" normalizeH="0" baseline="0" dirty="0">
                        <a:ln>
                          <a:noFill/>
                        </a:ln>
                        <a:solidFill>
                          <a:srgbClr val="001132"/>
                        </a:solidFill>
                        <a:effectLst/>
                        <a:latin typeface="+mn-lt"/>
                        <a:ea typeface="+mn-ea"/>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2D2D8A">
                        <a:lumMod val="20000"/>
                        <a:lumOff val="8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kern="1200" cap="none" normalizeH="0" baseline="0" dirty="0">
                          <a:ln>
                            <a:noFill/>
                          </a:ln>
                          <a:solidFill>
                            <a:srgbClr val="001132"/>
                          </a:solidFill>
                          <a:effectLst/>
                          <a:latin typeface="+mn-lt"/>
                          <a:ea typeface="+mn-ea"/>
                          <a:cs typeface="Times New Roman" pitchFamily="18" charset="0"/>
                        </a:rPr>
                        <a:t>-</a:t>
                      </a:r>
                      <a:endParaRPr kumimoji="0" lang="en-US" sz="2000" b="0" i="0" u="none" strike="noStrike" kern="1200" cap="none" normalizeH="0" baseline="0" dirty="0">
                        <a:ln>
                          <a:noFill/>
                        </a:ln>
                        <a:solidFill>
                          <a:srgbClr val="001132"/>
                        </a:solidFill>
                        <a:effectLst/>
                        <a:latin typeface="+mn-lt"/>
                        <a:ea typeface="+mn-ea"/>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2D2D8A">
                        <a:lumMod val="20000"/>
                        <a:lumOff val="8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dirty="0">
                          <a:ln>
                            <a:noFill/>
                          </a:ln>
                          <a:solidFill>
                            <a:srgbClr val="001132"/>
                          </a:solidFill>
                          <a:effectLst/>
                          <a:latin typeface="+mn-lt"/>
                          <a:cs typeface="Times New Roman" pitchFamily="18" charset="0"/>
                        </a:rPr>
                        <a:t>-</a:t>
                      </a:r>
                      <a:endParaRPr kumimoji="0" lang="en-US" sz="2000" b="0" i="0" u="none" strike="noStrike" cap="none" normalizeH="0" baseline="0" dirty="0">
                        <a:ln>
                          <a:noFill/>
                        </a:ln>
                        <a:solidFill>
                          <a:srgbClr val="001132"/>
                        </a:solidFill>
                        <a:effectLst/>
                        <a:latin typeface="+mn-lt"/>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2D2D8A">
                        <a:lumMod val="20000"/>
                        <a:lumOff val="8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dirty="0">
                          <a:ln>
                            <a:noFill/>
                          </a:ln>
                          <a:solidFill>
                            <a:srgbClr val="001132"/>
                          </a:solidFill>
                          <a:effectLst/>
                          <a:latin typeface="+mn-lt"/>
                          <a:cs typeface="Times New Roman" pitchFamily="18" charset="0"/>
                        </a:rPr>
                        <a:t>-</a:t>
                      </a:r>
                      <a:endParaRPr kumimoji="0" lang="en-US" sz="2000" b="0" i="0" u="none" strike="noStrike" cap="none" normalizeH="0" baseline="0" dirty="0">
                        <a:ln>
                          <a:noFill/>
                        </a:ln>
                        <a:solidFill>
                          <a:srgbClr val="001132"/>
                        </a:solidFill>
                        <a:effectLst/>
                        <a:latin typeface="+mn-lt"/>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2D2D8A">
                        <a:lumMod val="20000"/>
                        <a:lumOff val="8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dirty="0">
                          <a:ln>
                            <a:noFill/>
                          </a:ln>
                          <a:solidFill>
                            <a:srgbClr val="001132"/>
                          </a:solidFill>
                          <a:effectLst/>
                          <a:latin typeface="+mn-lt"/>
                          <a:cs typeface="Times New Roman" pitchFamily="18" charset="0"/>
                        </a:rPr>
                        <a:t>-</a:t>
                      </a:r>
                      <a:endParaRPr kumimoji="0" lang="en-US" sz="2000" b="0" i="0" u="none" strike="noStrike" cap="none" normalizeH="0" baseline="0" dirty="0">
                        <a:ln>
                          <a:noFill/>
                        </a:ln>
                        <a:solidFill>
                          <a:srgbClr val="001132"/>
                        </a:solidFill>
                        <a:effectLst/>
                        <a:latin typeface="+mn-lt"/>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2D2D8A">
                        <a:lumMod val="20000"/>
                        <a:lumOff val="8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kern="1200" cap="none" normalizeH="0" baseline="0" dirty="0">
                          <a:ln>
                            <a:noFill/>
                          </a:ln>
                          <a:solidFill>
                            <a:srgbClr val="000000"/>
                          </a:solidFill>
                          <a:effectLst/>
                          <a:latin typeface="+mn-lt"/>
                          <a:ea typeface="+mn-ea"/>
                          <a:cs typeface="Times New Roman" pitchFamily="18" charset="0"/>
                        </a:rPr>
                        <a:t>10 yıl</a:t>
                      </a:r>
                      <a:endParaRPr kumimoji="0" lang="en-US" sz="2000" b="0" i="0" u="none" strike="noStrike" kern="1200" cap="none" normalizeH="0" baseline="0" dirty="0">
                        <a:ln>
                          <a:noFill/>
                        </a:ln>
                        <a:solidFill>
                          <a:srgbClr val="000000"/>
                        </a:solidFill>
                        <a:effectLst/>
                        <a:latin typeface="+mn-lt"/>
                        <a:ea typeface="+mn-ea"/>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2D2D8A">
                        <a:lumMod val="20000"/>
                        <a:lumOff val="80000"/>
                      </a:srgbClr>
                    </a:solidFill>
                  </a:tcPr>
                </a:tc>
                <a:extLst>
                  <a:ext uri="{0D108BD9-81ED-4DB2-BD59-A6C34878D82A}">
                    <a16:rowId xmlns:a16="http://schemas.microsoft.com/office/drawing/2014/main" val="10013"/>
                  </a:ext>
                </a:extLst>
              </a:tr>
            </a:tbl>
          </a:graphicData>
        </a:graphic>
      </p:graphicFrame>
    </p:spTree>
    <p:extLst>
      <p:ext uri="{BB962C8B-B14F-4D97-AF65-F5344CB8AC3E}">
        <p14:creationId xmlns:p14="http://schemas.microsoft.com/office/powerpoint/2010/main" val="428831656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49087" y="345448"/>
            <a:ext cx="10515600" cy="953981"/>
          </a:xfrm>
        </p:spPr>
        <p:txBody>
          <a:bodyPr>
            <a:noAutofit/>
          </a:bodyPr>
          <a:lstStyle/>
          <a:p>
            <a:pPr algn="ctr"/>
            <a:r>
              <a:rPr lang="tr-TR" sz="3200" b="1" dirty="0">
                <a:solidFill>
                  <a:srgbClr val="FF0000"/>
                </a:solidFill>
                <a:latin typeface="Times New Roman" panose="02020603050405020304" pitchFamily="18" charset="0"/>
                <a:cs typeface="Times New Roman" panose="02020603050405020304" pitchFamily="18" charset="0"/>
              </a:rPr>
              <a:t>2</a:t>
            </a:r>
            <a:r>
              <a:rPr lang="tr-TR" sz="3200" b="1" dirty="0" smtClean="0">
                <a:solidFill>
                  <a:srgbClr val="FF0000"/>
                </a:solidFill>
                <a:latin typeface="Times New Roman" panose="02020603050405020304" pitchFamily="18" charset="0"/>
                <a:cs typeface="Times New Roman" panose="02020603050405020304" pitchFamily="18" charset="0"/>
              </a:rPr>
              <a:t>. Yapacağım </a:t>
            </a:r>
            <a:r>
              <a:rPr lang="tr-TR" sz="3200" b="1" dirty="0">
                <a:solidFill>
                  <a:srgbClr val="FF0000"/>
                </a:solidFill>
                <a:latin typeface="Times New Roman" panose="02020603050405020304" pitchFamily="18" charset="0"/>
                <a:cs typeface="Times New Roman" panose="02020603050405020304" pitchFamily="18" charset="0"/>
              </a:rPr>
              <a:t>Yatırım İçin Teşvik Sisteminden Ne Kadar Yararlanabilirim?</a:t>
            </a:r>
            <a:r>
              <a:rPr lang="tr-TR" sz="3200" b="1" dirty="0" smtClean="0">
                <a:solidFill>
                  <a:srgbClr val="FF0000"/>
                </a:solidFill>
                <a:latin typeface="Times New Roman" panose="02020603050405020304" pitchFamily="18" charset="0"/>
                <a:ea typeface="+mn-ea"/>
                <a:cs typeface="Times New Roman" panose="02020603050405020304" pitchFamily="18" charset="0"/>
              </a:rPr>
              <a:t> – Öncelikli Yatırımların </a:t>
            </a:r>
            <a:r>
              <a:rPr lang="tr-TR" sz="3200" b="1" dirty="0" smtClean="0">
                <a:solidFill>
                  <a:srgbClr val="FF0000"/>
                </a:solidFill>
                <a:latin typeface="Times New Roman" panose="02020603050405020304" pitchFamily="18" charset="0"/>
                <a:ea typeface="+mn-ea"/>
                <a:cs typeface="Times New Roman" panose="02020603050405020304" pitchFamily="18" charset="0"/>
              </a:rPr>
              <a:t>Teşviki</a:t>
            </a:r>
            <a:endParaRPr lang="en-GB" sz="3200" b="1" dirty="0">
              <a:solidFill>
                <a:srgbClr val="FF0000"/>
              </a:solidFill>
              <a:latin typeface="Times New Roman" panose="02020603050405020304" pitchFamily="18" charset="0"/>
              <a:ea typeface="+mn-ea"/>
              <a:cs typeface="Times New Roman" panose="02020603050405020304" pitchFamily="18" charset="0"/>
            </a:endParaRPr>
          </a:p>
        </p:txBody>
      </p:sp>
      <p:graphicFrame>
        <p:nvGraphicFramePr>
          <p:cNvPr id="4" name="Group 281">
            <a:extLst>
              <a:ext uri="{FF2B5EF4-FFF2-40B4-BE49-F238E27FC236}">
                <a16:creationId xmlns:a16="http://schemas.microsoft.com/office/drawing/2014/main" id="{25F09719-39E2-4D12-A879-017963A47F53}"/>
              </a:ext>
            </a:extLst>
          </p:cNvPr>
          <p:cNvGraphicFramePr>
            <a:graphicFrameLocks noGrp="1"/>
          </p:cNvGraphicFramePr>
          <p:nvPr>
            <p:extLst>
              <p:ext uri="{D42A27DB-BD31-4B8C-83A1-F6EECF244321}">
                <p14:modId xmlns:p14="http://schemas.microsoft.com/office/powerpoint/2010/main" val="3763459170"/>
              </p:ext>
            </p:extLst>
          </p:nvPr>
        </p:nvGraphicFramePr>
        <p:xfrm>
          <a:off x="849087" y="1421417"/>
          <a:ext cx="10515599" cy="4062502"/>
        </p:xfrm>
        <a:graphic>
          <a:graphicData uri="http://schemas.openxmlformats.org/drawingml/2006/table">
            <a:tbl>
              <a:tblPr/>
              <a:tblGrid>
                <a:gridCol w="2131217">
                  <a:extLst>
                    <a:ext uri="{9D8B030D-6E8A-4147-A177-3AD203B41FA5}">
                      <a16:colId xmlns:a16="http://schemas.microsoft.com/office/drawing/2014/main" val="20000"/>
                    </a:ext>
                  </a:extLst>
                </a:gridCol>
                <a:gridCol w="247375">
                  <a:extLst>
                    <a:ext uri="{9D8B030D-6E8A-4147-A177-3AD203B41FA5}">
                      <a16:colId xmlns:a16="http://schemas.microsoft.com/office/drawing/2014/main" val="20001"/>
                    </a:ext>
                  </a:extLst>
                </a:gridCol>
                <a:gridCol w="3153021">
                  <a:extLst>
                    <a:ext uri="{9D8B030D-6E8A-4147-A177-3AD203B41FA5}">
                      <a16:colId xmlns:a16="http://schemas.microsoft.com/office/drawing/2014/main" val="1312311254"/>
                    </a:ext>
                  </a:extLst>
                </a:gridCol>
                <a:gridCol w="4983986">
                  <a:extLst>
                    <a:ext uri="{9D8B030D-6E8A-4147-A177-3AD203B41FA5}">
                      <a16:colId xmlns:a16="http://schemas.microsoft.com/office/drawing/2014/main" val="20002"/>
                    </a:ext>
                  </a:extLst>
                </a:gridCol>
              </a:tblGrid>
              <a:tr h="328567">
                <a:tc gridSpan="3">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800" b="1" i="0" u="none" strike="noStrike" cap="none" normalizeH="0" baseline="0" dirty="0">
                          <a:ln>
                            <a:noFill/>
                          </a:ln>
                          <a:solidFill>
                            <a:srgbClr val="FFFFFF"/>
                          </a:solidFill>
                          <a:effectLst/>
                          <a:latin typeface="+mn-lt"/>
                          <a:cs typeface="Times New Roman" pitchFamily="18" charset="0"/>
                        </a:rPr>
                        <a:t>Destek Unsurları</a:t>
                      </a:r>
                      <a:endParaRPr kumimoji="0" lang="en-US" sz="2800" b="0" i="0" u="none" strike="noStrike" cap="none" normalizeH="0" baseline="0" dirty="0">
                        <a:ln>
                          <a:noFill/>
                        </a:ln>
                        <a:solidFill>
                          <a:schemeClr val="tx1"/>
                        </a:solidFill>
                        <a:effectLst/>
                        <a:latin typeface="+mn-lt"/>
                        <a:cs typeface="Times New Roman" pitchFamily="18" charset="0"/>
                      </a:endParaRPr>
                    </a:p>
                  </a:txBody>
                  <a:tcPr marL="44450" marR="44450" marT="0" marB="0" anchor="ctr" horzOverflow="overflow">
                    <a:lnL w="19050" cap="flat" cmpd="sng" algn="ctr">
                      <a:solidFill>
                        <a:srgbClr val="2D2D8A">
                          <a:lumMod val="50000"/>
                        </a:srgbClr>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2D2D8A">
                          <a:lumMod val="50000"/>
                        </a:srgbClr>
                      </a:solidFill>
                      <a:prstDash val="solid"/>
                      <a:round/>
                      <a:headEnd type="none" w="med" len="med"/>
                      <a:tailEnd type="none" w="med" len="med"/>
                    </a:lnT>
                    <a:lnB w="19050" cap="flat" cmpd="sng" algn="ctr">
                      <a:solidFill>
                        <a:srgbClr val="003300"/>
                      </a:solidFill>
                      <a:prstDash val="solid"/>
                      <a:round/>
                      <a:headEnd type="none" w="med" len="med"/>
                      <a:tailEnd type="none" w="med" len="med"/>
                    </a:lnB>
                    <a:lnTlToBr>
                      <a:noFill/>
                    </a:lnTlToBr>
                    <a:lnBlToTr>
                      <a:noFill/>
                    </a:lnBlToTr>
                    <a:solidFill>
                      <a:srgbClr val="2D2D8A">
                        <a:lumMod val="75000"/>
                      </a:srgbClr>
                    </a:solidFill>
                  </a:tcPr>
                </a:tc>
                <a:tc hMerge="1">
                  <a:txBody>
                    <a:bodyPr/>
                    <a:lstStyle/>
                    <a:p>
                      <a:endParaRPr lang="en-US"/>
                    </a:p>
                  </a:txBody>
                  <a:tcPr/>
                </a:tc>
                <a:tc hMerge="1">
                  <a:txBody>
                    <a:bodyPr/>
                    <a:lstStyle/>
                    <a:p>
                      <a:endParaRPr lang="tr-TR"/>
                    </a:p>
                  </a:txBody>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800" b="1" i="0" u="none" strike="noStrike" cap="none" normalizeH="0" baseline="0" dirty="0">
                          <a:ln>
                            <a:noFill/>
                          </a:ln>
                          <a:solidFill>
                            <a:schemeClr val="bg1"/>
                          </a:solidFill>
                          <a:effectLst/>
                          <a:latin typeface="+mn-lt"/>
                          <a:cs typeface="Times New Roman" pitchFamily="18" charset="0"/>
                        </a:rPr>
                        <a:t>Destek Oran ve Süreleri</a:t>
                      </a:r>
                      <a:r>
                        <a:rPr kumimoji="0" lang="tr-TR" sz="2800" b="1" i="0" u="none" strike="noStrike" kern="1200" cap="none" normalizeH="0" baseline="0" dirty="0">
                          <a:ln>
                            <a:noFill/>
                          </a:ln>
                          <a:solidFill>
                            <a:schemeClr val="bg1"/>
                          </a:solidFill>
                          <a:effectLst/>
                          <a:latin typeface="+mn-lt"/>
                          <a:ea typeface="+mn-ea"/>
                          <a:cs typeface="Times New Roman" pitchFamily="18" charset="0"/>
                          <a:sym typeface="Arial"/>
                        </a:rPr>
                        <a:t>*</a:t>
                      </a:r>
                      <a:endParaRPr kumimoji="0" lang="en-US" sz="2800" b="1" i="0" u="none" strike="noStrike" kern="1200" cap="none" normalizeH="0" baseline="0" dirty="0">
                        <a:ln>
                          <a:noFill/>
                        </a:ln>
                        <a:solidFill>
                          <a:schemeClr val="bg1"/>
                        </a:solidFill>
                        <a:effectLst/>
                        <a:latin typeface="+mn-lt"/>
                        <a:ea typeface="+mn-ea"/>
                        <a:cs typeface="Times New Roman" pitchFamily="18" charset="0"/>
                        <a:sym typeface="Arial"/>
                      </a:endParaRPr>
                    </a:p>
                  </a:txBody>
                  <a:tcPr marL="44450" marR="44450" marT="0" marB="0" anchor="ctr" horzOverflow="overflow">
                    <a:lnL w="12700" cap="flat" cmpd="sng" algn="ctr">
                      <a:solidFill>
                        <a:srgbClr val="FFFFFF"/>
                      </a:solidFill>
                      <a:prstDash val="solid"/>
                      <a:round/>
                      <a:headEnd type="none" w="med" len="med"/>
                      <a:tailEnd type="none" w="med" len="med"/>
                    </a:lnL>
                    <a:lnR w="19050" cap="flat" cmpd="sng" algn="ctr">
                      <a:solidFill>
                        <a:srgbClr val="2D2D8A">
                          <a:lumMod val="50000"/>
                        </a:srgbClr>
                      </a:solidFill>
                      <a:prstDash val="solid"/>
                      <a:round/>
                      <a:headEnd type="none" w="med" len="med"/>
                      <a:tailEnd type="none" w="med" len="med"/>
                    </a:lnR>
                    <a:lnT w="19050" cap="flat" cmpd="sng" algn="ctr">
                      <a:solidFill>
                        <a:srgbClr val="2D2D8A">
                          <a:lumMod val="50000"/>
                        </a:srgbClr>
                      </a:solidFill>
                      <a:prstDash val="solid"/>
                      <a:round/>
                      <a:headEnd type="none" w="med" len="med"/>
                      <a:tailEnd type="none" w="med" len="med"/>
                    </a:lnT>
                    <a:lnB w="28575" cap="flat" cmpd="sng" algn="ctr">
                      <a:solidFill>
                        <a:srgbClr val="2D2D8A">
                          <a:lumMod val="75000"/>
                        </a:srgbClr>
                      </a:solidFill>
                      <a:prstDash val="solid"/>
                      <a:round/>
                      <a:headEnd type="none" w="med" len="med"/>
                      <a:tailEnd type="none" w="med" len="med"/>
                    </a:lnB>
                    <a:lnTlToBr>
                      <a:noFill/>
                    </a:lnTlToBr>
                    <a:lnBlToTr>
                      <a:noFill/>
                    </a:lnBlToTr>
                    <a:solidFill>
                      <a:srgbClr val="2D2D8A">
                        <a:lumMod val="75000"/>
                      </a:srgbClr>
                    </a:solidFill>
                  </a:tcPr>
                </a:tc>
                <a:extLst>
                  <a:ext uri="{0D108BD9-81ED-4DB2-BD59-A6C34878D82A}">
                    <a16:rowId xmlns:a16="http://schemas.microsoft.com/office/drawing/2014/main" val="10000"/>
                  </a:ext>
                </a:extLst>
              </a:tr>
              <a:tr h="444319">
                <a:tc gridSpan="3">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400" b="1" i="0" u="none" strike="noStrike" cap="none" normalizeH="0" baseline="0" dirty="0">
                          <a:ln>
                            <a:noFill/>
                          </a:ln>
                          <a:solidFill>
                            <a:srgbClr val="000000"/>
                          </a:solidFill>
                          <a:effectLst/>
                          <a:latin typeface="+mn-lt"/>
                          <a:cs typeface="Times New Roman" pitchFamily="18" charset="0"/>
                        </a:rPr>
                        <a:t>KDV İstisnası</a:t>
                      </a:r>
                      <a:endParaRPr kumimoji="0" lang="en-US" sz="2400" b="0" i="0" u="none" strike="noStrike" cap="none" normalizeH="0" baseline="0" dirty="0">
                        <a:ln>
                          <a:noFill/>
                        </a:ln>
                        <a:solidFill>
                          <a:schemeClr val="tx1"/>
                        </a:solidFill>
                        <a:effectLst/>
                        <a:latin typeface="+mn-lt"/>
                        <a:cs typeface="Times New Roman" pitchFamily="18" charset="0"/>
                      </a:endParaRPr>
                    </a:p>
                  </a:txBody>
                  <a:tcPr marL="44450" marR="44450" marT="0" marB="0" anchor="ctr" horzOverflow="overflow">
                    <a:lnL w="19050" cap="flat" cmpd="sng" algn="ctr">
                      <a:solidFill>
                        <a:srgbClr val="2D2D8A">
                          <a:lumMod val="50000"/>
                        </a:srgbClr>
                      </a:solidFill>
                      <a:prstDash val="solid"/>
                      <a:round/>
                      <a:headEnd type="none" w="med" len="med"/>
                      <a:tailEnd type="none" w="med" len="med"/>
                    </a:lnL>
                    <a:lnR w="19050" cap="flat" cmpd="sng" algn="ctr">
                      <a:solidFill>
                        <a:srgbClr val="2D2D8A">
                          <a:lumMod val="75000"/>
                        </a:srgbClr>
                      </a:solidFill>
                      <a:prstDash val="solid"/>
                      <a:round/>
                      <a:headEnd type="none" w="med" len="med"/>
                      <a:tailEnd type="none" w="med" len="med"/>
                    </a:lnR>
                    <a:lnT w="19050" cap="flat" cmpd="sng" algn="ctr">
                      <a:solidFill>
                        <a:srgbClr val="0033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tr-TR"/>
                    </a:p>
                  </a:txBody>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1" i="0" u="none" strike="noStrike" cap="none" normalizeH="0" baseline="0" dirty="0">
                          <a:ln>
                            <a:noFill/>
                          </a:ln>
                          <a:solidFill>
                            <a:schemeClr val="tx1"/>
                          </a:solidFill>
                          <a:effectLst/>
                          <a:latin typeface="Wingdings 2" pitchFamily="18" charset="2"/>
                          <a:cs typeface="Times New Roman" pitchFamily="18" charset="0"/>
                        </a:rPr>
                        <a:t>P</a:t>
                      </a:r>
                      <a:endParaRPr kumimoji="0" lang="en-US" sz="2400" b="1" i="0" u="none" strike="noStrike" cap="none" normalizeH="0" baseline="0" dirty="0">
                        <a:ln>
                          <a:noFill/>
                        </a:ln>
                        <a:solidFill>
                          <a:schemeClr val="tx1"/>
                        </a:solidFill>
                        <a:effectLst/>
                        <a:latin typeface="Wingdings 2" pitchFamily="18" charset="2"/>
                        <a:cs typeface="Times New Roman" pitchFamily="18" charset="0"/>
                      </a:endParaRPr>
                    </a:p>
                  </a:txBody>
                  <a:tcPr marL="44450" marR="44450" marT="0" marB="0" anchor="ctr" horzOverflow="overflow">
                    <a:lnL w="19050" cap="flat" cmpd="sng" algn="ctr">
                      <a:solidFill>
                        <a:srgbClr val="2D2D8A">
                          <a:lumMod val="75000"/>
                        </a:srgbClr>
                      </a:solidFill>
                      <a:prstDash val="solid"/>
                      <a:round/>
                      <a:headEnd type="none" w="med" len="med"/>
                      <a:tailEnd type="none" w="med" len="med"/>
                    </a:lnL>
                    <a:lnR w="19050" cap="flat" cmpd="sng" algn="ctr">
                      <a:solidFill>
                        <a:srgbClr val="2D2D8A">
                          <a:lumMod val="50000"/>
                        </a:srgbClr>
                      </a:solidFill>
                      <a:prstDash val="solid"/>
                      <a:round/>
                      <a:headEnd type="none" w="med" len="med"/>
                      <a:tailEnd type="none" w="med" len="med"/>
                    </a:lnR>
                    <a:lnT w="28575" cap="flat" cmpd="sng" algn="ctr">
                      <a:solidFill>
                        <a:srgbClr val="2D2D8A">
                          <a:lumMod val="75000"/>
                        </a:srgbClr>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57382">
                <a:tc gridSpan="3">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400" b="1" i="0" u="none" strike="noStrike" cap="none" normalizeH="0" baseline="0" dirty="0">
                          <a:ln>
                            <a:noFill/>
                          </a:ln>
                          <a:solidFill>
                            <a:srgbClr val="000000"/>
                          </a:solidFill>
                          <a:effectLst/>
                          <a:latin typeface="+mn-lt"/>
                          <a:cs typeface="Times New Roman" pitchFamily="18" charset="0"/>
                        </a:rPr>
                        <a:t>Gümrük Vergisi Muafiyeti</a:t>
                      </a:r>
                      <a:endParaRPr kumimoji="0" lang="en-US" sz="2400" b="0" i="0" u="none" strike="noStrike" cap="none" normalizeH="0" baseline="0" dirty="0">
                        <a:ln>
                          <a:noFill/>
                        </a:ln>
                        <a:solidFill>
                          <a:schemeClr val="tx1"/>
                        </a:solidFill>
                        <a:effectLst/>
                        <a:latin typeface="+mn-lt"/>
                        <a:cs typeface="Times New Roman" pitchFamily="18" charset="0"/>
                      </a:endParaRPr>
                    </a:p>
                  </a:txBody>
                  <a:tcPr marL="44450" marR="44450" marT="0" marB="0" anchor="ctr" horzOverflow="overflow">
                    <a:lnL w="19050" cap="flat" cmpd="sng" algn="ctr">
                      <a:solidFill>
                        <a:srgbClr val="2D2D8A">
                          <a:lumMod val="50000"/>
                        </a:srgbClr>
                      </a:solidFill>
                      <a:prstDash val="solid"/>
                      <a:round/>
                      <a:headEnd type="none" w="med" len="med"/>
                      <a:tailEnd type="none" w="med" len="med"/>
                    </a:lnL>
                    <a:lnR w="19050" cap="flat" cmpd="sng" algn="ctr">
                      <a:solidFill>
                        <a:srgbClr val="2D2D8A">
                          <a:lumMod val="75000"/>
                        </a:srgbClr>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2D2D8A">
                        <a:lumMod val="20000"/>
                        <a:lumOff val="80000"/>
                      </a:srgbClr>
                    </a:solidFill>
                  </a:tcPr>
                </a:tc>
                <a:tc hMerge="1">
                  <a:txBody>
                    <a:bodyPr/>
                    <a:lstStyle/>
                    <a:p>
                      <a:endParaRPr lang="en-US"/>
                    </a:p>
                  </a:txBody>
                  <a:tcPr/>
                </a:tc>
                <a:tc hMerge="1">
                  <a:txBody>
                    <a:bodyPr/>
                    <a:lstStyle/>
                    <a:p>
                      <a:endParaRPr lang="tr-TR"/>
                    </a:p>
                  </a:txBody>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1" i="0" u="none" strike="noStrike" cap="none" normalizeH="0" baseline="0" dirty="0">
                          <a:ln>
                            <a:noFill/>
                          </a:ln>
                          <a:solidFill>
                            <a:schemeClr val="tx1"/>
                          </a:solidFill>
                          <a:effectLst/>
                          <a:latin typeface="Wingdings 2" pitchFamily="18" charset="2"/>
                          <a:cs typeface="Times New Roman" pitchFamily="18" charset="0"/>
                        </a:rPr>
                        <a:t>P</a:t>
                      </a:r>
                      <a:endParaRPr kumimoji="0" lang="en-US" sz="2400" b="0" i="0" u="none" strike="noStrike" cap="none" normalizeH="0" baseline="0" dirty="0">
                        <a:ln>
                          <a:noFill/>
                        </a:ln>
                        <a:solidFill>
                          <a:schemeClr val="tx1"/>
                        </a:solidFill>
                        <a:effectLst/>
                        <a:latin typeface="Wingdings 2" pitchFamily="18" charset="2"/>
                        <a:cs typeface="Times New Roman" pitchFamily="18" charset="0"/>
                      </a:endParaRPr>
                    </a:p>
                  </a:txBody>
                  <a:tcPr marL="44450" marR="44450" marT="0" marB="0" anchor="ctr" horzOverflow="overflow">
                    <a:lnL w="19050" cap="flat" cmpd="sng" algn="ctr">
                      <a:solidFill>
                        <a:srgbClr val="2D2D8A">
                          <a:lumMod val="75000"/>
                        </a:srgbClr>
                      </a:solidFill>
                      <a:prstDash val="solid"/>
                      <a:round/>
                      <a:headEnd type="none" w="med" len="med"/>
                      <a:tailEnd type="none" w="med" len="med"/>
                    </a:lnL>
                    <a:lnR w="19050" cap="flat" cmpd="sng" algn="ctr">
                      <a:solidFill>
                        <a:srgbClr val="2D2D8A">
                          <a:lumMod val="50000"/>
                        </a:srgbClr>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2D2D8A">
                        <a:lumMod val="20000"/>
                        <a:lumOff val="80000"/>
                      </a:srgbClr>
                    </a:solidFill>
                  </a:tcPr>
                </a:tc>
                <a:extLst>
                  <a:ext uri="{0D108BD9-81ED-4DB2-BD59-A6C34878D82A}">
                    <a16:rowId xmlns:a16="http://schemas.microsoft.com/office/drawing/2014/main" val="10002"/>
                  </a:ext>
                </a:extLst>
              </a:tr>
              <a:tr h="396650">
                <a:tc rowSpan="2">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400" b="1" i="0" u="none" strike="noStrike" cap="none" normalizeH="0" baseline="0" dirty="0">
                          <a:ln>
                            <a:noFill/>
                          </a:ln>
                          <a:solidFill>
                            <a:schemeClr val="tx1"/>
                          </a:solidFill>
                          <a:effectLst/>
                          <a:latin typeface="+mn-lt"/>
                          <a:cs typeface="Times New Roman" pitchFamily="18" charset="0"/>
                        </a:rPr>
                        <a:t>Vergi İndirimi</a:t>
                      </a:r>
                      <a:endParaRPr kumimoji="0" lang="en-US" sz="2400" b="0" i="0" u="none" strike="noStrike" cap="none" normalizeH="0" baseline="0" dirty="0">
                        <a:ln>
                          <a:noFill/>
                        </a:ln>
                        <a:solidFill>
                          <a:schemeClr val="tx1"/>
                        </a:solidFill>
                        <a:effectLst/>
                        <a:latin typeface="+mn-lt"/>
                        <a:cs typeface="Times New Roman" pitchFamily="18" charset="0"/>
                      </a:endParaRPr>
                    </a:p>
                  </a:txBody>
                  <a:tcPr marL="44450" marR="44450" marT="0" marB="0" anchor="ctr" horzOverflow="overflow">
                    <a:lnL w="19050" cap="flat" cmpd="sng" algn="ctr">
                      <a:solidFill>
                        <a:srgbClr val="2D2D8A">
                          <a:lumMod val="50000"/>
                        </a:srgbClr>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400" b="0" i="0" u="none" strike="noStrike" cap="none" normalizeH="0" baseline="0" dirty="0">
                          <a:ln>
                            <a:noFill/>
                          </a:ln>
                          <a:solidFill>
                            <a:schemeClr val="tx1"/>
                          </a:solidFill>
                          <a:effectLst/>
                          <a:latin typeface="+mn-lt"/>
                          <a:cs typeface="Times New Roman" pitchFamily="18" charset="0"/>
                        </a:rPr>
                        <a:t>Yatırıma Katkı Oranı (%)</a:t>
                      </a:r>
                      <a:endParaRPr kumimoji="0" lang="en-US" sz="2400" b="0" i="0" u="none" strike="noStrike" cap="none" normalizeH="0" baseline="0" dirty="0">
                        <a:ln>
                          <a:noFill/>
                        </a:ln>
                        <a:solidFill>
                          <a:schemeClr val="tx1"/>
                        </a:solidFill>
                        <a:effectLst/>
                        <a:latin typeface="+mn-lt"/>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9050" cap="flat" cmpd="sng" algn="ctr">
                      <a:solidFill>
                        <a:srgbClr val="2D2D8A">
                          <a:lumMod val="75000"/>
                        </a:srgbClr>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ash"/>
                      <a:round/>
                      <a:headEnd type="none" w="med" len="med"/>
                      <a:tailEnd type="none" w="med" len="med"/>
                    </a:lnB>
                    <a:lnTlToBr>
                      <a:noFill/>
                    </a:lnTlToBr>
                    <a:lnBlToTr>
                      <a:noFill/>
                    </a:lnBlToTr>
                    <a:noFill/>
                  </a:tcPr>
                </a:tc>
                <a:tc hMerge="1">
                  <a:txBody>
                    <a:bodyPr/>
                    <a:lstStyle/>
                    <a:p>
                      <a:endParaRPr lang="tr-TR"/>
                    </a:p>
                  </a:txBody>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1" i="0" u="none" strike="noStrike" cap="none" normalizeH="0" baseline="0" dirty="0">
                          <a:ln>
                            <a:noFill/>
                          </a:ln>
                          <a:solidFill>
                            <a:schemeClr val="tx1"/>
                          </a:solidFill>
                          <a:effectLst/>
                          <a:latin typeface="+mn-lt"/>
                          <a:cs typeface="Times New Roman" pitchFamily="18" charset="0"/>
                        </a:rPr>
                        <a:t>40</a:t>
                      </a:r>
                      <a:r>
                        <a:rPr kumimoji="0" lang="tr-TR" sz="2400" b="1" i="0" u="none" strike="noStrike" cap="none" normalizeH="0" baseline="0" dirty="0" smtClean="0">
                          <a:ln>
                            <a:noFill/>
                          </a:ln>
                          <a:solidFill>
                            <a:schemeClr val="tx1"/>
                          </a:solidFill>
                          <a:effectLst/>
                          <a:latin typeface="+mn-lt"/>
                          <a:cs typeface="Times New Roman" pitchFamily="18" charset="0"/>
                        </a:rPr>
                        <a:t>*</a:t>
                      </a:r>
                      <a:r>
                        <a:rPr kumimoji="0" lang="tr-TR" sz="2400" b="1" i="0" u="none" strike="noStrike" kern="1200" cap="none" normalizeH="0" baseline="0" dirty="0" smtClean="0">
                          <a:ln>
                            <a:noFill/>
                          </a:ln>
                          <a:solidFill>
                            <a:schemeClr val="tx1"/>
                          </a:solidFill>
                          <a:effectLst/>
                          <a:latin typeface="Calibri"/>
                          <a:ea typeface="+mn-ea"/>
                          <a:cs typeface="Times New Roman" pitchFamily="18" charset="0"/>
                          <a:sym typeface="Arial"/>
                        </a:rPr>
                        <a:t>*</a:t>
                      </a:r>
                      <a:endParaRPr kumimoji="0" lang="en-US" sz="2400" b="0" i="0" u="none" strike="noStrike" cap="none" normalizeH="0" baseline="0" dirty="0">
                        <a:ln>
                          <a:noFill/>
                        </a:ln>
                        <a:solidFill>
                          <a:schemeClr val="tx1"/>
                        </a:solidFill>
                        <a:effectLst/>
                        <a:latin typeface="+mn-lt"/>
                        <a:cs typeface="Times New Roman" pitchFamily="18" charset="0"/>
                      </a:endParaRPr>
                    </a:p>
                  </a:txBody>
                  <a:tcPr marL="44450" marR="44450" marT="0" marB="0" anchor="ctr" horzOverflow="overflow">
                    <a:lnL w="19050" cap="flat" cmpd="sng" algn="ctr">
                      <a:solidFill>
                        <a:srgbClr val="2D2D8A">
                          <a:lumMod val="75000"/>
                        </a:srgbClr>
                      </a:solidFill>
                      <a:prstDash val="solid"/>
                      <a:round/>
                      <a:headEnd type="none" w="med" len="med"/>
                      <a:tailEnd type="none" w="med" len="med"/>
                    </a:lnL>
                    <a:lnR w="19050" cap="flat" cmpd="sng" algn="ctr">
                      <a:solidFill>
                        <a:srgbClr val="2D2D8A">
                          <a:lumMod val="50000"/>
                        </a:srgbClr>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ash"/>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35052">
                <a:tc vMerge="1">
                  <a:txBody>
                    <a:bodyPr/>
                    <a:lstStyle/>
                    <a:p>
                      <a:endParaRPr lang="en-US"/>
                    </a:p>
                  </a:txBody>
                  <a:tcPr/>
                </a:tc>
                <a:tc gridSpan="2">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400" b="0" i="0" u="none" strike="noStrike" cap="none" normalizeH="0" baseline="0" dirty="0">
                          <a:ln>
                            <a:noFill/>
                          </a:ln>
                          <a:solidFill>
                            <a:schemeClr val="tx1"/>
                          </a:solidFill>
                          <a:effectLst/>
                          <a:latin typeface="+mn-lt"/>
                          <a:cs typeface="Times New Roman" pitchFamily="18" charset="0"/>
                        </a:rPr>
                        <a:t>Vergi İndirim (%)</a:t>
                      </a:r>
                      <a:endParaRPr kumimoji="0" lang="en-US" sz="2400" b="0" i="0" u="none" strike="noStrike" cap="none" normalizeH="0" baseline="0" dirty="0">
                        <a:ln>
                          <a:noFill/>
                        </a:ln>
                        <a:solidFill>
                          <a:schemeClr val="tx1"/>
                        </a:solidFill>
                        <a:effectLst/>
                        <a:latin typeface="+mn-lt"/>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9050" cap="flat" cmpd="sng" algn="ctr">
                      <a:solidFill>
                        <a:srgbClr val="2D2D8A">
                          <a:lumMod val="75000"/>
                        </a:srgbClr>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1" i="0" u="none" strike="noStrike" cap="none" normalizeH="0" baseline="0" dirty="0">
                          <a:ln>
                            <a:noFill/>
                          </a:ln>
                          <a:solidFill>
                            <a:schemeClr val="tx1"/>
                          </a:solidFill>
                          <a:effectLst/>
                          <a:latin typeface="+mn-lt"/>
                          <a:cs typeface="Times New Roman" pitchFamily="18" charset="0"/>
                        </a:rPr>
                        <a:t>80</a:t>
                      </a:r>
                      <a:r>
                        <a:rPr kumimoji="0" lang="tr-TR" sz="2400" b="1" i="0" u="none" strike="noStrike" cap="none" normalizeH="0" baseline="0" dirty="0" smtClean="0">
                          <a:ln>
                            <a:noFill/>
                          </a:ln>
                          <a:solidFill>
                            <a:schemeClr val="tx1"/>
                          </a:solidFill>
                          <a:effectLst/>
                          <a:latin typeface="+mn-lt"/>
                          <a:cs typeface="Times New Roman" pitchFamily="18" charset="0"/>
                        </a:rPr>
                        <a:t>*</a:t>
                      </a:r>
                      <a:r>
                        <a:rPr kumimoji="0" lang="tr-TR" sz="2400" b="1" i="0" u="none" strike="noStrike" kern="1200" cap="none" normalizeH="0" baseline="0" dirty="0" smtClean="0">
                          <a:ln>
                            <a:noFill/>
                          </a:ln>
                          <a:solidFill>
                            <a:schemeClr val="tx1"/>
                          </a:solidFill>
                          <a:effectLst/>
                          <a:latin typeface="Calibri"/>
                          <a:ea typeface="+mn-ea"/>
                          <a:cs typeface="Times New Roman" pitchFamily="18" charset="0"/>
                          <a:sym typeface="Arial"/>
                        </a:rPr>
                        <a:t>*</a:t>
                      </a:r>
                      <a:endParaRPr kumimoji="0" lang="en-US" sz="2400" b="0" i="0" u="none" strike="noStrike" cap="none" normalizeH="0" baseline="0" dirty="0">
                        <a:ln>
                          <a:noFill/>
                        </a:ln>
                        <a:solidFill>
                          <a:schemeClr val="tx1"/>
                        </a:solidFill>
                        <a:effectLst/>
                        <a:latin typeface="+mn-lt"/>
                        <a:cs typeface="Times New Roman" pitchFamily="18" charset="0"/>
                      </a:endParaRPr>
                    </a:p>
                  </a:txBody>
                  <a:tcPr marL="44450" marR="44450" marT="0" marB="0" anchor="ctr" horzOverflow="overflow">
                    <a:lnL w="19050" cap="flat" cmpd="sng" algn="ctr">
                      <a:solidFill>
                        <a:srgbClr val="2D2D8A">
                          <a:lumMod val="75000"/>
                        </a:srgbClr>
                      </a:solidFill>
                      <a:prstDash val="solid"/>
                      <a:round/>
                      <a:headEnd type="none" w="med" len="med"/>
                      <a:tailEnd type="none" w="med" len="med"/>
                    </a:lnL>
                    <a:lnR w="19050" cap="flat" cmpd="sng" algn="ctr">
                      <a:solidFill>
                        <a:srgbClr val="2D2D8A">
                          <a:lumMod val="50000"/>
                        </a:srgbClr>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98929">
                <a:tc gridSpan="3">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400" b="1" i="0" u="none" strike="noStrike" cap="none" normalizeH="0" baseline="0" dirty="0">
                          <a:ln>
                            <a:noFill/>
                          </a:ln>
                          <a:solidFill>
                            <a:schemeClr val="tx1"/>
                          </a:solidFill>
                          <a:effectLst/>
                          <a:latin typeface="+mn-lt"/>
                          <a:cs typeface="Times New Roman" pitchFamily="18" charset="0"/>
                        </a:rPr>
                        <a:t>Sigorta Primi İşveren Hissesi Desteği</a:t>
                      </a:r>
                      <a:r>
                        <a:rPr kumimoji="0" lang="tr-TR" sz="2400" b="1" i="0" u="none" strike="noStrike" cap="none" normalizeH="0" baseline="0" dirty="0" smtClean="0">
                          <a:ln>
                            <a:noFill/>
                          </a:ln>
                          <a:solidFill>
                            <a:schemeClr val="tx1"/>
                          </a:solidFill>
                          <a:effectLst/>
                          <a:latin typeface="+mn-lt"/>
                          <a:cs typeface="Times New Roman" pitchFamily="18" charset="0"/>
                        </a:rPr>
                        <a:t>**</a:t>
                      </a:r>
                      <a:r>
                        <a:rPr kumimoji="0" lang="tr-TR" sz="2400" b="1" i="0" u="none" strike="noStrike" kern="1200" cap="none" normalizeH="0" baseline="0" dirty="0" smtClean="0">
                          <a:ln>
                            <a:noFill/>
                          </a:ln>
                          <a:solidFill>
                            <a:schemeClr val="tx1"/>
                          </a:solidFill>
                          <a:effectLst/>
                          <a:latin typeface="Calibri"/>
                          <a:ea typeface="+mn-ea"/>
                          <a:cs typeface="Times New Roman" pitchFamily="18" charset="0"/>
                          <a:sym typeface="Arial"/>
                        </a:rPr>
                        <a:t>*</a:t>
                      </a:r>
                      <a:endParaRPr kumimoji="0" lang="en-US" sz="2400" b="0" i="0" u="none" strike="noStrike" cap="none" normalizeH="0" baseline="0" dirty="0">
                        <a:ln>
                          <a:noFill/>
                        </a:ln>
                        <a:solidFill>
                          <a:schemeClr val="tx1"/>
                        </a:solidFill>
                        <a:effectLst/>
                        <a:latin typeface="+mn-lt"/>
                        <a:cs typeface="Times New Roman" pitchFamily="18" charset="0"/>
                      </a:endParaRPr>
                    </a:p>
                  </a:txBody>
                  <a:tcPr marL="44450" marR="44450" marT="0" marB="0" anchor="ctr" horzOverflow="overflow">
                    <a:lnL w="19050" cap="flat" cmpd="sng" algn="ctr">
                      <a:solidFill>
                        <a:srgbClr val="2D2D8A">
                          <a:lumMod val="50000"/>
                        </a:srgbClr>
                      </a:solidFill>
                      <a:prstDash val="solid"/>
                      <a:round/>
                      <a:headEnd type="none" w="med" len="med"/>
                      <a:tailEnd type="none" w="med" len="med"/>
                    </a:lnL>
                    <a:lnR w="19050" cap="flat" cmpd="sng" algn="ctr">
                      <a:solidFill>
                        <a:srgbClr val="2D2D8A">
                          <a:lumMod val="75000"/>
                        </a:srgbClr>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2D2D8A">
                        <a:lumMod val="20000"/>
                        <a:lumOff val="80000"/>
                      </a:srgbClr>
                    </a:solidFill>
                  </a:tcPr>
                </a:tc>
                <a:tc hMerge="1">
                  <a:txBody>
                    <a:bodyPr/>
                    <a:lstStyle/>
                    <a:p>
                      <a:endParaRPr lang="en-US"/>
                    </a:p>
                  </a:txBody>
                  <a:tcPr/>
                </a:tc>
                <a:tc hMerge="1">
                  <a:txBody>
                    <a:bodyPr/>
                    <a:lstStyle/>
                    <a:p>
                      <a:endParaRPr lang="tr-TR"/>
                    </a:p>
                  </a:txBody>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1" i="0" u="none" strike="noStrike" cap="none" normalizeH="0" baseline="0" dirty="0">
                          <a:ln>
                            <a:noFill/>
                          </a:ln>
                          <a:solidFill>
                            <a:srgbClr val="000000"/>
                          </a:solidFill>
                          <a:effectLst/>
                          <a:latin typeface="+mn-lt"/>
                          <a:cs typeface="Times New Roman" pitchFamily="18" charset="0"/>
                        </a:rPr>
                        <a:t>7 yıl</a:t>
                      </a:r>
                      <a:endParaRPr kumimoji="0" lang="en-US" sz="2400" b="0" i="0" u="none" strike="noStrike" cap="none" normalizeH="0" baseline="0" dirty="0">
                        <a:ln>
                          <a:noFill/>
                        </a:ln>
                        <a:solidFill>
                          <a:schemeClr val="tx1"/>
                        </a:solidFill>
                        <a:effectLst/>
                        <a:latin typeface="+mn-lt"/>
                        <a:cs typeface="Times New Roman" pitchFamily="18" charset="0"/>
                      </a:endParaRPr>
                    </a:p>
                  </a:txBody>
                  <a:tcPr marL="44450" marR="44450" marT="0" marB="0" anchor="ctr" horzOverflow="overflow">
                    <a:lnL w="19050" cap="flat" cmpd="sng" algn="ctr">
                      <a:solidFill>
                        <a:srgbClr val="2D2D8A">
                          <a:lumMod val="75000"/>
                        </a:srgbClr>
                      </a:solidFill>
                      <a:prstDash val="solid"/>
                      <a:round/>
                      <a:headEnd type="none" w="med" len="med"/>
                      <a:tailEnd type="none" w="med" len="med"/>
                    </a:lnL>
                    <a:lnR w="19050" cap="flat" cmpd="sng" algn="ctr">
                      <a:solidFill>
                        <a:srgbClr val="2D2D8A">
                          <a:lumMod val="50000"/>
                        </a:srgbClr>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2D2D8A">
                        <a:lumMod val="20000"/>
                        <a:lumOff val="80000"/>
                      </a:srgbClr>
                    </a:solidFill>
                  </a:tcPr>
                </a:tc>
                <a:extLst>
                  <a:ext uri="{0D108BD9-81ED-4DB2-BD59-A6C34878D82A}">
                    <a16:rowId xmlns:a16="http://schemas.microsoft.com/office/drawing/2014/main" val="10005"/>
                  </a:ext>
                </a:extLst>
              </a:tr>
              <a:tr h="471928">
                <a:tc gridSpan="3">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400" b="1" i="0" u="none" strike="noStrike" cap="none" normalizeH="0" baseline="0" dirty="0">
                          <a:ln>
                            <a:noFill/>
                          </a:ln>
                          <a:solidFill>
                            <a:srgbClr val="000000"/>
                          </a:solidFill>
                          <a:effectLst/>
                          <a:latin typeface="+mn-lt"/>
                          <a:cs typeface="Times New Roman" pitchFamily="18" charset="0"/>
                        </a:rPr>
                        <a:t>Yatırım Yeri Tahsisi</a:t>
                      </a:r>
                      <a:endParaRPr kumimoji="0" lang="en-US" sz="2400" b="0" i="0" u="none" strike="noStrike" cap="none" normalizeH="0" baseline="0" dirty="0">
                        <a:ln>
                          <a:noFill/>
                        </a:ln>
                        <a:solidFill>
                          <a:schemeClr val="tx1"/>
                        </a:solidFill>
                        <a:effectLst/>
                        <a:latin typeface="+mn-lt"/>
                        <a:cs typeface="Times New Roman" pitchFamily="18" charset="0"/>
                      </a:endParaRPr>
                    </a:p>
                  </a:txBody>
                  <a:tcPr marL="44450" marR="44450" marT="0" marB="0" anchor="ctr" horzOverflow="overflow">
                    <a:lnL w="19050" cap="flat" cmpd="sng" algn="ctr">
                      <a:solidFill>
                        <a:srgbClr val="2D2D8A">
                          <a:lumMod val="50000"/>
                        </a:srgbClr>
                      </a:solidFill>
                      <a:prstDash val="solid"/>
                      <a:round/>
                      <a:headEnd type="none" w="med" len="med"/>
                      <a:tailEnd type="none" w="med" len="med"/>
                    </a:lnL>
                    <a:lnR w="19050" cap="flat" cmpd="sng" algn="ctr">
                      <a:solidFill>
                        <a:srgbClr val="2D2D8A">
                          <a:lumMod val="75000"/>
                        </a:srgbClr>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tr-TR"/>
                    </a:p>
                  </a:txBody>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tr-TR" sz="2400" b="1" i="0" u="none" strike="noStrike" kern="1200" cap="none" spc="0" normalizeH="0" baseline="0" noProof="0" dirty="0">
                          <a:ln>
                            <a:noFill/>
                          </a:ln>
                          <a:solidFill>
                            <a:srgbClr val="000000"/>
                          </a:solidFill>
                          <a:effectLst/>
                          <a:uLnTx/>
                          <a:uFillTx/>
                          <a:latin typeface="Wingdings 2" pitchFamily="18" charset="2"/>
                          <a:ea typeface="+mn-ea"/>
                          <a:cs typeface="Times New Roman" pitchFamily="18" charset="0"/>
                        </a:rPr>
                        <a:t>P</a:t>
                      </a:r>
                      <a:endParaRPr kumimoji="0" lang="en-US" sz="2400" b="0" i="0" u="none" strike="noStrike" kern="1200" cap="none" spc="0" normalizeH="0" baseline="0" noProof="0" dirty="0">
                        <a:ln>
                          <a:noFill/>
                        </a:ln>
                        <a:solidFill>
                          <a:srgbClr val="000000"/>
                        </a:solidFill>
                        <a:effectLst/>
                        <a:uLnTx/>
                        <a:uFillTx/>
                        <a:latin typeface="Wingdings 2" pitchFamily="18" charset="2"/>
                        <a:ea typeface="+mn-ea"/>
                        <a:cs typeface="Times New Roman" pitchFamily="18" charset="0"/>
                      </a:endParaRPr>
                    </a:p>
                  </a:txBody>
                  <a:tcPr marL="44450" marR="44450" marT="0" marB="0" anchor="ctr" horzOverflow="overflow">
                    <a:lnL w="19050" cap="flat" cmpd="sng" algn="ctr">
                      <a:solidFill>
                        <a:srgbClr val="2D2D8A">
                          <a:lumMod val="75000"/>
                        </a:srgbClr>
                      </a:solidFill>
                      <a:prstDash val="solid"/>
                      <a:round/>
                      <a:headEnd type="none" w="med" len="med"/>
                      <a:tailEnd type="none" w="med" len="med"/>
                    </a:lnL>
                    <a:lnR w="19050" cap="flat" cmpd="sng" algn="ctr">
                      <a:solidFill>
                        <a:srgbClr val="2D2D8A">
                          <a:lumMod val="50000"/>
                        </a:srgbClr>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69294">
                <a:tc rowSpan="2" gridSpan="2">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400" b="1" i="0" u="none" strike="noStrike" cap="none" normalizeH="0" baseline="0" dirty="0">
                          <a:ln>
                            <a:noFill/>
                          </a:ln>
                          <a:solidFill>
                            <a:schemeClr val="tx1"/>
                          </a:solidFill>
                          <a:effectLst/>
                          <a:latin typeface="+mn-lt"/>
                          <a:cs typeface="Times New Roman" pitchFamily="18" charset="0"/>
                        </a:rPr>
                        <a:t>Faiz veya Kar</a:t>
                      </a:r>
                      <a:r>
                        <a:rPr kumimoji="0" lang="tr-TR" sz="2400" b="1" i="0" u="none" strike="noStrike" cap="none" normalizeH="0" baseline="0" dirty="0">
                          <a:ln>
                            <a:noFill/>
                          </a:ln>
                          <a:solidFill>
                            <a:srgbClr val="FF0000"/>
                          </a:solidFill>
                          <a:effectLst/>
                          <a:latin typeface="+mn-lt"/>
                          <a:cs typeface="Times New Roman" pitchFamily="18" charset="0"/>
                        </a:rPr>
                        <a:t> </a:t>
                      </a:r>
                      <a:r>
                        <a:rPr kumimoji="0" lang="tr-TR" sz="2400" b="1" i="0" u="none" strike="noStrike" cap="none" normalizeH="0" baseline="0" dirty="0">
                          <a:ln>
                            <a:noFill/>
                          </a:ln>
                          <a:solidFill>
                            <a:schemeClr val="tx1"/>
                          </a:solidFill>
                          <a:effectLst/>
                          <a:latin typeface="+mn-lt"/>
                          <a:cs typeface="Times New Roman" pitchFamily="18" charset="0"/>
                        </a:rPr>
                        <a:t>Payı Desteği</a:t>
                      </a:r>
                      <a:endParaRPr kumimoji="0" lang="en-US" sz="2400" b="0" i="0" u="none" strike="noStrike" cap="none" normalizeH="0" baseline="0" dirty="0">
                        <a:ln>
                          <a:noFill/>
                        </a:ln>
                        <a:solidFill>
                          <a:schemeClr val="tx1"/>
                        </a:solidFill>
                        <a:effectLst/>
                        <a:latin typeface="+mn-lt"/>
                        <a:cs typeface="Times New Roman" pitchFamily="18" charset="0"/>
                      </a:endParaRPr>
                    </a:p>
                  </a:txBody>
                  <a:tcPr marL="44450" marR="44450" marT="0" marB="0" anchor="ctr" horzOverflow="overflow">
                    <a:lnL w="19050" cap="flat" cmpd="sng" algn="ctr">
                      <a:solidFill>
                        <a:srgbClr val="2D2D8A">
                          <a:lumMod val="50000"/>
                        </a:srgbClr>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2D2D8A">
                          <a:lumMod val="50000"/>
                        </a:srgbClr>
                      </a:solidFill>
                      <a:prstDash val="solid"/>
                      <a:round/>
                      <a:headEnd type="none" w="med" len="med"/>
                      <a:tailEnd type="none" w="med" len="med"/>
                    </a:lnB>
                    <a:lnTlToBr>
                      <a:noFill/>
                    </a:lnTlToBr>
                    <a:lnBlToTr>
                      <a:noFill/>
                    </a:lnBlToTr>
                    <a:solidFill>
                      <a:srgbClr val="2D2D8A">
                        <a:lumMod val="20000"/>
                        <a:lumOff val="80000"/>
                      </a:srgbClr>
                    </a:solidFill>
                  </a:tcPr>
                </a:tc>
                <a:tc rowSpan="2" hMerge="1">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a:ln>
                          <a:noFill/>
                        </a:ln>
                        <a:solidFill>
                          <a:schemeClr val="tx1"/>
                        </a:solidFill>
                        <a:effectLst/>
                        <a:latin typeface="+mn-lt"/>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9050" cap="flat" cmpd="sng" algn="ctr">
                      <a:solidFill>
                        <a:srgbClr val="2D2D8A">
                          <a:lumMod val="75000"/>
                        </a:srgbClr>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ash"/>
                      <a:round/>
                      <a:headEnd type="none" w="med" len="med"/>
                      <a:tailEnd type="none" w="med" len="med"/>
                    </a:lnB>
                    <a:lnTlToBr>
                      <a:noFill/>
                    </a:lnTlToBr>
                    <a:lnBlToTr>
                      <a:noFill/>
                    </a:lnBlToTr>
                    <a:solidFill>
                      <a:srgbClr val="2D2D8A">
                        <a:lumMod val="20000"/>
                        <a:lumOff val="80000"/>
                      </a:srgb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400" b="0" i="0" u="none" strike="noStrike" cap="none" normalizeH="0" baseline="0" dirty="0">
                          <a:ln>
                            <a:noFill/>
                          </a:ln>
                          <a:solidFill>
                            <a:schemeClr val="tx1"/>
                          </a:solidFill>
                          <a:effectLst/>
                          <a:latin typeface="+mn-lt"/>
                          <a:cs typeface="Times New Roman" pitchFamily="18" charset="0"/>
                        </a:rPr>
                        <a:t>İç Kredi</a:t>
                      </a:r>
                      <a:endParaRPr kumimoji="0" lang="en-US" sz="2400" b="0" i="0" u="none" strike="noStrike" cap="none" normalizeH="0" baseline="0" dirty="0">
                        <a:ln>
                          <a:noFill/>
                        </a:ln>
                        <a:solidFill>
                          <a:schemeClr val="tx1"/>
                        </a:solidFill>
                        <a:effectLst/>
                        <a:latin typeface="+mn-lt"/>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9050" cap="flat" cmpd="sng" algn="ctr">
                      <a:solidFill>
                        <a:srgbClr val="2D2D8A">
                          <a:lumMod val="75000"/>
                        </a:srgbClr>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ash"/>
                      <a:round/>
                      <a:headEnd type="none" w="med" len="med"/>
                      <a:tailEnd type="none" w="med" len="med"/>
                    </a:lnB>
                    <a:lnTlToBr>
                      <a:noFill/>
                    </a:lnTlToBr>
                    <a:lnBlToTr>
                      <a:noFill/>
                    </a:lnBlToTr>
                    <a:solidFill>
                      <a:srgbClr val="2D2D8A">
                        <a:lumMod val="20000"/>
                        <a:lumOff val="8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1" i="0" u="none" strike="noStrike" cap="none" normalizeH="0" baseline="0" dirty="0">
                          <a:ln>
                            <a:noFill/>
                          </a:ln>
                          <a:solidFill>
                            <a:schemeClr val="tx1"/>
                          </a:solidFill>
                          <a:effectLst/>
                          <a:latin typeface="+mn-lt"/>
                          <a:cs typeface="Times New Roman" pitchFamily="18" charset="0"/>
                        </a:rPr>
                        <a:t>5 Puan</a:t>
                      </a:r>
                      <a:endParaRPr kumimoji="0" lang="en-US" sz="2400" b="0" i="0" u="none" strike="noStrike" cap="none" normalizeH="0" baseline="0" dirty="0">
                        <a:ln>
                          <a:noFill/>
                        </a:ln>
                        <a:solidFill>
                          <a:schemeClr val="tx1"/>
                        </a:solidFill>
                        <a:effectLst/>
                        <a:latin typeface="+mn-lt"/>
                        <a:cs typeface="Times New Roman" pitchFamily="18" charset="0"/>
                      </a:endParaRPr>
                    </a:p>
                  </a:txBody>
                  <a:tcPr marL="44450" marR="44450" marT="0" marB="0" anchor="ctr" horzOverflow="overflow">
                    <a:lnL w="19050" cap="flat" cmpd="sng" algn="ctr">
                      <a:solidFill>
                        <a:srgbClr val="2D2D8A">
                          <a:lumMod val="75000"/>
                        </a:srgbClr>
                      </a:solidFill>
                      <a:prstDash val="solid"/>
                      <a:round/>
                      <a:headEnd type="none" w="med" len="med"/>
                      <a:tailEnd type="none" w="med" len="med"/>
                    </a:lnL>
                    <a:lnR w="19050" cap="flat" cmpd="sng" algn="ctr">
                      <a:solidFill>
                        <a:srgbClr val="2D2D8A">
                          <a:lumMod val="50000"/>
                        </a:srgbClr>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ash"/>
                      <a:round/>
                      <a:headEnd type="none" w="med" len="med"/>
                      <a:tailEnd type="none" w="med" len="med"/>
                    </a:lnB>
                    <a:lnTlToBr>
                      <a:noFill/>
                    </a:lnTlToBr>
                    <a:lnBlToTr>
                      <a:noFill/>
                    </a:lnBlToTr>
                    <a:solidFill>
                      <a:srgbClr val="2D2D8A">
                        <a:lumMod val="20000"/>
                        <a:lumOff val="80000"/>
                      </a:srgbClr>
                    </a:solidFill>
                  </a:tcPr>
                </a:tc>
                <a:extLst>
                  <a:ext uri="{0D108BD9-81ED-4DB2-BD59-A6C34878D82A}">
                    <a16:rowId xmlns:a16="http://schemas.microsoft.com/office/drawing/2014/main" val="10007"/>
                  </a:ext>
                </a:extLst>
              </a:tr>
              <a:tr h="289869">
                <a:tc gridSpan="2" vMerge="1">
                  <a:txBody>
                    <a:bodyPr/>
                    <a:lstStyle/>
                    <a:p>
                      <a:endParaRPr lang="en-US"/>
                    </a:p>
                  </a:txBody>
                  <a:tcPr/>
                </a:tc>
                <a:tc hMerge="1" vMerge="1">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a:ln>
                          <a:noFill/>
                        </a:ln>
                        <a:solidFill>
                          <a:schemeClr val="tx1"/>
                        </a:solidFill>
                        <a:effectLst/>
                        <a:latin typeface="+mn-lt"/>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9050" cap="flat" cmpd="sng" algn="ctr">
                      <a:solidFill>
                        <a:srgbClr val="2D2D8A">
                          <a:lumMod val="75000"/>
                        </a:srgbClr>
                      </a:solidFill>
                      <a:prstDash val="solid"/>
                      <a:round/>
                      <a:headEnd type="none" w="med" len="med"/>
                      <a:tailEnd type="none" w="med" len="med"/>
                    </a:lnR>
                    <a:lnT w="12700" cap="flat" cmpd="sng" algn="ctr">
                      <a:solidFill>
                        <a:srgbClr val="000000"/>
                      </a:solidFill>
                      <a:prstDash val="dash"/>
                      <a:round/>
                      <a:headEnd type="none" w="med" len="med"/>
                      <a:tailEnd type="none" w="med" len="med"/>
                    </a:lnT>
                    <a:lnB w="19050" cap="flat" cmpd="sng" algn="ctr">
                      <a:solidFill>
                        <a:srgbClr val="2D2D8A">
                          <a:lumMod val="50000"/>
                        </a:srgbClr>
                      </a:solidFill>
                      <a:prstDash val="solid"/>
                      <a:round/>
                      <a:headEnd type="none" w="med" len="med"/>
                      <a:tailEnd type="none" w="med" len="med"/>
                    </a:lnB>
                    <a:lnTlToBr>
                      <a:noFill/>
                    </a:lnTlToBr>
                    <a:lnBlToTr>
                      <a:noFill/>
                    </a:lnBlToTr>
                    <a:solidFill>
                      <a:srgbClr val="2D2D8A">
                        <a:lumMod val="20000"/>
                        <a:lumOff val="80000"/>
                      </a:srgb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400" b="0" i="0" u="none" strike="noStrike" cap="none" normalizeH="0" baseline="0" dirty="0">
                          <a:ln>
                            <a:noFill/>
                          </a:ln>
                          <a:solidFill>
                            <a:schemeClr val="tx1"/>
                          </a:solidFill>
                          <a:effectLst/>
                          <a:latin typeface="+mn-lt"/>
                          <a:cs typeface="Times New Roman" pitchFamily="18" charset="0"/>
                        </a:rPr>
                        <a:t>Döviz / Dövize Endeksli Kredi</a:t>
                      </a:r>
                      <a:endParaRPr kumimoji="0" lang="en-US" sz="2400" b="0" i="0" u="none" strike="noStrike" cap="none" normalizeH="0" baseline="0" dirty="0">
                        <a:ln>
                          <a:noFill/>
                        </a:ln>
                        <a:solidFill>
                          <a:schemeClr val="tx1"/>
                        </a:solidFill>
                        <a:effectLst/>
                        <a:latin typeface="+mn-lt"/>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9050" cap="flat" cmpd="sng" algn="ctr">
                      <a:solidFill>
                        <a:srgbClr val="2D2D8A">
                          <a:lumMod val="75000"/>
                        </a:srgbClr>
                      </a:solidFill>
                      <a:prstDash val="solid"/>
                      <a:round/>
                      <a:headEnd type="none" w="med" len="med"/>
                      <a:tailEnd type="none" w="med" len="med"/>
                    </a:lnR>
                    <a:lnT w="12700" cap="flat" cmpd="sng" algn="ctr">
                      <a:solidFill>
                        <a:srgbClr val="000000"/>
                      </a:solidFill>
                      <a:prstDash val="dash"/>
                      <a:round/>
                      <a:headEnd type="none" w="med" len="med"/>
                      <a:tailEnd type="none" w="med" len="med"/>
                    </a:lnT>
                    <a:lnB w="19050" cap="flat" cmpd="sng" algn="ctr">
                      <a:solidFill>
                        <a:srgbClr val="2D2D8A">
                          <a:lumMod val="50000"/>
                        </a:srgbClr>
                      </a:solidFill>
                      <a:prstDash val="solid"/>
                      <a:round/>
                      <a:headEnd type="none" w="med" len="med"/>
                      <a:tailEnd type="none" w="med" len="med"/>
                    </a:lnB>
                    <a:lnTlToBr>
                      <a:noFill/>
                    </a:lnTlToBr>
                    <a:lnBlToTr>
                      <a:noFill/>
                    </a:lnBlToTr>
                    <a:solidFill>
                      <a:srgbClr val="2D2D8A">
                        <a:lumMod val="20000"/>
                        <a:lumOff val="8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Calibri"/>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1" i="0" u="none" strike="noStrike" cap="none" normalizeH="0" baseline="0" dirty="0">
                          <a:ln>
                            <a:noFill/>
                          </a:ln>
                          <a:solidFill>
                            <a:schemeClr val="tx1"/>
                          </a:solidFill>
                          <a:effectLst/>
                          <a:latin typeface="+mn-lt"/>
                          <a:cs typeface="Times New Roman" pitchFamily="18" charset="0"/>
                        </a:rPr>
                        <a:t>2 Puan</a:t>
                      </a:r>
                      <a:endParaRPr kumimoji="0" lang="en-US" sz="2400" b="0" i="0" u="none" strike="noStrike" cap="none" normalizeH="0" baseline="0" dirty="0">
                        <a:ln>
                          <a:noFill/>
                        </a:ln>
                        <a:solidFill>
                          <a:schemeClr val="tx1"/>
                        </a:solidFill>
                        <a:effectLst/>
                        <a:latin typeface="+mn-lt"/>
                        <a:cs typeface="Times New Roman" pitchFamily="18" charset="0"/>
                      </a:endParaRPr>
                    </a:p>
                  </a:txBody>
                  <a:tcPr marL="44450" marR="44450" marT="0" marB="0" anchor="ctr" horzOverflow="overflow">
                    <a:lnL w="19050" cap="flat" cmpd="sng" algn="ctr">
                      <a:solidFill>
                        <a:srgbClr val="2D2D8A">
                          <a:lumMod val="75000"/>
                        </a:srgbClr>
                      </a:solidFill>
                      <a:prstDash val="solid"/>
                      <a:round/>
                      <a:headEnd type="none" w="med" len="med"/>
                      <a:tailEnd type="none" w="med" len="med"/>
                    </a:lnL>
                    <a:lnR w="19050" cap="flat" cmpd="sng" algn="ctr">
                      <a:solidFill>
                        <a:srgbClr val="2D2D8A">
                          <a:lumMod val="50000"/>
                        </a:srgbClr>
                      </a:solidFill>
                      <a:prstDash val="solid"/>
                      <a:round/>
                      <a:headEnd type="none" w="med" len="med"/>
                      <a:tailEnd type="none" w="med" len="med"/>
                    </a:lnR>
                    <a:lnT w="12700" cap="flat" cmpd="sng" algn="ctr">
                      <a:solidFill>
                        <a:srgbClr val="000000"/>
                      </a:solidFill>
                      <a:prstDash val="dash"/>
                      <a:round/>
                      <a:headEnd type="none" w="med" len="med"/>
                      <a:tailEnd type="none" w="med" len="med"/>
                    </a:lnT>
                    <a:lnB w="19050" cap="flat" cmpd="sng" algn="ctr">
                      <a:solidFill>
                        <a:srgbClr val="2D2D8A">
                          <a:lumMod val="50000"/>
                        </a:srgbClr>
                      </a:solidFill>
                      <a:prstDash val="solid"/>
                      <a:round/>
                      <a:headEnd type="none" w="med" len="med"/>
                      <a:tailEnd type="none" w="med" len="med"/>
                    </a:lnB>
                    <a:lnTlToBr>
                      <a:noFill/>
                    </a:lnTlToBr>
                    <a:lnBlToTr>
                      <a:noFill/>
                    </a:lnBlToTr>
                    <a:solidFill>
                      <a:srgbClr val="2D2D8A">
                        <a:lumMod val="20000"/>
                        <a:lumOff val="80000"/>
                      </a:srgbClr>
                    </a:solidFill>
                  </a:tcPr>
                </a:tc>
                <a:extLst>
                  <a:ext uri="{0D108BD9-81ED-4DB2-BD59-A6C34878D82A}">
                    <a16:rowId xmlns:a16="http://schemas.microsoft.com/office/drawing/2014/main" val="10008"/>
                  </a:ext>
                </a:extLst>
              </a:tr>
            </a:tbl>
          </a:graphicData>
        </a:graphic>
      </p:graphicFrame>
      <p:sp>
        <p:nvSpPr>
          <p:cNvPr id="5" name="Metin kutusu 4">
            <a:extLst>
              <a:ext uri="{FF2B5EF4-FFF2-40B4-BE49-F238E27FC236}">
                <a16:creationId xmlns:a16="http://schemas.microsoft.com/office/drawing/2014/main" id="{B5A9A733-5D8F-4B67-A2D2-CE8C5F563F2C}"/>
              </a:ext>
            </a:extLst>
          </p:cNvPr>
          <p:cNvSpPr txBox="1"/>
          <p:nvPr/>
        </p:nvSpPr>
        <p:spPr>
          <a:xfrm>
            <a:off x="620486" y="5507754"/>
            <a:ext cx="11201400" cy="1384995"/>
          </a:xfrm>
          <a:prstGeom prst="rect">
            <a:avLst/>
          </a:prstGeom>
          <a:noFill/>
        </p:spPr>
        <p:txBody>
          <a:bodyPr wrap="square" rtlCol="0">
            <a:spAutoFit/>
          </a:bodyPr>
          <a:lstStyle/>
          <a:p>
            <a:pPr fontAlgn="base">
              <a:spcBef>
                <a:spcPct val="0"/>
              </a:spcBef>
              <a:spcAft>
                <a:spcPct val="0"/>
              </a:spcAft>
              <a:buClrTx/>
              <a:buFontTx/>
              <a:buNone/>
              <a:defRPr/>
            </a:pPr>
            <a:r>
              <a:rPr lang="tr-TR" sz="1200" dirty="0" smtClean="0">
                <a:latin typeface="Tahoma" panose="020B0604030504040204" pitchFamily="34" charset="0"/>
                <a:ea typeface="Tahoma" panose="020B0604030504040204" pitchFamily="34" charset="0"/>
                <a:cs typeface="Tahoma" panose="020B0604030504040204" pitchFamily="34" charset="0"/>
              </a:rPr>
              <a:t>* 1-5</a:t>
            </a:r>
            <a:r>
              <a:rPr lang="tr-TR" sz="1200" kern="1200" dirty="0">
                <a:solidFill>
                  <a:schemeClr val="tx1"/>
                </a:solidFill>
                <a:latin typeface="Tahoma" panose="020B0604030504040204" pitchFamily="34" charset="0"/>
                <a:ea typeface="Tahoma" panose="020B0604030504040204" pitchFamily="34" charset="0"/>
                <a:cs typeface="Tahoma" panose="020B0604030504040204" pitchFamily="34" charset="0"/>
              </a:rPr>
              <a:t>. Bölgelerde yapılacak yatırımlar için 5. Bölge desteği; 6. Bölgede yapılacak yatırımlar için 6. Bölge </a:t>
            </a:r>
            <a:r>
              <a:rPr lang="tr-TR" sz="12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desteği veriliyor</a:t>
            </a:r>
            <a:endParaRPr lang="tr-TR" sz="1200" kern="12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gn="just" fontAlgn="base">
              <a:spcBef>
                <a:spcPct val="0"/>
              </a:spcBef>
              <a:spcAft>
                <a:spcPct val="0"/>
              </a:spcAft>
              <a:buClrTx/>
              <a:buFontTx/>
              <a:buNone/>
            </a:pPr>
            <a:r>
              <a:rPr lang="tr-TR" sz="1200" kern="1200" dirty="0" smtClean="0">
                <a:solidFill>
                  <a:schemeClr val="tx1"/>
                </a:solidFill>
                <a:latin typeface="Tahoma" panose="020B0604030504040204" pitchFamily="34" charset="0"/>
                <a:ea typeface="Tahoma" panose="020B0604030504040204" pitchFamily="34" charset="0"/>
                <a:cs typeface="Tahoma" panose="020B0604030504040204" pitchFamily="34" charset="0"/>
              </a:rPr>
              <a:t>** İmalat </a:t>
            </a:r>
            <a:r>
              <a:rPr lang="tr-TR" sz="1200" kern="1200" dirty="0">
                <a:solidFill>
                  <a:schemeClr val="tx1"/>
                </a:solidFill>
                <a:latin typeface="Tahoma" panose="020B0604030504040204" pitchFamily="34" charset="0"/>
                <a:ea typeface="Tahoma" panose="020B0604030504040204" pitchFamily="34" charset="0"/>
                <a:cs typeface="Tahoma" panose="020B0604030504040204" pitchFamily="34" charset="0"/>
              </a:rPr>
              <a:t>sanayiine yönelik (US-97 Kodu:15-37) düzenlenen yatırım teşvik belgeleri kapsamında, 1/1/2017 ile 31/12/2022 tarihleri arasında gerçekleştirilecek yatırım harcamaları için yatırıma katkı oranı geçerli olan yatırıma katkı oranına 15 puan ilave edilmek suretiyle, vergi indirimi oranı %100 oranında ve yatırıma katkı tutarının yatırım döneminde kullanılabilecek oranı %100 olarak uygulanır. </a:t>
            </a:r>
          </a:p>
          <a:p>
            <a:pPr algn="just" fontAlgn="base">
              <a:spcBef>
                <a:spcPct val="0"/>
              </a:spcBef>
              <a:spcAft>
                <a:spcPct val="0"/>
              </a:spcAft>
              <a:buClrTx/>
            </a:pPr>
            <a:r>
              <a:rPr lang="tr-TR" sz="1200" dirty="0">
                <a:solidFill>
                  <a:schemeClr val="tx1"/>
                </a:solidFill>
                <a:latin typeface="Tahoma" panose="020B0604030504040204" pitchFamily="34" charset="0"/>
                <a:ea typeface="Tahoma" panose="020B0604030504040204" pitchFamily="34" charset="0"/>
                <a:cs typeface="Tahoma" panose="020B0604030504040204" pitchFamily="34" charset="0"/>
              </a:rPr>
              <a:t>*** Kadın ve/veya genç istihdamının desteklenmesi amacıyla, kadın ve/veya genç istihdam eden firmaların istihdam desteklerinden yararlanabilme süreleri </a:t>
            </a:r>
            <a:r>
              <a:rPr lang="tr-TR" sz="1200" dirty="0" smtClean="0">
                <a:solidFill>
                  <a:schemeClr val="tx1"/>
                </a:solidFill>
                <a:latin typeface="Tahoma" panose="020B0604030504040204" pitchFamily="34" charset="0"/>
                <a:ea typeface="Tahoma" panose="020B0604030504040204" pitchFamily="34" charset="0"/>
                <a:cs typeface="Tahoma" panose="020B0604030504040204" pitchFamily="34" charset="0"/>
              </a:rPr>
              <a:t>uzatılmıştır.</a:t>
            </a:r>
            <a:endParaRPr lang="en-US" sz="12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gn="just" fontAlgn="base">
              <a:spcBef>
                <a:spcPct val="0"/>
              </a:spcBef>
              <a:spcAft>
                <a:spcPct val="0"/>
              </a:spcAft>
              <a:buClrTx/>
              <a:buFontTx/>
              <a:buNone/>
            </a:pPr>
            <a:endParaRPr lang="tr-TR" sz="1200" kern="1200" dirty="0">
              <a:latin typeface="Tahoma" pitchFamily="34" charset="0"/>
            </a:endParaRPr>
          </a:p>
        </p:txBody>
      </p:sp>
    </p:spTree>
    <p:extLst>
      <p:ext uri="{BB962C8B-B14F-4D97-AF65-F5344CB8AC3E}">
        <p14:creationId xmlns:p14="http://schemas.microsoft.com/office/powerpoint/2010/main" val="335368806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11629" y="402772"/>
            <a:ext cx="11201399" cy="1033464"/>
          </a:xfrm>
        </p:spPr>
        <p:txBody>
          <a:bodyPr>
            <a:noAutofit/>
          </a:bodyPr>
          <a:lstStyle/>
          <a:p>
            <a:pPr algn="ctr"/>
            <a:r>
              <a:rPr lang="tr-TR" sz="3200" b="1" dirty="0">
                <a:solidFill>
                  <a:srgbClr val="FF0000"/>
                </a:solidFill>
                <a:latin typeface="Times New Roman" panose="02020603050405020304" pitchFamily="18" charset="0"/>
                <a:cs typeface="Times New Roman" panose="02020603050405020304" pitchFamily="18" charset="0"/>
              </a:rPr>
              <a:t>2</a:t>
            </a:r>
            <a:r>
              <a:rPr lang="tr-TR" sz="3200" b="1" dirty="0" smtClean="0">
                <a:solidFill>
                  <a:srgbClr val="FF0000"/>
                </a:solidFill>
                <a:latin typeface="Times New Roman" panose="02020603050405020304" pitchFamily="18" charset="0"/>
                <a:cs typeface="Times New Roman" panose="02020603050405020304" pitchFamily="18" charset="0"/>
              </a:rPr>
              <a:t>. Yapacağım </a:t>
            </a:r>
            <a:r>
              <a:rPr lang="tr-TR" sz="3200" b="1" dirty="0">
                <a:solidFill>
                  <a:srgbClr val="FF0000"/>
                </a:solidFill>
                <a:latin typeface="Times New Roman" panose="02020603050405020304" pitchFamily="18" charset="0"/>
                <a:cs typeface="Times New Roman" panose="02020603050405020304" pitchFamily="18" charset="0"/>
              </a:rPr>
              <a:t>Yatırım İçin Teşvik Sisteminden Ne Kadar Yararlanabilirim?</a:t>
            </a:r>
            <a:r>
              <a:rPr lang="tr-TR" sz="3200" b="1" dirty="0" smtClean="0">
                <a:solidFill>
                  <a:srgbClr val="FF0000"/>
                </a:solidFill>
                <a:latin typeface="Times New Roman" panose="02020603050405020304" pitchFamily="18" charset="0"/>
                <a:ea typeface="+mn-ea"/>
                <a:cs typeface="Times New Roman" panose="02020603050405020304" pitchFamily="18" charset="0"/>
              </a:rPr>
              <a:t> – Stratejik Yatırımların </a:t>
            </a:r>
            <a:r>
              <a:rPr lang="tr-TR" sz="3200" b="1" dirty="0" smtClean="0">
                <a:solidFill>
                  <a:srgbClr val="FF0000"/>
                </a:solidFill>
                <a:latin typeface="Times New Roman" panose="02020603050405020304" pitchFamily="18" charset="0"/>
                <a:ea typeface="+mn-ea"/>
                <a:cs typeface="Times New Roman" panose="02020603050405020304" pitchFamily="18" charset="0"/>
              </a:rPr>
              <a:t>Teşviki</a:t>
            </a:r>
            <a:endParaRPr lang="en-GB" sz="3200" b="1" dirty="0">
              <a:solidFill>
                <a:srgbClr val="FF0000"/>
              </a:solidFill>
              <a:latin typeface="Times New Roman" panose="02020603050405020304" pitchFamily="18" charset="0"/>
              <a:ea typeface="+mn-ea"/>
              <a:cs typeface="Times New Roman" panose="02020603050405020304" pitchFamily="18" charset="0"/>
            </a:endParaRPr>
          </a:p>
        </p:txBody>
      </p:sp>
      <p:graphicFrame>
        <p:nvGraphicFramePr>
          <p:cNvPr id="4" name="Group 70">
            <a:extLst>
              <a:ext uri="{FF2B5EF4-FFF2-40B4-BE49-F238E27FC236}">
                <a16:creationId xmlns:a16="http://schemas.microsoft.com/office/drawing/2014/main" id="{86F85D24-5776-4861-BAAF-669DE3CC0D70}"/>
              </a:ext>
            </a:extLst>
          </p:cNvPr>
          <p:cNvGraphicFramePr>
            <a:graphicFrameLocks noGrp="1"/>
          </p:cNvGraphicFramePr>
          <p:nvPr>
            <p:extLst>
              <p:ext uri="{D42A27DB-BD31-4B8C-83A1-F6EECF244321}">
                <p14:modId xmlns:p14="http://schemas.microsoft.com/office/powerpoint/2010/main" val="1822356793"/>
              </p:ext>
            </p:extLst>
          </p:nvPr>
        </p:nvGraphicFramePr>
        <p:xfrm>
          <a:off x="511629" y="1610407"/>
          <a:ext cx="11201397" cy="4206240"/>
        </p:xfrm>
        <a:graphic>
          <a:graphicData uri="http://schemas.openxmlformats.org/drawingml/2006/table">
            <a:tbl>
              <a:tblPr/>
              <a:tblGrid>
                <a:gridCol w="1616234">
                  <a:extLst>
                    <a:ext uri="{9D8B030D-6E8A-4147-A177-3AD203B41FA5}">
                      <a16:colId xmlns:a16="http://schemas.microsoft.com/office/drawing/2014/main" val="20000"/>
                    </a:ext>
                  </a:extLst>
                </a:gridCol>
                <a:gridCol w="2857793">
                  <a:extLst>
                    <a:ext uri="{9D8B030D-6E8A-4147-A177-3AD203B41FA5}">
                      <a16:colId xmlns:a16="http://schemas.microsoft.com/office/drawing/2014/main" val="2137225282"/>
                    </a:ext>
                  </a:extLst>
                </a:gridCol>
                <a:gridCol w="6727370">
                  <a:extLst>
                    <a:ext uri="{9D8B030D-6E8A-4147-A177-3AD203B41FA5}">
                      <a16:colId xmlns:a16="http://schemas.microsoft.com/office/drawing/2014/main" val="20002"/>
                    </a:ext>
                  </a:extLst>
                </a:gridCol>
              </a:tblGrid>
              <a:tr h="238461">
                <a:tc gridSpan="2">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1" i="0" u="none" strike="noStrike" cap="none" normalizeH="0" baseline="0" dirty="0">
                          <a:ln>
                            <a:noFill/>
                          </a:ln>
                          <a:solidFill>
                            <a:srgbClr val="FFFFFF"/>
                          </a:solidFill>
                          <a:effectLst/>
                          <a:latin typeface="+mn-lt"/>
                          <a:cs typeface="Times New Roman" pitchFamily="18" charset="0"/>
                        </a:rPr>
                        <a:t>Destek Unsurları</a:t>
                      </a:r>
                      <a:endParaRPr kumimoji="0" lang="en-US" sz="2400" b="0" i="0" u="none" strike="noStrike" cap="none" normalizeH="0" baseline="0" dirty="0">
                        <a:ln>
                          <a:noFill/>
                        </a:ln>
                        <a:solidFill>
                          <a:schemeClr val="tx1"/>
                        </a:solidFill>
                        <a:effectLst/>
                        <a:latin typeface="+mn-lt"/>
                        <a:cs typeface="Times New Roman" pitchFamily="18" charset="0"/>
                      </a:endParaRPr>
                    </a:p>
                  </a:txBody>
                  <a:tcPr marL="44450" marR="44450" marT="0" marB="0" anchor="ctr" horzOverflow="overflow">
                    <a:lnL w="19050" cap="flat" cmpd="sng" algn="ctr">
                      <a:solidFill>
                        <a:srgbClr val="2D2D8A">
                          <a:lumMod val="50000"/>
                        </a:srgbClr>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2D2D8A">
                          <a:lumMod val="50000"/>
                        </a:srgbClr>
                      </a:solidFill>
                      <a:prstDash val="solid"/>
                      <a:round/>
                      <a:headEnd type="none" w="med" len="med"/>
                      <a:tailEnd type="none" w="med" len="med"/>
                    </a:lnT>
                    <a:lnB w="19050" cap="flat" cmpd="sng" algn="ctr">
                      <a:solidFill>
                        <a:srgbClr val="2D2D8A">
                          <a:lumMod val="50000"/>
                        </a:srgbClr>
                      </a:solidFill>
                      <a:prstDash val="solid"/>
                      <a:round/>
                      <a:headEnd type="none" w="med" len="med"/>
                      <a:tailEnd type="none" w="med" len="med"/>
                    </a:lnB>
                    <a:lnTlToBr>
                      <a:noFill/>
                    </a:lnTlToBr>
                    <a:lnBlToTr>
                      <a:noFill/>
                    </a:lnBlToTr>
                    <a:solidFill>
                      <a:srgbClr val="2D2D8A">
                        <a:lumMod val="75000"/>
                      </a:srgbClr>
                    </a:solidFill>
                  </a:tcPr>
                </a:tc>
                <a:tc hMerge="1">
                  <a:txBody>
                    <a:bodyPr/>
                    <a:lstStyle/>
                    <a:p>
                      <a:endParaRPr lang="tr-TR"/>
                    </a:p>
                  </a:txBody>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1" i="0" u="none" strike="noStrike" cap="none" normalizeH="0" baseline="0" dirty="0">
                          <a:ln>
                            <a:noFill/>
                          </a:ln>
                          <a:solidFill>
                            <a:srgbClr val="FFFFFF"/>
                          </a:solidFill>
                          <a:effectLst/>
                          <a:latin typeface="+mn-lt"/>
                          <a:cs typeface="Times New Roman" pitchFamily="18" charset="0"/>
                        </a:rPr>
                        <a:t>Destek Oran ve Süreleri</a:t>
                      </a:r>
                      <a:r>
                        <a:rPr kumimoji="0" lang="tr-TR" sz="2400" b="1" i="0" u="none" strike="noStrike" kern="1200" cap="none" normalizeH="0" baseline="0" dirty="0">
                          <a:ln>
                            <a:noFill/>
                          </a:ln>
                          <a:solidFill>
                            <a:srgbClr val="FFFFFF"/>
                          </a:solidFill>
                          <a:effectLst/>
                          <a:latin typeface="+mn-lt"/>
                          <a:ea typeface="+mn-ea"/>
                          <a:cs typeface="Times New Roman" pitchFamily="18" charset="0"/>
                          <a:sym typeface="Arial"/>
                        </a:rPr>
                        <a:t>*</a:t>
                      </a:r>
                      <a:endParaRPr kumimoji="0" lang="en-US" sz="2400" b="1" i="0" u="none" strike="noStrike" kern="1200" cap="none" normalizeH="0" baseline="0" dirty="0">
                        <a:ln>
                          <a:noFill/>
                        </a:ln>
                        <a:solidFill>
                          <a:srgbClr val="FFFFFF"/>
                        </a:solidFill>
                        <a:effectLst/>
                        <a:latin typeface="+mn-lt"/>
                        <a:ea typeface="+mn-ea"/>
                        <a:cs typeface="Times New Roman" pitchFamily="18" charset="0"/>
                        <a:sym typeface="Arial"/>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2D2D8A">
                        <a:lumMod val="75000"/>
                      </a:srgbClr>
                    </a:solidFill>
                  </a:tcPr>
                </a:tc>
                <a:extLst>
                  <a:ext uri="{0D108BD9-81ED-4DB2-BD59-A6C34878D82A}">
                    <a16:rowId xmlns:a16="http://schemas.microsoft.com/office/drawing/2014/main" val="10001"/>
                  </a:ext>
                </a:extLst>
              </a:tr>
              <a:tr h="238461">
                <a:tc gridSpan="2">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a:ln>
                            <a:noFill/>
                          </a:ln>
                          <a:solidFill>
                            <a:srgbClr val="000000"/>
                          </a:solidFill>
                          <a:effectLst/>
                          <a:latin typeface="+mn-lt"/>
                          <a:cs typeface="Times New Roman" pitchFamily="18" charset="0"/>
                        </a:rPr>
                        <a:t>KDV İstisnası</a:t>
                      </a:r>
                      <a:endParaRPr kumimoji="0" lang="en-US" sz="1800" b="0" i="0" u="none" strike="noStrike" cap="none" normalizeH="0" baseline="0" dirty="0">
                        <a:ln>
                          <a:noFill/>
                        </a:ln>
                        <a:solidFill>
                          <a:schemeClr val="tx1"/>
                        </a:solidFill>
                        <a:effectLst/>
                        <a:latin typeface="+mn-lt"/>
                        <a:cs typeface="Times New Roman" pitchFamily="18" charset="0"/>
                      </a:endParaRPr>
                    </a:p>
                  </a:txBody>
                  <a:tcPr marL="44450" marR="44450" marT="0" marB="0" anchor="ctr" horzOverflow="overflow">
                    <a:lnL w="19050" cap="flat" cmpd="sng" algn="ctr">
                      <a:solidFill>
                        <a:srgbClr val="2D2D8A">
                          <a:lumMod val="50000"/>
                        </a:srgbClr>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2D2D8A">
                          <a:lumMod val="50000"/>
                        </a:srgbClr>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1" i="0" u="none" strike="noStrike" kern="1200" cap="none" spc="0" normalizeH="0" baseline="0" noProof="0" dirty="0">
                          <a:ln>
                            <a:noFill/>
                          </a:ln>
                          <a:solidFill>
                            <a:srgbClr val="000000"/>
                          </a:solidFill>
                          <a:effectLst/>
                          <a:uLnTx/>
                          <a:uFillTx/>
                          <a:latin typeface="Wingdings 2" pitchFamily="18" charset="2"/>
                          <a:ea typeface="+mn-ea"/>
                          <a:cs typeface="Times New Roman" pitchFamily="18" charset="0"/>
                        </a:rPr>
                        <a:t>P</a:t>
                      </a:r>
                      <a:endParaRPr kumimoji="0" lang="en-US" sz="1800" b="1" i="0" u="none" strike="noStrike" cap="none" normalizeH="0" baseline="0" dirty="0">
                        <a:ln>
                          <a:noFill/>
                        </a:ln>
                        <a:solidFill>
                          <a:schemeClr val="tx1"/>
                        </a:solidFill>
                        <a:effectLst/>
                        <a:latin typeface="Wingdings 2" pitchFamily="18" charset="2"/>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9050" cap="flat" cmpd="sng" algn="ctr">
                      <a:solidFill>
                        <a:srgbClr val="2D2D8A">
                          <a:lumMod val="50000"/>
                        </a:srgbClr>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38461">
                <a:tc gridSpan="2">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a:ln>
                            <a:noFill/>
                          </a:ln>
                          <a:solidFill>
                            <a:srgbClr val="000000"/>
                          </a:solidFill>
                          <a:effectLst/>
                          <a:latin typeface="+mn-lt"/>
                          <a:cs typeface="Times New Roman" pitchFamily="18" charset="0"/>
                        </a:rPr>
                        <a:t>Gümrük Vergisi Muafiyeti</a:t>
                      </a:r>
                      <a:endParaRPr kumimoji="0" lang="en-US" sz="1800" b="0" i="0" u="none" strike="noStrike" cap="none" normalizeH="0" baseline="0" dirty="0">
                        <a:ln>
                          <a:noFill/>
                        </a:ln>
                        <a:solidFill>
                          <a:schemeClr val="tx1"/>
                        </a:solidFill>
                        <a:effectLst/>
                        <a:latin typeface="+mn-lt"/>
                        <a:cs typeface="Times New Roman" pitchFamily="18" charset="0"/>
                      </a:endParaRPr>
                    </a:p>
                  </a:txBody>
                  <a:tcPr marL="44450" marR="44450" marT="0" marB="0" anchor="ctr" horzOverflow="overflow">
                    <a:lnL w="19050" cap="flat" cmpd="sng" algn="ctr">
                      <a:solidFill>
                        <a:srgbClr val="2D2D8A">
                          <a:lumMod val="50000"/>
                        </a:srgbClr>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2D2D8A">
                        <a:lumMod val="20000"/>
                        <a:lumOff val="80000"/>
                      </a:srgbClr>
                    </a:solidFill>
                  </a:tcPr>
                </a:tc>
                <a:tc hMerge="1">
                  <a:txBody>
                    <a:bodyPr/>
                    <a:lstStyle/>
                    <a:p>
                      <a:endParaRPr lang="tr-TR"/>
                    </a:p>
                  </a:txBody>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1" i="0" u="none" strike="noStrike" kern="1200" cap="none" spc="0" normalizeH="0" baseline="0" noProof="0" dirty="0">
                          <a:ln>
                            <a:noFill/>
                          </a:ln>
                          <a:solidFill>
                            <a:srgbClr val="000000"/>
                          </a:solidFill>
                          <a:effectLst/>
                          <a:uLnTx/>
                          <a:uFillTx/>
                          <a:latin typeface="Wingdings 2" pitchFamily="18" charset="2"/>
                          <a:ea typeface="+mn-ea"/>
                          <a:cs typeface="Times New Roman" pitchFamily="18" charset="0"/>
                        </a:rPr>
                        <a:t>P</a:t>
                      </a:r>
                      <a:endParaRPr kumimoji="0" lang="en-US" sz="1800" b="1" i="0" u="none" strike="noStrike" cap="none" normalizeH="0" baseline="0" dirty="0">
                        <a:ln>
                          <a:noFill/>
                        </a:ln>
                        <a:solidFill>
                          <a:schemeClr val="tx1"/>
                        </a:solidFill>
                        <a:effectLst/>
                        <a:latin typeface="Wingdings 2" pitchFamily="18" charset="2"/>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9050" cap="flat" cmpd="sng" algn="ctr">
                      <a:solidFill>
                        <a:srgbClr val="2D2D8A">
                          <a:lumMod val="50000"/>
                        </a:srgbClr>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2D2D8A">
                        <a:lumMod val="20000"/>
                        <a:lumOff val="80000"/>
                      </a:srgbClr>
                    </a:solidFill>
                  </a:tcPr>
                </a:tc>
                <a:extLst>
                  <a:ext uri="{0D108BD9-81ED-4DB2-BD59-A6C34878D82A}">
                    <a16:rowId xmlns:a16="http://schemas.microsoft.com/office/drawing/2014/main" val="10003"/>
                  </a:ext>
                </a:extLst>
              </a:tr>
              <a:tr h="227101">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a:ln>
                            <a:noFill/>
                          </a:ln>
                          <a:solidFill>
                            <a:schemeClr val="tx1"/>
                          </a:solidFill>
                          <a:effectLst/>
                          <a:latin typeface="+mn-lt"/>
                          <a:cs typeface="Times New Roman" pitchFamily="18" charset="0"/>
                        </a:rPr>
                        <a:t>Vergi İndirimi</a:t>
                      </a:r>
                      <a:endParaRPr kumimoji="0" lang="en-US" sz="1800" b="0" i="0" u="none" strike="noStrike" cap="none" normalizeH="0" baseline="0" dirty="0">
                        <a:ln>
                          <a:noFill/>
                        </a:ln>
                        <a:solidFill>
                          <a:schemeClr val="tx1"/>
                        </a:solidFill>
                        <a:effectLst/>
                        <a:latin typeface="+mn-lt"/>
                        <a:cs typeface="Times New Roman" pitchFamily="18" charset="0"/>
                      </a:endParaRPr>
                    </a:p>
                  </a:txBody>
                  <a:tcPr marL="44450" marR="44450" marT="0" marB="0" anchor="ctr" horzOverflow="overflow">
                    <a:lnL w="19050" cap="flat" cmpd="sng" algn="ctr">
                      <a:solidFill>
                        <a:srgbClr val="2D2D8A">
                          <a:lumMod val="50000"/>
                        </a:srgbClr>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dirty="0">
                          <a:ln>
                            <a:noFill/>
                          </a:ln>
                          <a:solidFill>
                            <a:schemeClr val="tx1"/>
                          </a:solidFill>
                          <a:effectLst/>
                          <a:latin typeface="+mn-lt"/>
                          <a:cs typeface="Times New Roman" pitchFamily="18" charset="0"/>
                        </a:rPr>
                        <a:t>Yatırıma Katkı Oranı* (%)</a:t>
                      </a:r>
                      <a:endParaRPr kumimoji="0" lang="en-US" sz="1800" b="0" i="0" u="none" strike="noStrike" cap="none" normalizeH="0" baseline="0" dirty="0">
                        <a:ln>
                          <a:noFill/>
                        </a:ln>
                        <a:solidFill>
                          <a:schemeClr val="tx1"/>
                        </a:solidFill>
                        <a:effectLst/>
                        <a:latin typeface="+mn-lt"/>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a:ln>
                            <a:noFill/>
                          </a:ln>
                          <a:solidFill>
                            <a:schemeClr val="tx1"/>
                          </a:solidFill>
                          <a:effectLst/>
                          <a:latin typeface="+mn-lt"/>
                          <a:cs typeface="Times New Roman" pitchFamily="18" charset="0"/>
                        </a:rPr>
                        <a:t>50</a:t>
                      </a:r>
                      <a:endParaRPr kumimoji="0" lang="en-US" sz="1800" b="0" i="0" u="none" strike="noStrike" cap="none" normalizeH="0" baseline="0" dirty="0">
                        <a:ln>
                          <a:noFill/>
                        </a:ln>
                        <a:solidFill>
                          <a:schemeClr val="tx1"/>
                        </a:solidFill>
                        <a:effectLst/>
                        <a:latin typeface="+mn-lt"/>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9050" cap="flat" cmpd="sng" algn="ctr">
                      <a:solidFill>
                        <a:srgbClr val="2D2D8A">
                          <a:lumMod val="50000"/>
                        </a:srgbClr>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38461">
                <a:tc gridSpan="2">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a:ln>
                            <a:noFill/>
                          </a:ln>
                          <a:solidFill>
                            <a:schemeClr val="tx1"/>
                          </a:solidFill>
                          <a:effectLst/>
                          <a:latin typeface="+mn-lt"/>
                          <a:cs typeface="Times New Roman" pitchFamily="18" charset="0"/>
                        </a:rPr>
                        <a:t>Sigorta Primi İşveren Hissesi Desteği**</a:t>
                      </a:r>
                      <a:endParaRPr kumimoji="0" lang="en-US" sz="1800" b="0" i="0" u="none" strike="noStrike" cap="none" normalizeH="0" baseline="0" dirty="0">
                        <a:ln>
                          <a:noFill/>
                        </a:ln>
                        <a:solidFill>
                          <a:schemeClr val="tx1"/>
                        </a:solidFill>
                        <a:effectLst/>
                        <a:latin typeface="+mn-lt"/>
                        <a:cs typeface="Times New Roman" pitchFamily="18" charset="0"/>
                      </a:endParaRPr>
                    </a:p>
                  </a:txBody>
                  <a:tcPr marL="44450" marR="44450" marT="0" marB="0" anchor="ctr" horzOverflow="overflow">
                    <a:lnL w="19050" cap="flat" cmpd="sng" algn="ctr">
                      <a:solidFill>
                        <a:srgbClr val="2D2D8A">
                          <a:lumMod val="50000"/>
                        </a:srgbClr>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2D2D8A">
                        <a:lumMod val="20000"/>
                        <a:lumOff val="80000"/>
                      </a:srgbClr>
                    </a:solidFill>
                  </a:tcPr>
                </a:tc>
                <a:tc hMerge="1">
                  <a:txBody>
                    <a:bodyPr/>
                    <a:lstStyle/>
                    <a:p>
                      <a:endParaRPr lang="tr-TR"/>
                    </a:p>
                  </a:txBody>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a:ln>
                            <a:noFill/>
                          </a:ln>
                          <a:solidFill>
                            <a:srgbClr val="000000"/>
                          </a:solidFill>
                          <a:effectLst/>
                          <a:latin typeface="+mn-lt"/>
                          <a:cs typeface="Times New Roman" pitchFamily="18" charset="0"/>
                        </a:rPr>
                        <a:t>7 yıl (6. Bölgede 10 Yıl)</a:t>
                      </a:r>
                      <a:endParaRPr kumimoji="0" lang="en-US" sz="1800" b="0" i="0" u="none" strike="noStrike" cap="none" normalizeH="0" baseline="0" dirty="0">
                        <a:ln>
                          <a:noFill/>
                        </a:ln>
                        <a:solidFill>
                          <a:schemeClr val="tx1"/>
                        </a:solidFill>
                        <a:effectLst/>
                        <a:latin typeface="+mn-lt"/>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9050" cap="flat" cmpd="sng" algn="ctr">
                      <a:solidFill>
                        <a:srgbClr val="2D2D8A">
                          <a:lumMod val="50000"/>
                        </a:srgbClr>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2D2D8A">
                        <a:lumMod val="20000"/>
                        <a:lumOff val="80000"/>
                      </a:srgbClr>
                    </a:solidFill>
                  </a:tcPr>
                </a:tc>
                <a:extLst>
                  <a:ext uri="{0D108BD9-81ED-4DB2-BD59-A6C34878D82A}">
                    <a16:rowId xmlns:a16="http://schemas.microsoft.com/office/drawing/2014/main" val="10005"/>
                  </a:ext>
                </a:extLst>
              </a:tr>
              <a:tr h="238461">
                <a:tc gridSpan="2">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a:ln>
                            <a:noFill/>
                          </a:ln>
                          <a:solidFill>
                            <a:srgbClr val="000000"/>
                          </a:solidFill>
                          <a:effectLst/>
                          <a:latin typeface="+mn-lt"/>
                          <a:cs typeface="Times New Roman" pitchFamily="18" charset="0"/>
                        </a:rPr>
                        <a:t>Yatırım Yeri Tahsisi</a:t>
                      </a:r>
                      <a:endParaRPr kumimoji="0" lang="en-US" sz="1800" b="0" i="0" u="none" strike="noStrike" cap="none" normalizeH="0" baseline="0" dirty="0">
                        <a:ln>
                          <a:noFill/>
                        </a:ln>
                        <a:solidFill>
                          <a:schemeClr val="tx1"/>
                        </a:solidFill>
                        <a:effectLst/>
                        <a:latin typeface="+mn-lt"/>
                        <a:cs typeface="Times New Roman" pitchFamily="18" charset="0"/>
                      </a:endParaRPr>
                    </a:p>
                  </a:txBody>
                  <a:tcPr marL="44450" marR="44450" marT="0" marB="0" anchor="ctr" horzOverflow="overflow">
                    <a:lnL w="19050" cap="flat" cmpd="sng" algn="ctr">
                      <a:solidFill>
                        <a:srgbClr val="2D2D8A">
                          <a:lumMod val="50000"/>
                        </a:srgbClr>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tr-TR" sz="1800" b="1" i="0" u="none" strike="noStrike" kern="1200" cap="none" spc="0" normalizeH="0" baseline="0" noProof="0" dirty="0">
                          <a:ln>
                            <a:noFill/>
                          </a:ln>
                          <a:solidFill>
                            <a:srgbClr val="000000"/>
                          </a:solidFill>
                          <a:effectLst/>
                          <a:uLnTx/>
                          <a:uFillTx/>
                          <a:latin typeface="Wingdings 2" pitchFamily="18" charset="2"/>
                          <a:ea typeface="+mn-ea"/>
                          <a:cs typeface="Times New Roman" pitchFamily="18" charset="0"/>
                        </a:rPr>
                        <a:t>P</a:t>
                      </a:r>
                    </a:p>
                  </a:txBody>
                  <a:tcPr marL="44450" marR="44450" marT="0" marB="0" anchor="ctr" horzOverflow="overflow">
                    <a:lnL w="12700" cap="flat" cmpd="sng" algn="ctr">
                      <a:solidFill>
                        <a:srgbClr val="000000"/>
                      </a:solidFill>
                      <a:prstDash val="solid"/>
                      <a:round/>
                      <a:headEnd type="none" w="med" len="med"/>
                      <a:tailEnd type="none" w="med" len="med"/>
                    </a:lnL>
                    <a:lnR w="19050" cap="flat" cmpd="sng" algn="ctr">
                      <a:solidFill>
                        <a:srgbClr val="2D2D8A">
                          <a:lumMod val="50000"/>
                        </a:srgbClr>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476922">
                <a:tc rowSpan="2">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a:ln>
                            <a:noFill/>
                          </a:ln>
                          <a:solidFill>
                            <a:schemeClr val="tx1"/>
                          </a:solidFill>
                          <a:effectLst/>
                          <a:latin typeface="+mn-lt"/>
                          <a:cs typeface="Times New Roman" pitchFamily="18" charset="0"/>
                        </a:rPr>
                        <a:t>Faiz veya Kar Payı Desteği</a:t>
                      </a:r>
                      <a:endParaRPr kumimoji="0" lang="tr-TR" sz="1800" b="1" i="0" u="none" strike="noStrike" cap="none" normalizeH="0" baseline="0" dirty="0">
                        <a:ln>
                          <a:noFill/>
                        </a:ln>
                        <a:solidFill>
                          <a:srgbClr val="FF0000"/>
                        </a:solidFill>
                        <a:effectLst/>
                        <a:latin typeface="+mn-lt"/>
                        <a:cs typeface="Times New Roman" pitchFamily="18" charset="0"/>
                      </a:endParaRPr>
                    </a:p>
                  </a:txBody>
                  <a:tcPr marL="44450" marR="44450" marT="0" marB="0" anchor="ctr" horzOverflow="overflow">
                    <a:lnL w="19050" cap="flat" cmpd="sng" algn="ctr">
                      <a:solidFill>
                        <a:srgbClr val="2D2D8A">
                          <a:lumMod val="50000"/>
                        </a:srgbClr>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2D2D8A">
                        <a:lumMod val="20000"/>
                        <a:lumOff val="80000"/>
                      </a:srgb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dirty="0">
                          <a:ln>
                            <a:noFill/>
                          </a:ln>
                          <a:solidFill>
                            <a:schemeClr val="tx1"/>
                          </a:solidFill>
                          <a:effectLst/>
                          <a:latin typeface="+mn-lt"/>
                          <a:cs typeface="Times New Roman" pitchFamily="18" charset="0"/>
                        </a:rPr>
                        <a:t>İç Kredi</a:t>
                      </a:r>
                      <a:endParaRPr kumimoji="0" lang="en-US" sz="1800" b="0" i="0" u="none" strike="noStrike" cap="none" normalizeH="0" baseline="0" dirty="0">
                        <a:ln>
                          <a:noFill/>
                        </a:ln>
                        <a:solidFill>
                          <a:schemeClr val="tx1"/>
                        </a:solidFill>
                        <a:effectLst/>
                        <a:latin typeface="+mn-lt"/>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ash"/>
                      <a:round/>
                      <a:headEnd type="none" w="med" len="med"/>
                      <a:tailEnd type="none" w="med" len="med"/>
                    </a:lnB>
                    <a:lnTlToBr>
                      <a:noFill/>
                    </a:lnTlToBr>
                    <a:lnBlToTr>
                      <a:noFill/>
                    </a:lnBlToTr>
                    <a:solidFill>
                      <a:srgbClr val="2D2D8A">
                        <a:lumMod val="20000"/>
                        <a:lumOff val="8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a:ln>
                            <a:noFill/>
                          </a:ln>
                          <a:solidFill>
                            <a:schemeClr val="tx1"/>
                          </a:solidFill>
                          <a:effectLst/>
                          <a:latin typeface="+mn-lt"/>
                          <a:cs typeface="Times New Roman" pitchFamily="18" charset="0"/>
                        </a:rPr>
                        <a:t>5 Puan (TOSHP kapsamında yüksek teknolojili üründe 10, diğerlerinde 8 puan)</a:t>
                      </a:r>
                      <a:endParaRPr kumimoji="0" lang="en-US" sz="1800" b="0" i="0" u="none" strike="noStrike" cap="none" normalizeH="0" baseline="0" dirty="0">
                        <a:ln>
                          <a:noFill/>
                        </a:ln>
                        <a:solidFill>
                          <a:schemeClr val="tx1"/>
                        </a:solidFill>
                        <a:effectLst/>
                        <a:latin typeface="+mn-lt"/>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9050" cap="flat" cmpd="sng" algn="ctr">
                      <a:solidFill>
                        <a:srgbClr val="2D2D8A">
                          <a:lumMod val="50000"/>
                        </a:srgbClr>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ash"/>
                      <a:round/>
                      <a:headEnd type="none" w="med" len="med"/>
                      <a:tailEnd type="none" w="med" len="med"/>
                    </a:lnB>
                    <a:lnTlToBr>
                      <a:noFill/>
                    </a:lnTlToBr>
                    <a:lnBlToTr>
                      <a:noFill/>
                    </a:lnBlToTr>
                    <a:solidFill>
                      <a:srgbClr val="2D2D8A">
                        <a:lumMod val="20000"/>
                        <a:lumOff val="80000"/>
                      </a:srgbClr>
                    </a:solidFill>
                  </a:tcPr>
                </a:tc>
                <a:extLst>
                  <a:ext uri="{0D108BD9-81ED-4DB2-BD59-A6C34878D82A}">
                    <a16:rowId xmlns:a16="http://schemas.microsoft.com/office/drawing/2014/main" val="10007"/>
                  </a:ext>
                </a:extLst>
              </a:tr>
              <a:tr h="222747">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dirty="0">
                          <a:ln>
                            <a:noFill/>
                          </a:ln>
                          <a:solidFill>
                            <a:schemeClr val="tx1"/>
                          </a:solidFill>
                          <a:effectLst/>
                          <a:latin typeface="+mn-lt"/>
                          <a:cs typeface="Times New Roman" pitchFamily="18" charset="0"/>
                        </a:rPr>
                        <a:t>Döviz / Dövize Endeksli Kredi</a:t>
                      </a:r>
                      <a:endParaRPr kumimoji="0" lang="en-US" sz="1800" b="0" i="0" u="none" strike="noStrike" cap="none" normalizeH="0" baseline="0" dirty="0">
                        <a:ln>
                          <a:noFill/>
                        </a:ln>
                        <a:solidFill>
                          <a:schemeClr val="tx1"/>
                        </a:solidFill>
                        <a:effectLst/>
                        <a:latin typeface="+mn-lt"/>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2D2D8A">
                        <a:lumMod val="20000"/>
                        <a:lumOff val="8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a:ln>
                            <a:noFill/>
                          </a:ln>
                          <a:solidFill>
                            <a:schemeClr val="tx1"/>
                          </a:solidFill>
                          <a:effectLst/>
                          <a:latin typeface="+mn-lt"/>
                          <a:cs typeface="Times New Roman" pitchFamily="18" charset="0"/>
                        </a:rPr>
                        <a:t>2 Puan</a:t>
                      </a:r>
                      <a:endParaRPr kumimoji="0" lang="en-US" sz="1800" b="0" i="0" u="none" strike="noStrike" cap="none" normalizeH="0" baseline="0" dirty="0">
                        <a:ln>
                          <a:noFill/>
                        </a:ln>
                        <a:solidFill>
                          <a:schemeClr val="tx1"/>
                        </a:solidFill>
                        <a:effectLst/>
                        <a:latin typeface="+mn-lt"/>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9050" cap="flat" cmpd="sng" algn="ctr">
                      <a:solidFill>
                        <a:srgbClr val="2D2D8A">
                          <a:lumMod val="50000"/>
                        </a:srgbClr>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2D2D8A">
                        <a:lumMod val="20000"/>
                        <a:lumOff val="80000"/>
                      </a:srgbClr>
                    </a:solidFill>
                  </a:tcPr>
                </a:tc>
                <a:extLst>
                  <a:ext uri="{0D108BD9-81ED-4DB2-BD59-A6C34878D82A}">
                    <a16:rowId xmlns:a16="http://schemas.microsoft.com/office/drawing/2014/main" val="10008"/>
                  </a:ext>
                </a:extLst>
              </a:tr>
              <a:tr h="710427">
                <a:tc gridSpan="2">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a:ln>
                            <a:noFill/>
                          </a:ln>
                          <a:solidFill>
                            <a:schemeClr val="tx1"/>
                          </a:solidFill>
                          <a:effectLst/>
                          <a:latin typeface="+mn-lt"/>
                          <a:cs typeface="Times New Roman" pitchFamily="18" charset="0"/>
                        </a:rPr>
                        <a:t>Sigorta Primi İşçi Hissesi Desteği</a:t>
                      </a:r>
                      <a:endParaRPr kumimoji="0" lang="en-US" sz="1800" b="0" i="0" u="none" strike="noStrike" cap="none" normalizeH="0" baseline="0" dirty="0">
                        <a:ln>
                          <a:noFill/>
                        </a:ln>
                        <a:solidFill>
                          <a:schemeClr val="tx1"/>
                        </a:solidFill>
                        <a:effectLst/>
                        <a:latin typeface="+mn-lt"/>
                        <a:cs typeface="Times New Roman" pitchFamily="18" charset="0"/>
                      </a:endParaRPr>
                    </a:p>
                  </a:txBody>
                  <a:tcPr marL="44450" marR="44450" marT="0" marB="0" anchor="ctr" horzOverflow="overflow">
                    <a:lnL w="19050" cap="flat" cmpd="sng" algn="ctr">
                      <a:solidFill>
                        <a:srgbClr val="2D2D8A">
                          <a:lumMod val="50000"/>
                        </a:srgbClr>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a:ln>
                            <a:noFill/>
                          </a:ln>
                          <a:solidFill>
                            <a:schemeClr val="tx1"/>
                          </a:solidFill>
                          <a:effectLst/>
                          <a:latin typeface="+mn-lt"/>
                          <a:cs typeface="Times New Roman" pitchFamily="18" charset="0"/>
                        </a:rPr>
                        <a:t>10 yıl</a:t>
                      </a:r>
                      <a:r>
                        <a:rPr kumimoji="0" lang="tr-TR" sz="1800" b="0" i="0" u="none" strike="noStrike" cap="none" normalizeH="0" baseline="0" dirty="0">
                          <a:ln>
                            <a:noFill/>
                          </a:ln>
                          <a:solidFill>
                            <a:schemeClr val="tx1"/>
                          </a:solidFill>
                          <a:effectLst/>
                          <a:latin typeface="+mn-lt"/>
                          <a:cs typeface="Times New Roman" pitchFamily="18" charset="0"/>
                        </a:rPr>
                        <a:t> (Sadece 6. Bölgede Gerçekleştirilecek Yatırımlar)</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dirty="0">
                          <a:ln>
                            <a:noFill/>
                          </a:ln>
                          <a:solidFill>
                            <a:schemeClr val="tx1"/>
                          </a:solidFill>
                          <a:effectLst/>
                          <a:latin typeface="+mn-lt"/>
                          <a:cs typeface="Times New Roman" pitchFamily="18" charset="0"/>
                        </a:rPr>
                        <a:t>Diğer bölgelerde, TOSHP kapsamında yüksek teknolojili üründe </a:t>
                      </a:r>
                      <a:r>
                        <a:rPr kumimoji="0" lang="tr-TR" sz="1800" b="1" i="0" u="none" strike="noStrike" cap="none" normalizeH="0" baseline="0" dirty="0">
                          <a:ln>
                            <a:noFill/>
                          </a:ln>
                          <a:solidFill>
                            <a:schemeClr val="tx1"/>
                          </a:solidFill>
                          <a:effectLst/>
                          <a:latin typeface="+mn-lt"/>
                          <a:cs typeface="Times New Roman" pitchFamily="18" charset="0"/>
                        </a:rPr>
                        <a:t>7 yıl, </a:t>
                      </a:r>
                      <a:r>
                        <a:rPr kumimoji="0" lang="tr-TR" sz="1800" b="0" i="0" u="none" strike="noStrike" cap="none" normalizeH="0" baseline="0" dirty="0">
                          <a:ln>
                            <a:noFill/>
                          </a:ln>
                          <a:solidFill>
                            <a:schemeClr val="tx1"/>
                          </a:solidFill>
                          <a:effectLst/>
                          <a:latin typeface="+mn-lt"/>
                          <a:cs typeface="Times New Roman" pitchFamily="18" charset="0"/>
                        </a:rPr>
                        <a:t>diğerlerinde </a:t>
                      </a:r>
                      <a:r>
                        <a:rPr kumimoji="0" lang="tr-TR" sz="1800" b="1" i="0" u="none" strike="noStrike" cap="none" normalizeH="0" baseline="0" dirty="0">
                          <a:ln>
                            <a:noFill/>
                          </a:ln>
                          <a:solidFill>
                            <a:schemeClr val="tx1"/>
                          </a:solidFill>
                          <a:effectLst/>
                          <a:latin typeface="+mn-lt"/>
                          <a:cs typeface="Times New Roman" pitchFamily="18" charset="0"/>
                        </a:rPr>
                        <a:t>5 yıl</a:t>
                      </a:r>
                      <a:endParaRPr kumimoji="0" lang="tr-TR" sz="1800" b="0" i="0" u="none" strike="noStrike" cap="none" normalizeH="0" baseline="0" dirty="0">
                        <a:ln>
                          <a:noFill/>
                        </a:ln>
                        <a:solidFill>
                          <a:schemeClr val="tx1"/>
                        </a:solidFill>
                        <a:effectLst/>
                        <a:latin typeface="+mn-lt"/>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9050" cap="flat" cmpd="sng" algn="ctr">
                      <a:solidFill>
                        <a:srgbClr val="2D2D8A">
                          <a:lumMod val="50000"/>
                        </a:srgbClr>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476922">
                <a:tc gridSpan="2">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a:ln>
                            <a:noFill/>
                          </a:ln>
                          <a:solidFill>
                            <a:srgbClr val="000000"/>
                          </a:solidFill>
                          <a:effectLst/>
                          <a:latin typeface="+mn-lt"/>
                          <a:cs typeface="Times New Roman" pitchFamily="18" charset="0"/>
                        </a:rPr>
                        <a:t>Gelir Vergisi Stopajı Desteği</a:t>
                      </a:r>
                      <a:r>
                        <a:rPr kumimoji="0" lang="tr-TR" sz="1800" b="1" i="0" u="none" strike="noStrike" cap="none" normalizeH="0" baseline="0" dirty="0">
                          <a:ln>
                            <a:noFill/>
                          </a:ln>
                          <a:solidFill>
                            <a:schemeClr val="tx1"/>
                          </a:solidFill>
                          <a:effectLst/>
                          <a:latin typeface="+mn-lt"/>
                          <a:cs typeface="Times New Roman" pitchFamily="18" charset="0"/>
                        </a:rPr>
                        <a:t>***</a:t>
                      </a:r>
                      <a:endParaRPr kumimoji="0" lang="en-US" sz="1800" b="0" i="0" u="none" strike="noStrike" cap="none" normalizeH="0" baseline="0" dirty="0">
                        <a:ln>
                          <a:noFill/>
                        </a:ln>
                        <a:solidFill>
                          <a:schemeClr val="tx1"/>
                        </a:solidFill>
                        <a:effectLst/>
                        <a:latin typeface="+mn-lt"/>
                        <a:cs typeface="Times New Roman" pitchFamily="18" charset="0"/>
                      </a:endParaRPr>
                    </a:p>
                  </a:txBody>
                  <a:tcPr marL="44450" marR="44450" marT="0" marB="0" anchor="ctr" horzOverflow="overflow">
                    <a:lnL w="19050" cap="flat" cmpd="sng" algn="ctr">
                      <a:solidFill>
                        <a:srgbClr val="2D2D8A">
                          <a:lumMod val="50000"/>
                        </a:srgbClr>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2D2D8A">
                        <a:lumMod val="20000"/>
                        <a:lumOff val="80000"/>
                      </a:srgbClr>
                    </a:solidFill>
                  </a:tcPr>
                </a:tc>
                <a:tc hMerge="1">
                  <a:txBody>
                    <a:bodyPr/>
                    <a:lstStyle/>
                    <a:p>
                      <a:endParaRPr lang="tr-TR"/>
                    </a:p>
                  </a:txBody>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tr-TR" sz="1800" b="1" i="0" u="none" strike="noStrike" kern="1200" cap="none" spc="0" normalizeH="0" baseline="0" noProof="0" dirty="0">
                          <a:ln>
                            <a:noFill/>
                          </a:ln>
                          <a:solidFill>
                            <a:srgbClr val="000000"/>
                          </a:solidFill>
                          <a:effectLst/>
                          <a:uLnTx/>
                          <a:uFillTx/>
                          <a:latin typeface="+mn-lt"/>
                          <a:ea typeface="+mn-ea"/>
                          <a:cs typeface="Times New Roman" pitchFamily="18" charset="0"/>
                        </a:rPr>
                        <a:t>10 yıl</a:t>
                      </a:r>
                      <a:r>
                        <a:rPr kumimoji="0" lang="tr-TR" sz="1800" b="0" i="0" u="none" strike="noStrike" kern="1200" cap="none" spc="0" normalizeH="0" baseline="0" noProof="0" dirty="0">
                          <a:ln>
                            <a:noFill/>
                          </a:ln>
                          <a:solidFill>
                            <a:srgbClr val="000000"/>
                          </a:solidFill>
                          <a:effectLst/>
                          <a:uLnTx/>
                          <a:uFillTx/>
                          <a:latin typeface="+mn-lt"/>
                          <a:ea typeface="+mn-ea"/>
                          <a:cs typeface="Times New Roman" pitchFamily="18" charset="0"/>
                        </a:rPr>
                        <a:t> (Sadece 6. Bölgede Gerçekleştirilecek Yatırımlar ve</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tr-TR" sz="1800" b="0" i="0" u="none" strike="noStrike" kern="1200" cap="none" spc="0" normalizeH="0" baseline="0" noProof="0" dirty="0">
                          <a:ln>
                            <a:noFill/>
                          </a:ln>
                          <a:solidFill>
                            <a:srgbClr val="000000"/>
                          </a:solidFill>
                          <a:effectLst/>
                          <a:uLnTx/>
                          <a:uFillTx/>
                          <a:latin typeface="+mn-lt"/>
                          <a:ea typeface="+mn-ea"/>
                          <a:cs typeface="Times New Roman" pitchFamily="18" charset="0"/>
                        </a:rPr>
                        <a:t>TOSHP kapsamında desteklenen stratejik yatırımlar)</a:t>
                      </a:r>
                      <a:endParaRPr kumimoji="0" lang="en-US" sz="1800" b="0" i="0" u="none" strike="noStrike" kern="1200" cap="none" spc="0" normalizeH="0" baseline="0" noProof="0" dirty="0">
                        <a:ln>
                          <a:noFill/>
                        </a:ln>
                        <a:solidFill>
                          <a:srgbClr val="000000"/>
                        </a:solidFill>
                        <a:effectLst/>
                        <a:uLnTx/>
                        <a:uFillTx/>
                        <a:latin typeface="+mn-lt"/>
                        <a:ea typeface="+mn-ea"/>
                        <a:cs typeface="Times New Roman" pitchFamily="18" charset="0"/>
                      </a:endParaRPr>
                    </a:p>
                  </a:txBody>
                  <a:tcPr marL="44450" marR="44450" marT="0" marB="0" anchor="ctr" horzOverflow="overflow">
                    <a:lnL w="12700" cap="flat" cmpd="sng" algn="ctr">
                      <a:solidFill>
                        <a:srgbClr val="000000"/>
                      </a:solidFill>
                      <a:prstDash val="solid"/>
                      <a:round/>
                      <a:headEnd type="none" w="med" len="med"/>
                      <a:tailEnd type="none" w="med" len="med"/>
                    </a:lnL>
                    <a:lnR w="19050" cap="flat" cmpd="sng" algn="ctr">
                      <a:solidFill>
                        <a:srgbClr val="2D2D8A">
                          <a:lumMod val="50000"/>
                        </a:srgbClr>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2D2D8A">
                        <a:lumMod val="20000"/>
                        <a:lumOff val="80000"/>
                      </a:srgbClr>
                    </a:solidFill>
                  </a:tcPr>
                </a:tc>
                <a:extLst>
                  <a:ext uri="{0D108BD9-81ED-4DB2-BD59-A6C34878D82A}">
                    <a16:rowId xmlns:a16="http://schemas.microsoft.com/office/drawing/2014/main" val="10010"/>
                  </a:ext>
                </a:extLst>
              </a:tr>
              <a:tr h="238461">
                <a:tc gridSpan="2">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a:ln>
                            <a:noFill/>
                          </a:ln>
                          <a:solidFill>
                            <a:schemeClr val="tx1"/>
                          </a:solidFill>
                          <a:effectLst/>
                          <a:latin typeface="+mn-lt"/>
                          <a:cs typeface="Times New Roman" pitchFamily="18" charset="0"/>
                        </a:rPr>
                        <a:t>KDV İadesi</a:t>
                      </a:r>
                      <a:endParaRPr kumimoji="0" lang="en-US" sz="1800" b="0" i="0" u="none" strike="noStrike" cap="none" normalizeH="0" baseline="0" dirty="0">
                        <a:ln>
                          <a:noFill/>
                        </a:ln>
                        <a:solidFill>
                          <a:schemeClr val="tx1"/>
                        </a:solidFill>
                        <a:effectLst/>
                        <a:latin typeface="+mn-lt"/>
                        <a:cs typeface="Times New Roman" pitchFamily="18" charset="0"/>
                      </a:endParaRPr>
                    </a:p>
                  </a:txBody>
                  <a:tcPr marL="44450" marR="44450" marT="0" marB="0" anchor="ctr" horzOverflow="overflow">
                    <a:lnL w="19050" cap="flat" cmpd="sng" algn="ctr">
                      <a:solidFill>
                        <a:srgbClr val="2D2D8A">
                          <a:lumMod val="50000"/>
                        </a:srgbClr>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2D2D8A">
                          <a:lumMod val="50000"/>
                        </a:srgbClr>
                      </a:solidFill>
                      <a:prstDash val="solid"/>
                      <a:round/>
                      <a:headEnd type="none" w="med" len="med"/>
                      <a:tailEnd type="none" w="med" len="med"/>
                    </a:lnB>
                    <a:lnTlToBr>
                      <a:noFill/>
                    </a:lnTlToBr>
                    <a:lnBlToTr>
                      <a:noFill/>
                    </a:lnBlToTr>
                    <a:noFill/>
                  </a:tcPr>
                </a:tc>
                <a:tc hMerge="1">
                  <a:txBody>
                    <a:bodyPr/>
                    <a:lstStyle/>
                    <a:p>
                      <a:endParaRPr lang="tr-TR"/>
                    </a:p>
                  </a:txBody>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tx1"/>
                          </a:solidFill>
                          <a:latin typeface="Tahoma"/>
                          <a:sym typeface="Arial"/>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tr-TR" sz="1800" b="1" i="0" u="none" strike="noStrike" kern="1200" cap="none" spc="0" normalizeH="0" baseline="0" noProof="0" dirty="0">
                          <a:ln>
                            <a:noFill/>
                          </a:ln>
                          <a:solidFill>
                            <a:srgbClr val="000000"/>
                          </a:solidFill>
                          <a:effectLst/>
                          <a:uLnTx/>
                          <a:uFillTx/>
                          <a:latin typeface="Wingdings 2" pitchFamily="18" charset="2"/>
                          <a:ea typeface="+mn-ea"/>
                          <a:cs typeface="Times New Roman" pitchFamily="18" charset="0"/>
                        </a:rPr>
                        <a:t>P</a:t>
                      </a:r>
                      <a:r>
                        <a:rPr kumimoji="0" lang="tr-TR" sz="1800" b="1" i="0" u="none" strike="noStrike" cap="none" normalizeH="0" baseline="0" dirty="0">
                          <a:ln>
                            <a:noFill/>
                          </a:ln>
                          <a:solidFill>
                            <a:schemeClr val="tx1"/>
                          </a:solidFill>
                          <a:effectLst/>
                          <a:latin typeface="+mn-lt"/>
                          <a:cs typeface="Times New Roman" pitchFamily="18" charset="0"/>
                        </a:rPr>
                        <a:t> </a:t>
                      </a:r>
                      <a:r>
                        <a:rPr kumimoji="0" lang="tr-TR" sz="1800" b="0" i="0" u="none" strike="noStrike" cap="none" normalizeH="0" baseline="0" dirty="0">
                          <a:ln>
                            <a:noFill/>
                          </a:ln>
                          <a:solidFill>
                            <a:schemeClr val="tx1"/>
                          </a:solidFill>
                          <a:effectLst/>
                          <a:latin typeface="+mn-lt"/>
                          <a:cs typeface="Times New Roman" pitchFamily="18" charset="0"/>
                        </a:rPr>
                        <a:t>(Sadece 500 Milyon TL ve üzeri yatırımlar için)</a:t>
                      </a:r>
                      <a:endParaRPr kumimoji="0" lang="en-US" sz="1800" b="0" i="0" u="none" strike="noStrike" cap="none" normalizeH="0" baseline="0" dirty="0">
                        <a:ln>
                          <a:noFill/>
                        </a:ln>
                        <a:solidFill>
                          <a:schemeClr val="tx1"/>
                        </a:solidFill>
                        <a:effectLst/>
                        <a:latin typeface="+mn-lt"/>
                        <a:cs typeface="Times New Roman" pitchFamily="18" charset="0"/>
                      </a:endParaRPr>
                    </a:p>
                  </a:txBody>
                  <a:tcPr marL="44450" marR="44450" marT="0" marB="0" horzOverflow="overflow">
                    <a:lnL w="12700" cap="flat" cmpd="sng" algn="ctr">
                      <a:solidFill>
                        <a:srgbClr val="000000"/>
                      </a:solidFill>
                      <a:prstDash val="solid"/>
                      <a:round/>
                      <a:headEnd type="none" w="med" len="med"/>
                      <a:tailEnd type="none" w="med" len="med"/>
                    </a:lnL>
                    <a:lnR w="19050" cap="flat" cmpd="sng" algn="ctr">
                      <a:solidFill>
                        <a:srgbClr val="2D2D8A">
                          <a:lumMod val="50000"/>
                        </a:srgbClr>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2D2D8A">
                          <a:lumMod val="50000"/>
                        </a:srgbClr>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bl>
          </a:graphicData>
        </a:graphic>
      </p:graphicFrame>
      <p:sp>
        <p:nvSpPr>
          <p:cNvPr id="5" name="Metin kutusu 4">
            <a:extLst>
              <a:ext uri="{FF2B5EF4-FFF2-40B4-BE49-F238E27FC236}">
                <a16:creationId xmlns:a16="http://schemas.microsoft.com/office/drawing/2014/main" id="{476D2C91-25DA-4625-901B-60336E4C2567}"/>
              </a:ext>
            </a:extLst>
          </p:cNvPr>
          <p:cNvSpPr txBox="1"/>
          <p:nvPr/>
        </p:nvSpPr>
        <p:spPr>
          <a:xfrm>
            <a:off x="408213" y="5842094"/>
            <a:ext cx="11408228" cy="1308050"/>
          </a:xfrm>
          <a:prstGeom prst="rect">
            <a:avLst/>
          </a:prstGeom>
          <a:noFill/>
        </p:spPr>
        <p:txBody>
          <a:bodyPr wrap="square" rtlCol="0">
            <a:spAutoFit/>
          </a:bodyPr>
          <a:lstStyle/>
          <a:p>
            <a:pPr algn="just" fontAlgn="base">
              <a:spcBef>
                <a:spcPct val="0"/>
              </a:spcBef>
              <a:spcAft>
                <a:spcPct val="0"/>
              </a:spcAft>
              <a:buClrTx/>
              <a:buFontTx/>
              <a:buNone/>
            </a:pPr>
            <a:r>
              <a:rPr lang="tr-TR" sz="1100" kern="1200" dirty="0">
                <a:solidFill>
                  <a:schemeClr val="tx1"/>
                </a:solidFill>
                <a:latin typeface="Tahoma" pitchFamily="34" charset="0"/>
                <a:ea typeface="+mn-ea"/>
                <a:cs typeface="+mn-cs"/>
              </a:rPr>
              <a:t>*</a:t>
            </a:r>
            <a:r>
              <a:rPr lang="tr-TR" sz="1000" kern="1200" dirty="0">
                <a:solidFill>
                  <a:schemeClr val="tx1"/>
                </a:solidFill>
                <a:latin typeface="Tahoma" pitchFamily="34" charset="0"/>
                <a:ea typeface="+mn-ea"/>
                <a:cs typeface="+mn-cs"/>
              </a:rPr>
              <a:t>İmalat sanayiine yönelik (US-97 Kodu:15-37) düzenlenen yatırım teşvik belgeleri kapsamında, 1/1/2017 ile 31/12/2022 tarihleri arasında gerçekleştirilecek yatırım harcamaları için yatırıma katkı oranı geçerli olan yatırıma katkı oranına 15 puan ilave edilmek suretiyle, vergi indirimi oranı %100 oranında ve yatırıma katkı tutarının yatırım döneminde kullanılabilecek oranı %100 olarak uygulanır. </a:t>
            </a:r>
          </a:p>
          <a:p>
            <a:pPr algn="just" fontAlgn="base">
              <a:spcBef>
                <a:spcPct val="0"/>
              </a:spcBef>
              <a:spcAft>
                <a:spcPct val="0"/>
              </a:spcAft>
              <a:buClrTx/>
            </a:pPr>
            <a:r>
              <a:rPr lang="tr-TR" sz="1000" dirty="0">
                <a:latin typeface="Tahoma" pitchFamily="34" charset="0"/>
              </a:rPr>
              <a:t>**</a:t>
            </a:r>
            <a:r>
              <a:rPr lang="tr-TR" sz="1000" dirty="0" smtClean="0">
                <a:solidFill>
                  <a:schemeClr val="tx1"/>
                </a:solidFill>
              </a:rPr>
              <a:t> </a:t>
            </a:r>
            <a:r>
              <a:rPr lang="tr-TR" sz="1000" dirty="0">
                <a:solidFill>
                  <a:schemeClr val="tx1"/>
                </a:solidFill>
              </a:rPr>
              <a:t>Kadın ve/veya genç istihdamının desteklenmesi amacıyla, kadın ve/veya genç istihdam eden firmaların istihdam desteklerinden yararlanabilme süreleri uzatılmıştır</a:t>
            </a:r>
            <a:r>
              <a:rPr lang="tr-TR" sz="1000" dirty="0" smtClean="0">
                <a:solidFill>
                  <a:schemeClr val="tx1"/>
                </a:solidFill>
              </a:rPr>
              <a:t>.</a:t>
            </a:r>
            <a:endParaRPr lang="tr-TR" sz="1000" kern="1200" dirty="0">
              <a:solidFill>
                <a:schemeClr val="tx1"/>
              </a:solidFill>
              <a:latin typeface="Tahoma" pitchFamily="34" charset="0"/>
              <a:ea typeface="+mn-ea"/>
              <a:cs typeface="+mn-cs"/>
            </a:endParaRPr>
          </a:p>
          <a:p>
            <a:pPr algn="just"/>
            <a:r>
              <a:rPr lang="tr-TR" sz="1000" kern="1200" dirty="0">
                <a:solidFill>
                  <a:schemeClr val="tx1"/>
                </a:solidFill>
                <a:latin typeface="Tahoma" pitchFamily="34" charset="0"/>
              </a:rPr>
              <a:t>***TOSHP Kapsamında stratejik olarak desteklenen yatırımlarda ürün yüksek teknolojili ise azami 500, diğerlerinde ise azami 300 çalışan için uygulanabilir.</a:t>
            </a:r>
          </a:p>
          <a:p>
            <a:pPr lvl="0" algn="just"/>
            <a:endParaRPr lang="en-US" sz="1000" kern="1200" dirty="0">
              <a:latin typeface="Tahoma" pitchFamily="34" charset="0"/>
              <a:ea typeface="+mn-ea"/>
              <a:cs typeface="+mn-cs"/>
            </a:endParaRPr>
          </a:p>
          <a:p>
            <a:pPr fontAlgn="base">
              <a:spcBef>
                <a:spcPct val="0"/>
              </a:spcBef>
              <a:spcAft>
                <a:spcPct val="0"/>
              </a:spcAft>
              <a:buClrTx/>
              <a:buFontTx/>
              <a:buNone/>
            </a:pPr>
            <a:endParaRPr lang="tr-TR" sz="2800" kern="1200" dirty="0">
              <a:latin typeface="Tahoma" pitchFamily="34" charset="0"/>
              <a:ea typeface="+mn-ea"/>
              <a:cs typeface="+mn-cs"/>
            </a:endParaRPr>
          </a:p>
        </p:txBody>
      </p:sp>
    </p:spTree>
    <p:extLst>
      <p:ext uri="{BB962C8B-B14F-4D97-AF65-F5344CB8AC3E}">
        <p14:creationId xmlns:p14="http://schemas.microsoft.com/office/powerpoint/2010/main" val="21047669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46313" y="580903"/>
            <a:ext cx="11266715" cy="692724"/>
          </a:xfrm>
        </p:spPr>
        <p:txBody>
          <a:bodyPr>
            <a:noAutofit/>
          </a:bodyPr>
          <a:lstStyle/>
          <a:p>
            <a:pPr algn="ctr"/>
            <a:r>
              <a:rPr lang="tr-TR" sz="3200" b="1" dirty="0">
                <a:solidFill>
                  <a:srgbClr val="FF0000"/>
                </a:solidFill>
                <a:latin typeface="Times New Roman" panose="02020603050405020304" pitchFamily="18" charset="0"/>
                <a:cs typeface="Times New Roman" panose="02020603050405020304" pitchFamily="18" charset="0"/>
              </a:rPr>
              <a:t>2</a:t>
            </a:r>
            <a:r>
              <a:rPr lang="tr-TR" sz="3200" b="1" dirty="0" smtClean="0">
                <a:solidFill>
                  <a:srgbClr val="FF0000"/>
                </a:solidFill>
                <a:latin typeface="Times New Roman" panose="02020603050405020304" pitchFamily="18" charset="0"/>
                <a:cs typeface="Times New Roman" panose="02020603050405020304" pitchFamily="18" charset="0"/>
              </a:rPr>
              <a:t>. </a:t>
            </a:r>
            <a:r>
              <a:rPr lang="tr-TR" sz="3200" b="1" dirty="0">
                <a:solidFill>
                  <a:srgbClr val="FF0000"/>
                </a:solidFill>
                <a:latin typeface="Times New Roman" panose="02020603050405020304" pitchFamily="18" charset="0"/>
                <a:cs typeface="Times New Roman" panose="02020603050405020304" pitchFamily="18" charset="0"/>
              </a:rPr>
              <a:t>Yapacağım Yatırım İçin Teşvik Sisteminden Ne Kadar Yararlanabilirim? </a:t>
            </a:r>
            <a:r>
              <a:rPr lang="tr-TR" sz="3200" b="1" dirty="0" smtClean="0">
                <a:solidFill>
                  <a:srgbClr val="FF0000"/>
                </a:solidFill>
                <a:latin typeface="Times New Roman" panose="02020603050405020304" pitchFamily="18" charset="0"/>
                <a:cs typeface="Times New Roman" panose="02020603050405020304" pitchFamily="18" charset="0"/>
              </a:rPr>
              <a:t>– </a:t>
            </a:r>
            <a:r>
              <a:rPr lang="tr-TR" sz="3200" b="1" dirty="0" smtClean="0">
                <a:solidFill>
                  <a:srgbClr val="FF0000"/>
                </a:solidFill>
                <a:latin typeface="Times New Roman" panose="02020603050405020304" pitchFamily="18" charset="0"/>
                <a:ea typeface="+mn-ea"/>
                <a:cs typeface="Times New Roman" panose="02020603050405020304" pitchFamily="18" charset="0"/>
              </a:rPr>
              <a:t>Proje Bazlı Teşvik Sistemi (Süper Teşvik) 1</a:t>
            </a:r>
            <a:endParaRPr lang="en-GB" sz="3200" b="1" dirty="0">
              <a:solidFill>
                <a:srgbClr val="FF0000"/>
              </a:solidFill>
              <a:latin typeface="Times New Roman" panose="02020603050405020304" pitchFamily="18" charset="0"/>
              <a:ea typeface="+mn-ea"/>
              <a:cs typeface="Times New Roman" panose="02020603050405020304" pitchFamily="18" charset="0"/>
            </a:endParaRPr>
          </a:p>
        </p:txBody>
      </p:sp>
      <p:sp>
        <p:nvSpPr>
          <p:cNvPr id="4" name="Rectangle 3">
            <a:extLst>
              <a:ext uri="{FF2B5EF4-FFF2-40B4-BE49-F238E27FC236}">
                <a16:creationId xmlns:a16="http://schemas.microsoft.com/office/drawing/2014/main" id="{10E88C36-95BF-4BED-A77C-DD3F544BCE9A}"/>
              </a:ext>
            </a:extLst>
          </p:cNvPr>
          <p:cNvSpPr txBox="1">
            <a:spLocks noChangeArrowheads="1"/>
          </p:cNvSpPr>
          <p:nvPr/>
        </p:nvSpPr>
        <p:spPr bwMode="auto">
          <a:xfrm>
            <a:off x="446313" y="1534886"/>
            <a:ext cx="11266715" cy="5323113"/>
          </a:xfrm>
          <a:prstGeom prst="rect">
            <a:avLst/>
          </a:prstGeom>
          <a:noFill/>
          <a:ln w="9525">
            <a:noFill/>
            <a:miter lim="800000"/>
            <a:headEnd/>
            <a:tailEnd/>
          </a:ln>
        </p:spPr>
        <p:txBody>
          <a:bodyPr/>
          <a:lstStyle/>
          <a:p>
            <a:pPr marL="285750" indent="-285750" algn="just">
              <a:spcAft>
                <a:spcPts val="600"/>
              </a:spcAft>
              <a:buFont typeface="Arial" panose="020B0604020202020204" pitchFamily="34" charset="0"/>
              <a:buChar char="•"/>
            </a:pPr>
            <a:r>
              <a:rPr lang="tr-TR" altLang="tr-TR" sz="2400" dirty="0"/>
              <a:t>6745 sayılı Kanun </a:t>
            </a:r>
            <a:r>
              <a:rPr lang="tr-TR" altLang="tr-TR" sz="2400" dirty="0" smtClean="0"/>
              <a:t>ve 2016/9495 </a:t>
            </a:r>
            <a:r>
              <a:rPr lang="tr-TR" altLang="tr-TR" sz="2400" dirty="0"/>
              <a:t>Sayılı Yatırımlara Proje Bazlı Devlet Yardımı Verilmesine İlişkin </a:t>
            </a:r>
            <a:r>
              <a:rPr lang="tr-TR" altLang="tr-TR" sz="2400" dirty="0" smtClean="0"/>
              <a:t>Karar kapsamında, asgari </a:t>
            </a:r>
            <a:r>
              <a:rPr lang="tr-TR" altLang="tr-TR" sz="2400" dirty="0"/>
              <a:t>500 milyon TL. üzerindeki (HAMLE-Teknoloji Odaklı Sanayi Hamlesi Programı </a:t>
            </a:r>
            <a:r>
              <a:rPr lang="tr-TR" altLang="tr-TR" sz="2400" dirty="0" smtClean="0"/>
              <a:t>yatırımları </a:t>
            </a:r>
            <a:r>
              <a:rPr lang="tr-TR" altLang="tr-TR" sz="2400" dirty="0"/>
              <a:t>için 50 milyon TL.) yatırımların </a:t>
            </a:r>
            <a:r>
              <a:rPr lang="tr-TR" altLang="tr-TR" sz="2400" dirty="0" smtClean="0"/>
              <a:t>desteklenmesi</a:t>
            </a:r>
            <a:endParaRPr lang="tr-TR" altLang="tr-TR" sz="2400" dirty="0"/>
          </a:p>
          <a:p>
            <a:pPr marL="285750" indent="-285750" algn="just">
              <a:spcAft>
                <a:spcPts val="600"/>
              </a:spcAft>
              <a:buFont typeface="Arial" panose="020B0604020202020204" pitchFamily="34" charset="0"/>
              <a:buChar char="•"/>
            </a:pPr>
            <a:r>
              <a:rPr lang="tr-TR" sz="2400" dirty="0" smtClean="0"/>
              <a:t>Üretim </a:t>
            </a:r>
            <a:r>
              <a:rPr lang="tr-TR" sz="2400" dirty="0" smtClean="0"/>
              <a:t>kapasitesi yetersiz olan ürünlerde arz </a:t>
            </a:r>
            <a:r>
              <a:rPr lang="tr-TR" sz="2400" dirty="0"/>
              <a:t>güvenliğini sağlayabilecek, dışa bağımlılığı azaltabilecek, </a:t>
            </a:r>
            <a:r>
              <a:rPr lang="tr-TR" sz="2400" dirty="0" smtClean="0"/>
              <a:t>ülkeye yüksek teknoloji veya yeni nesil teknolojiler getirecek, </a:t>
            </a:r>
            <a:r>
              <a:rPr lang="tr-TR" sz="2400" dirty="0" err="1" smtClean="0"/>
              <a:t>sektörel</a:t>
            </a:r>
            <a:r>
              <a:rPr lang="tr-TR" sz="2400" dirty="0" smtClean="0"/>
              <a:t> eko-sistem açısından ciddi olumlu dışsal sonuçları olacak, entegre üretime yönelik, yenilikçi</a:t>
            </a:r>
            <a:r>
              <a:rPr lang="tr-TR" sz="2400" dirty="0"/>
              <a:t>, Ar-Ge yoğun </a:t>
            </a:r>
            <a:r>
              <a:rPr lang="tr-TR" sz="2400" dirty="0" smtClean="0"/>
              <a:t>veya </a:t>
            </a:r>
            <a:r>
              <a:rPr lang="tr-TR" sz="2400" dirty="0"/>
              <a:t>katma değeri yüksek nitelikteki </a:t>
            </a:r>
            <a:r>
              <a:rPr lang="tr-TR" sz="2400" dirty="0" smtClean="0"/>
              <a:t>yatırımlar </a:t>
            </a:r>
            <a:endParaRPr lang="tr-TR" altLang="tr-TR" sz="2400" dirty="0"/>
          </a:p>
          <a:p>
            <a:pPr marL="285750" indent="-285750" algn="just">
              <a:spcAft>
                <a:spcPts val="600"/>
              </a:spcAft>
              <a:buFont typeface="Arial" panose="020B0604020202020204" pitchFamily="34" charset="0"/>
              <a:buChar char="•"/>
            </a:pPr>
            <a:r>
              <a:rPr lang="tr-TR" altLang="tr-TR" sz="2400" dirty="0" smtClean="0"/>
              <a:t>Çağrı </a:t>
            </a:r>
            <a:r>
              <a:rPr lang="tr-TR" altLang="tr-TR" sz="2400" dirty="0"/>
              <a:t>veya davet/başvuru usulü ile başvuru (Bugüne kadar çağrı usulü kullanılmadı)</a:t>
            </a:r>
          </a:p>
          <a:p>
            <a:pPr marL="285750" indent="-285750" algn="just">
              <a:spcAft>
                <a:spcPts val="600"/>
              </a:spcAft>
              <a:buFont typeface="Arial" panose="020B0604020202020204" pitchFamily="34" charset="0"/>
              <a:buChar char="•"/>
            </a:pPr>
            <a:r>
              <a:rPr lang="tr-TR" altLang="tr-TR" sz="2400" dirty="0"/>
              <a:t>Başvuru sahibi ile Bakanlık arasında </a:t>
            </a:r>
            <a:r>
              <a:rPr lang="tr-TR" altLang="tr-TR" sz="2400" dirty="0" smtClean="0"/>
              <a:t>yatırımın türü, ihtiyacı vs. gözetilerek müzakereler/pazarlıklar </a:t>
            </a:r>
            <a:r>
              <a:rPr lang="tr-TR" altLang="tr-TR" sz="2400" dirty="0"/>
              <a:t>(</a:t>
            </a:r>
            <a:r>
              <a:rPr lang="tr-TR" altLang="tr-TR" sz="2400" dirty="0" smtClean="0"/>
              <a:t>azami limitler dahilinde destek </a:t>
            </a:r>
            <a:r>
              <a:rPr lang="tr-TR" altLang="tr-TR" sz="2400" dirty="0"/>
              <a:t>türleri ve oranlarının belirlenmesi)</a:t>
            </a:r>
          </a:p>
          <a:p>
            <a:pPr marL="285750" indent="-285750" algn="just">
              <a:spcAft>
                <a:spcPts val="600"/>
              </a:spcAft>
              <a:buFont typeface="Arial" panose="020B0604020202020204" pitchFamily="34" charset="0"/>
              <a:buChar char="•"/>
            </a:pPr>
            <a:r>
              <a:rPr lang="tr-TR" altLang="tr-TR" sz="2400" dirty="0" smtClean="0"/>
              <a:t>Komisyon kararı + Cumhurbaşkanlığı </a:t>
            </a:r>
            <a:r>
              <a:rPr lang="tr-TR" altLang="tr-TR" sz="2400" dirty="0"/>
              <a:t>onayı +</a:t>
            </a:r>
            <a:r>
              <a:rPr lang="tr-TR" altLang="tr-TR" sz="2400" dirty="0" smtClean="0"/>
              <a:t> </a:t>
            </a:r>
            <a:r>
              <a:rPr lang="tr-TR" altLang="tr-TR" sz="2400" dirty="0"/>
              <a:t>Resmi Gazetede yayımlanma (Örneğin bkz. 13/11/2021 tarihli Resmi Gazete)</a:t>
            </a:r>
          </a:p>
        </p:txBody>
      </p:sp>
    </p:spTree>
    <p:extLst>
      <p:ext uri="{BB962C8B-B14F-4D97-AF65-F5344CB8AC3E}">
        <p14:creationId xmlns:p14="http://schemas.microsoft.com/office/powerpoint/2010/main" val="309499513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94660" y="296846"/>
            <a:ext cx="10640785" cy="692724"/>
          </a:xfrm>
        </p:spPr>
        <p:txBody>
          <a:bodyPr>
            <a:noAutofit/>
          </a:bodyPr>
          <a:lstStyle/>
          <a:p>
            <a:pPr algn="ctr"/>
            <a:r>
              <a:rPr lang="tr-TR" sz="2800" b="1" dirty="0">
                <a:solidFill>
                  <a:srgbClr val="FF0000"/>
                </a:solidFill>
                <a:latin typeface="Times New Roman" panose="02020603050405020304" pitchFamily="18" charset="0"/>
                <a:cs typeface="Times New Roman" panose="02020603050405020304" pitchFamily="18" charset="0"/>
              </a:rPr>
              <a:t>2</a:t>
            </a:r>
            <a:r>
              <a:rPr lang="tr-TR" sz="2800" b="1" dirty="0" smtClean="0">
                <a:solidFill>
                  <a:srgbClr val="FF0000"/>
                </a:solidFill>
                <a:latin typeface="Times New Roman" panose="02020603050405020304" pitchFamily="18" charset="0"/>
                <a:cs typeface="Times New Roman" panose="02020603050405020304" pitchFamily="18" charset="0"/>
              </a:rPr>
              <a:t>. </a:t>
            </a:r>
            <a:r>
              <a:rPr lang="tr-TR" sz="2800" b="1" dirty="0">
                <a:solidFill>
                  <a:srgbClr val="FF0000"/>
                </a:solidFill>
                <a:latin typeface="Times New Roman" panose="02020603050405020304" pitchFamily="18" charset="0"/>
                <a:cs typeface="Times New Roman" panose="02020603050405020304" pitchFamily="18" charset="0"/>
              </a:rPr>
              <a:t>Yapacağım Yatırım İçin Teşvik Sisteminden Ne Kadar Yararlanabilirim? </a:t>
            </a:r>
            <a:r>
              <a:rPr lang="tr-TR" sz="2800" b="1" dirty="0" smtClean="0">
                <a:solidFill>
                  <a:srgbClr val="FF0000"/>
                </a:solidFill>
                <a:latin typeface="Times New Roman" panose="02020603050405020304" pitchFamily="18" charset="0"/>
                <a:cs typeface="Times New Roman" panose="02020603050405020304" pitchFamily="18" charset="0"/>
              </a:rPr>
              <a:t>– </a:t>
            </a:r>
            <a:r>
              <a:rPr lang="tr-TR" sz="2800" b="1" dirty="0" smtClean="0">
                <a:solidFill>
                  <a:srgbClr val="FF0000"/>
                </a:solidFill>
                <a:latin typeface="Times New Roman" panose="02020603050405020304" pitchFamily="18" charset="0"/>
                <a:ea typeface="+mn-ea"/>
                <a:cs typeface="Times New Roman" panose="02020603050405020304" pitchFamily="18" charset="0"/>
              </a:rPr>
              <a:t>Proje Bazlı Teşvik Sistemi (Süper Teşvik) 2</a:t>
            </a:r>
            <a:endParaRPr lang="en-GB" sz="2800" b="1" dirty="0">
              <a:solidFill>
                <a:srgbClr val="FF0000"/>
              </a:solidFill>
              <a:latin typeface="Times New Roman" panose="02020603050405020304" pitchFamily="18" charset="0"/>
              <a:ea typeface="+mn-ea"/>
              <a:cs typeface="Times New Roman" panose="02020603050405020304" pitchFamily="18" charset="0"/>
            </a:endParaRPr>
          </a:p>
        </p:txBody>
      </p:sp>
      <p:sp>
        <p:nvSpPr>
          <p:cNvPr id="4" name="Rectangle 3">
            <a:extLst>
              <a:ext uri="{FF2B5EF4-FFF2-40B4-BE49-F238E27FC236}">
                <a16:creationId xmlns:a16="http://schemas.microsoft.com/office/drawing/2014/main" id="{10E88C36-95BF-4BED-A77C-DD3F544BCE9A}"/>
              </a:ext>
            </a:extLst>
          </p:cNvPr>
          <p:cNvSpPr txBox="1">
            <a:spLocks noChangeArrowheads="1"/>
          </p:cNvSpPr>
          <p:nvPr/>
        </p:nvSpPr>
        <p:spPr bwMode="auto">
          <a:xfrm>
            <a:off x="1023258" y="1219199"/>
            <a:ext cx="10210799" cy="5323115"/>
          </a:xfrm>
          <a:prstGeom prst="rect">
            <a:avLst/>
          </a:prstGeom>
          <a:noFill/>
          <a:ln w="9525">
            <a:noFill/>
            <a:miter lim="800000"/>
            <a:headEnd/>
            <a:tailEnd/>
          </a:ln>
        </p:spPr>
        <p:txBody>
          <a:bodyPr/>
          <a:lstStyle/>
          <a:p>
            <a:pPr marL="285750" indent="-285750" algn="just">
              <a:spcAft>
                <a:spcPts val="600"/>
              </a:spcAft>
              <a:buFont typeface="Arial" panose="020B0604020202020204" pitchFamily="34" charset="0"/>
              <a:buChar char="•"/>
            </a:pPr>
            <a:endParaRPr lang="tr-TR" altLang="tr-TR" sz="2400" dirty="0">
              <a:solidFill>
                <a:srgbClr val="000000"/>
              </a:solidFill>
              <a:latin typeface="Arial" panose="020B0604020202020204" pitchFamily="34" charset="0"/>
              <a:cs typeface="Arial" panose="020B0604020202020204" pitchFamily="34" charset="0"/>
            </a:endParaRPr>
          </a:p>
        </p:txBody>
      </p:sp>
      <p:graphicFrame>
        <p:nvGraphicFramePr>
          <p:cNvPr id="5" name="Tablo 4"/>
          <p:cNvGraphicFramePr>
            <a:graphicFrameLocks noGrp="1"/>
          </p:cNvGraphicFramePr>
          <p:nvPr>
            <p:extLst>
              <p:ext uri="{D42A27DB-BD31-4B8C-83A1-F6EECF244321}">
                <p14:modId xmlns:p14="http://schemas.microsoft.com/office/powerpoint/2010/main" val="835722517"/>
              </p:ext>
            </p:extLst>
          </p:nvPr>
        </p:nvGraphicFramePr>
        <p:xfrm>
          <a:off x="533399" y="1061356"/>
          <a:ext cx="11190515" cy="5638800"/>
        </p:xfrm>
        <a:graphic>
          <a:graphicData uri="http://schemas.openxmlformats.org/drawingml/2006/table">
            <a:tbl>
              <a:tblPr firstRow="1" bandRow="1">
                <a:tableStyleId>{5C22544A-7EE6-4342-B048-85BDC9FD1C3A}</a:tableStyleId>
              </a:tblPr>
              <a:tblGrid>
                <a:gridCol w="2155373">
                  <a:extLst>
                    <a:ext uri="{9D8B030D-6E8A-4147-A177-3AD203B41FA5}">
                      <a16:colId xmlns:a16="http://schemas.microsoft.com/office/drawing/2014/main" val="2690998374"/>
                    </a:ext>
                  </a:extLst>
                </a:gridCol>
                <a:gridCol w="2286000">
                  <a:extLst>
                    <a:ext uri="{9D8B030D-6E8A-4147-A177-3AD203B41FA5}">
                      <a16:colId xmlns:a16="http://schemas.microsoft.com/office/drawing/2014/main" val="3517274616"/>
                    </a:ext>
                  </a:extLst>
                </a:gridCol>
                <a:gridCol w="1827123">
                  <a:extLst>
                    <a:ext uri="{9D8B030D-6E8A-4147-A177-3AD203B41FA5}">
                      <a16:colId xmlns:a16="http://schemas.microsoft.com/office/drawing/2014/main" val="500511826"/>
                    </a:ext>
                  </a:extLst>
                </a:gridCol>
                <a:gridCol w="2069962">
                  <a:extLst>
                    <a:ext uri="{9D8B030D-6E8A-4147-A177-3AD203B41FA5}">
                      <a16:colId xmlns:a16="http://schemas.microsoft.com/office/drawing/2014/main" val="2727686172"/>
                    </a:ext>
                  </a:extLst>
                </a:gridCol>
                <a:gridCol w="2852057">
                  <a:extLst>
                    <a:ext uri="{9D8B030D-6E8A-4147-A177-3AD203B41FA5}">
                      <a16:colId xmlns:a16="http://schemas.microsoft.com/office/drawing/2014/main" val="3701787725"/>
                    </a:ext>
                  </a:extLst>
                </a:gridCol>
              </a:tblGrid>
              <a:tr h="796473">
                <a:tc>
                  <a:txBody>
                    <a:bodyPr/>
                    <a:lstStyle/>
                    <a:p>
                      <a:pPr algn="ctr"/>
                      <a:r>
                        <a:rPr lang="tr-TR" sz="2600" dirty="0" smtClean="0"/>
                        <a:t>Vergisel</a:t>
                      </a:r>
                      <a:r>
                        <a:rPr lang="tr-TR" sz="2600" baseline="0" dirty="0" smtClean="0"/>
                        <a:t> Destekler</a:t>
                      </a:r>
                      <a:endParaRPr lang="tr-TR" sz="2600" dirty="0"/>
                    </a:p>
                  </a:txBody>
                  <a:tcPr/>
                </a:tc>
                <a:tc>
                  <a:txBody>
                    <a:bodyPr/>
                    <a:lstStyle/>
                    <a:p>
                      <a:pPr algn="ctr"/>
                      <a:r>
                        <a:rPr lang="tr-TR" sz="2600" dirty="0" smtClean="0"/>
                        <a:t>İstihdam Destekleri</a:t>
                      </a:r>
                      <a:endParaRPr lang="tr-TR" sz="2600" dirty="0"/>
                    </a:p>
                  </a:txBody>
                  <a:tcPr/>
                </a:tc>
                <a:tc>
                  <a:txBody>
                    <a:bodyPr/>
                    <a:lstStyle/>
                    <a:p>
                      <a:pPr algn="ctr"/>
                      <a:r>
                        <a:rPr lang="tr-TR" sz="2600" dirty="0" smtClean="0"/>
                        <a:t>Finansman Destekleri</a:t>
                      </a:r>
                      <a:endParaRPr lang="tr-TR" sz="2600" dirty="0"/>
                    </a:p>
                  </a:txBody>
                  <a:tcPr/>
                </a:tc>
                <a:tc>
                  <a:txBody>
                    <a:bodyPr/>
                    <a:lstStyle/>
                    <a:p>
                      <a:pPr algn="ctr"/>
                      <a:r>
                        <a:rPr lang="tr-TR" sz="2600" dirty="0" smtClean="0"/>
                        <a:t>Yatırım Yeri Destekleri</a:t>
                      </a:r>
                      <a:endParaRPr lang="tr-TR" sz="2600" dirty="0"/>
                    </a:p>
                  </a:txBody>
                  <a:tcPr/>
                </a:tc>
                <a:tc>
                  <a:txBody>
                    <a:bodyPr/>
                    <a:lstStyle/>
                    <a:p>
                      <a:pPr algn="ctr"/>
                      <a:r>
                        <a:rPr lang="tr-TR" sz="2600" dirty="0" smtClean="0"/>
                        <a:t>Diğer</a:t>
                      </a:r>
                      <a:r>
                        <a:rPr lang="tr-TR" sz="2600" baseline="0" dirty="0" smtClean="0"/>
                        <a:t> Destekler</a:t>
                      </a:r>
                      <a:endParaRPr lang="tr-TR" sz="2600" dirty="0"/>
                    </a:p>
                  </a:txBody>
                  <a:tcPr/>
                </a:tc>
                <a:extLst>
                  <a:ext uri="{0D108BD9-81ED-4DB2-BD59-A6C34878D82A}">
                    <a16:rowId xmlns:a16="http://schemas.microsoft.com/office/drawing/2014/main" val="1931478892"/>
                  </a:ext>
                </a:extLst>
              </a:tr>
              <a:tr h="1730268">
                <a:tc>
                  <a:txBody>
                    <a:bodyPr/>
                    <a:lstStyle/>
                    <a:p>
                      <a:r>
                        <a:rPr lang="tr-TR" sz="2400" dirty="0" smtClean="0"/>
                        <a:t>KDV İstisnası</a:t>
                      </a:r>
                      <a:endParaRPr lang="tr-TR" sz="2400" dirty="0"/>
                    </a:p>
                  </a:txBody>
                  <a:tcPr/>
                </a:tc>
                <a:tc>
                  <a:txBody>
                    <a:bodyPr/>
                    <a:lstStyle/>
                    <a:p>
                      <a:r>
                        <a:rPr lang="tr-TR" sz="2400" dirty="0" smtClean="0"/>
                        <a:t>Sigorta Primi İşveren Hissesi Desteği</a:t>
                      </a:r>
                      <a:endParaRPr lang="tr-TR" sz="2400" dirty="0"/>
                    </a:p>
                  </a:txBody>
                  <a:tcPr/>
                </a:tc>
                <a:tc>
                  <a:txBody>
                    <a:bodyPr/>
                    <a:lstStyle/>
                    <a:p>
                      <a:r>
                        <a:rPr lang="tr-TR" sz="2400" dirty="0" smtClean="0"/>
                        <a:t>Enerji Desteği</a:t>
                      </a:r>
                      <a:endParaRPr lang="tr-TR" sz="2400" dirty="0"/>
                    </a:p>
                  </a:txBody>
                  <a:tcPr/>
                </a:tc>
                <a:tc>
                  <a:txBody>
                    <a:bodyPr/>
                    <a:lstStyle/>
                    <a:p>
                      <a:r>
                        <a:rPr lang="tr-TR" sz="2400" dirty="0" smtClean="0"/>
                        <a:t>Altyapı Desteği</a:t>
                      </a:r>
                      <a:endParaRPr lang="tr-TR" sz="2400" dirty="0"/>
                    </a:p>
                  </a:txBody>
                  <a:tcPr/>
                </a:tc>
                <a:tc>
                  <a:txBody>
                    <a:bodyPr/>
                    <a:lstStyle/>
                    <a:p>
                      <a:r>
                        <a:rPr lang="tr-TR" sz="2400" dirty="0" smtClean="0"/>
                        <a:t>Yatırım Sürecindeki İş ve İşlemler</a:t>
                      </a:r>
                      <a:r>
                        <a:rPr lang="tr-TR" sz="2400" baseline="0" dirty="0" smtClean="0"/>
                        <a:t> Konusunda İstisna veya Kolaylaştırıcı Düzenleme</a:t>
                      </a:r>
                      <a:endParaRPr lang="tr-TR" sz="2400" dirty="0"/>
                    </a:p>
                  </a:txBody>
                  <a:tcPr/>
                </a:tc>
                <a:extLst>
                  <a:ext uri="{0D108BD9-81ED-4DB2-BD59-A6C34878D82A}">
                    <a16:rowId xmlns:a16="http://schemas.microsoft.com/office/drawing/2014/main" val="3581328589"/>
                  </a:ext>
                </a:extLst>
              </a:tr>
              <a:tr h="741543">
                <a:tc>
                  <a:txBody>
                    <a:bodyPr/>
                    <a:lstStyle/>
                    <a:p>
                      <a:r>
                        <a:rPr lang="tr-TR" sz="2400" dirty="0" smtClean="0"/>
                        <a:t>KDV İadesi</a:t>
                      </a:r>
                      <a:endParaRPr lang="tr-TR" sz="2400" dirty="0"/>
                    </a:p>
                  </a:txBody>
                  <a:tcPr/>
                </a:tc>
                <a:tc>
                  <a:txBody>
                    <a:bodyPr/>
                    <a:lstStyle/>
                    <a:p>
                      <a:r>
                        <a:rPr lang="tr-TR" sz="2400" dirty="0" smtClean="0"/>
                        <a:t>Gelir Vergisi Stopajı</a:t>
                      </a:r>
                      <a:r>
                        <a:rPr lang="tr-TR" sz="2400" baseline="0" dirty="0" smtClean="0"/>
                        <a:t> Desteği</a:t>
                      </a:r>
                      <a:endParaRPr lang="tr-TR" sz="2400" dirty="0"/>
                    </a:p>
                  </a:txBody>
                  <a:tcPr/>
                </a:tc>
                <a:tc>
                  <a:txBody>
                    <a:bodyPr/>
                    <a:lstStyle/>
                    <a:p>
                      <a:r>
                        <a:rPr lang="tr-TR" sz="2400" dirty="0" smtClean="0"/>
                        <a:t>Faiz veya Kar Payı Desteği</a:t>
                      </a:r>
                      <a:endParaRPr lang="tr-TR" sz="2400" dirty="0"/>
                    </a:p>
                  </a:txBody>
                  <a:tcPr/>
                </a:tc>
                <a:tc>
                  <a:txBody>
                    <a:bodyPr/>
                    <a:lstStyle/>
                    <a:p>
                      <a:r>
                        <a:rPr lang="tr-TR" sz="2400" dirty="0" smtClean="0"/>
                        <a:t>Yatırım Yeri Tahsisi</a:t>
                      </a:r>
                      <a:r>
                        <a:rPr lang="tr-TR" sz="2400" baseline="0" dirty="0" smtClean="0"/>
                        <a:t> Desteği</a:t>
                      </a:r>
                      <a:endParaRPr lang="tr-TR" sz="2400" dirty="0"/>
                    </a:p>
                  </a:txBody>
                  <a:tcPr/>
                </a:tc>
                <a:tc>
                  <a:txBody>
                    <a:bodyPr/>
                    <a:lstStyle/>
                    <a:p>
                      <a:r>
                        <a:rPr lang="tr-TR" sz="2400" dirty="0" smtClean="0"/>
                        <a:t>Kamu Alım Garantisi</a:t>
                      </a:r>
                      <a:endParaRPr lang="tr-TR" sz="2400" dirty="0"/>
                    </a:p>
                  </a:txBody>
                  <a:tcPr/>
                </a:tc>
                <a:extLst>
                  <a:ext uri="{0D108BD9-81ED-4DB2-BD59-A6C34878D82A}">
                    <a16:rowId xmlns:a16="http://schemas.microsoft.com/office/drawing/2014/main" val="661039532"/>
                  </a:ext>
                </a:extLst>
              </a:tr>
              <a:tr h="107111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2400" dirty="0" smtClean="0"/>
                        <a:t>Gümrük Vergisi Muafiyeti</a:t>
                      </a:r>
                    </a:p>
                    <a:p>
                      <a:endParaRPr lang="tr-TR" sz="2400" dirty="0"/>
                    </a:p>
                  </a:txBody>
                  <a:tcPr/>
                </a:tc>
                <a:tc>
                  <a:txBody>
                    <a:bodyPr/>
                    <a:lstStyle/>
                    <a:p>
                      <a:r>
                        <a:rPr lang="tr-TR" sz="2400" dirty="0" smtClean="0"/>
                        <a:t>Nitelikli Personel Desteği</a:t>
                      </a:r>
                      <a:endParaRPr lang="tr-TR" sz="2400" dirty="0"/>
                    </a:p>
                  </a:txBody>
                  <a:tcPr/>
                </a:tc>
                <a:tc>
                  <a:txBody>
                    <a:bodyPr/>
                    <a:lstStyle/>
                    <a:p>
                      <a:r>
                        <a:rPr lang="tr-TR" sz="2400" dirty="0" smtClean="0"/>
                        <a:t>Sermaye Katkısı</a:t>
                      </a:r>
                      <a:endParaRPr lang="tr-TR" sz="2400" dirty="0"/>
                    </a:p>
                  </a:txBody>
                  <a:tcPr/>
                </a:tc>
                <a:tc>
                  <a:txBody>
                    <a:bodyPr/>
                    <a:lstStyle/>
                    <a:p>
                      <a:endParaRPr lang="tr-TR" sz="2400" dirty="0"/>
                    </a:p>
                  </a:txBody>
                  <a:tcPr/>
                </a:tc>
                <a:tc>
                  <a:txBody>
                    <a:bodyPr/>
                    <a:lstStyle/>
                    <a:p>
                      <a:endParaRPr lang="tr-TR" sz="2400" dirty="0"/>
                    </a:p>
                  </a:txBody>
                  <a:tcPr/>
                </a:tc>
                <a:extLst>
                  <a:ext uri="{0D108BD9-81ED-4DB2-BD59-A6C34878D82A}">
                    <a16:rowId xmlns:a16="http://schemas.microsoft.com/office/drawing/2014/main" val="89569166"/>
                  </a:ext>
                </a:extLst>
              </a:tr>
              <a:tr h="7415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2400" dirty="0" smtClean="0"/>
                        <a:t>Vergi İndirimi veya İstisnası</a:t>
                      </a:r>
                      <a:endParaRPr lang="tr-TR" sz="2400" dirty="0"/>
                    </a:p>
                  </a:txBody>
                  <a:tcPr/>
                </a:tc>
                <a:tc>
                  <a:txBody>
                    <a:bodyPr/>
                    <a:lstStyle/>
                    <a:p>
                      <a:endParaRPr lang="tr-TR" sz="2400" dirty="0"/>
                    </a:p>
                  </a:txBody>
                  <a:tcPr/>
                </a:tc>
                <a:tc>
                  <a:txBody>
                    <a:bodyPr/>
                    <a:lstStyle/>
                    <a:p>
                      <a:r>
                        <a:rPr lang="tr-TR" sz="2400" dirty="0" smtClean="0"/>
                        <a:t>Hibe Desteği</a:t>
                      </a:r>
                      <a:endParaRPr lang="tr-TR" sz="2400" dirty="0"/>
                    </a:p>
                  </a:txBody>
                  <a:tcPr/>
                </a:tc>
                <a:tc>
                  <a:txBody>
                    <a:bodyPr/>
                    <a:lstStyle/>
                    <a:p>
                      <a:endParaRPr lang="tr-TR" sz="2400" dirty="0"/>
                    </a:p>
                  </a:txBody>
                  <a:tcPr/>
                </a:tc>
                <a:tc>
                  <a:txBody>
                    <a:bodyPr/>
                    <a:lstStyle/>
                    <a:p>
                      <a:endParaRPr lang="tr-TR" sz="2400" dirty="0"/>
                    </a:p>
                  </a:txBody>
                  <a:tcPr/>
                </a:tc>
                <a:extLst>
                  <a:ext uri="{0D108BD9-81ED-4DB2-BD59-A6C34878D82A}">
                    <a16:rowId xmlns:a16="http://schemas.microsoft.com/office/drawing/2014/main" val="1816515463"/>
                  </a:ext>
                </a:extLst>
              </a:tr>
            </a:tbl>
          </a:graphicData>
        </a:graphic>
      </p:graphicFrame>
    </p:spTree>
    <p:extLst>
      <p:ext uri="{BB962C8B-B14F-4D97-AF65-F5344CB8AC3E}">
        <p14:creationId xmlns:p14="http://schemas.microsoft.com/office/powerpoint/2010/main" val="137134693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70857" y="123646"/>
            <a:ext cx="10210800" cy="692724"/>
          </a:xfrm>
        </p:spPr>
        <p:txBody>
          <a:bodyPr>
            <a:noAutofit/>
          </a:bodyPr>
          <a:lstStyle/>
          <a:p>
            <a:pPr algn="ctr"/>
            <a:r>
              <a:rPr lang="tr-TR" sz="2800" b="1" dirty="0">
                <a:solidFill>
                  <a:srgbClr val="FF0000"/>
                </a:solidFill>
                <a:latin typeface="Times New Roman" panose="02020603050405020304" pitchFamily="18" charset="0"/>
                <a:cs typeface="Times New Roman" panose="02020603050405020304" pitchFamily="18" charset="0"/>
              </a:rPr>
              <a:t>2</a:t>
            </a:r>
            <a:r>
              <a:rPr lang="tr-TR" sz="2800" b="1" dirty="0" smtClean="0">
                <a:solidFill>
                  <a:srgbClr val="FF0000"/>
                </a:solidFill>
                <a:latin typeface="Times New Roman" panose="02020603050405020304" pitchFamily="18" charset="0"/>
                <a:cs typeface="Times New Roman" panose="02020603050405020304" pitchFamily="18" charset="0"/>
              </a:rPr>
              <a:t>. </a:t>
            </a:r>
            <a:r>
              <a:rPr lang="tr-TR" sz="2800" b="1" dirty="0">
                <a:solidFill>
                  <a:srgbClr val="FF0000"/>
                </a:solidFill>
                <a:latin typeface="Times New Roman" panose="02020603050405020304" pitchFamily="18" charset="0"/>
                <a:cs typeface="Times New Roman" panose="02020603050405020304" pitchFamily="18" charset="0"/>
              </a:rPr>
              <a:t>Yapacağım Yatırım İçin Teşvik Sisteminden Ne Kadar Yararlanabilirim? </a:t>
            </a:r>
            <a:r>
              <a:rPr lang="tr-TR" sz="2800" b="1" dirty="0" smtClean="0">
                <a:solidFill>
                  <a:srgbClr val="FF0000"/>
                </a:solidFill>
                <a:latin typeface="Times New Roman" panose="02020603050405020304" pitchFamily="18" charset="0"/>
                <a:cs typeface="Times New Roman" panose="02020603050405020304" pitchFamily="18" charset="0"/>
              </a:rPr>
              <a:t>– </a:t>
            </a:r>
            <a:r>
              <a:rPr lang="tr-TR" sz="2800" b="1" dirty="0" smtClean="0">
                <a:solidFill>
                  <a:srgbClr val="FF0000"/>
                </a:solidFill>
                <a:latin typeface="Times New Roman" panose="02020603050405020304" pitchFamily="18" charset="0"/>
                <a:ea typeface="+mn-ea"/>
                <a:cs typeface="Times New Roman" panose="02020603050405020304" pitchFamily="18" charset="0"/>
              </a:rPr>
              <a:t>Proje Bazlı Teşvik Sistemi (Süper Teşvik) 3</a:t>
            </a:r>
            <a:endParaRPr lang="en-GB" sz="2800" b="1" dirty="0">
              <a:solidFill>
                <a:srgbClr val="FF0000"/>
              </a:solidFill>
              <a:latin typeface="Times New Roman" panose="02020603050405020304" pitchFamily="18" charset="0"/>
              <a:ea typeface="+mn-ea"/>
              <a:cs typeface="Times New Roman" panose="02020603050405020304" pitchFamily="18" charset="0"/>
            </a:endParaRPr>
          </a:p>
        </p:txBody>
      </p:sp>
      <p:sp>
        <p:nvSpPr>
          <p:cNvPr id="4" name="Rectangle 3">
            <a:extLst>
              <a:ext uri="{FF2B5EF4-FFF2-40B4-BE49-F238E27FC236}">
                <a16:creationId xmlns:a16="http://schemas.microsoft.com/office/drawing/2014/main" id="{10E88C36-95BF-4BED-A77C-DD3F544BCE9A}"/>
              </a:ext>
            </a:extLst>
          </p:cNvPr>
          <p:cNvSpPr txBox="1">
            <a:spLocks noChangeArrowheads="1"/>
          </p:cNvSpPr>
          <p:nvPr/>
        </p:nvSpPr>
        <p:spPr bwMode="auto">
          <a:xfrm>
            <a:off x="1023258" y="1219199"/>
            <a:ext cx="10210799" cy="5323115"/>
          </a:xfrm>
          <a:prstGeom prst="rect">
            <a:avLst/>
          </a:prstGeom>
          <a:noFill/>
          <a:ln w="9525">
            <a:noFill/>
            <a:miter lim="800000"/>
            <a:headEnd/>
            <a:tailEnd/>
          </a:ln>
        </p:spPr>
        <p:txBody>
          <a:bodyPr/>
          <a:lstStyle/>
          <a:p>
            <a:pPr marL="285750" indent="-285750" algn="just">
              <a:spcAft>
                <a:spcPts val="600"/>
              </a:spcAft>
              <a:buFont typeface="Arial" panose="020B0604020202020204" pitchFamily="34" charset="0"/>
              <a:buChar char="•"/>
            </a:pPr>
            <a:endParaRPr lang="tr-TR" altLang="tr-TR" sz="2400" dirty="0">
              <a:solidFill>
                <a:srgbClr val="000000"/>
              </a:solidFill>
              <a:latin typeface="Arial" panose="020B0604020202020204" pitchFamily="34" charset="0"/>
              <a:cs typeface="Arial" panose="020B0604020202020204" pitchFamily="34" charset="0"/>
            </a:endParaRPr>
          </a:p>
        </p:txBody>
      </p:sp>
      <p:graphicFrame>
        <p:nvGraphicFramePr>
          <p:cNvPr id="6" name="Tablo 5">
            <a:extLst>
              <a:ext uri="{FF2B5EF4-FFF2-40B4-BE49-F238E27FC236}">
                <a16:creationId xmlns:a16="http://schemas.microsoft.com/office/drawing/2014/main" id="{D1F9741C-2EF4-4DF4-8851-261983B3C4DF}"/>
              </a:ext>
            </a:extLst>
          </p:cNvPr>
          <p:cNvGraphicFramePr>
            <a:graphicFrameLocks noGrp="1"/>
          </p:cNvGraphicFramePr>
          <p:nvPr>
            <p:extLst>
              <p:ext uri="{D42A27DB-BD31-4B8C-83A1-F6EECF244321}">
                <p14:modId xmlns:p14="http://schemas.microsoft.com/office/powerpoint/2010/main" val="1380065671"/>
              </p:ext>
            </p:extLst>
          </p:nvPr>
        </p:nvGraphicFramePr>
        <p:xfrm>
          <a:off x="413657" y="903514"/>
          <a:ext cx="11430000" cy="5847864"/>
        </p:xfrm>
        <a:graphic>
          <a:graphicData uri="http://schemas.openxmlformats.org/drawingml/2006/table">
            <a:tbl>
              <a:tblPr firstRow="1" bandRow="1">
                <a:effectLst>
                  <a:outerShdw blurRad="88900" dist="38100" dir="5400000" algn="t" rotWithShape="0">
                    <a:prstClr val="black">
                      <a:alpha val="42000"/>
                    </a:prstClr>
                  </a:outerShdw>
                </a:effectLst>
              </a:tblPr>
              <a:tblGrid>
                <a:gridCol w="3156857">
                  <a:extLst>
                    <a:ext uri="{9D8B030D-6E8A-4147-A177-3AD203B41FA5}">
                      <a16:colId xmlns:a16="http://schemas.microsoft.com/office/drawing/2014/main" val="2886234421"/>
                    </a:ext>
                  </a:extLst>
                </a:gridCol>
                <a:gridCol w="5606143">
                  <a:extLst>
                    <a:ext uri="{9D8B030D-6E8A-4147-A177-3AD203B41FA5}">
                      <a16:colId xmlns:a16="http://schemas.microsoft.com/office/drawing/2014/main" val="2315050847"/>
                    </a:ext>
                  </a:extLst>
                </a:gridCol>
                <a:gridCol w="2667000">
                  <a:extLst>
                    <a:ext uri="{9D8B030D-6E8A-4147-A177-3AD203B41FA5}">
                      <a16:colId xmlns:a16="http://schemas.microsoft.com/office/drawing/2014/main" val="1274150898"/>
                    </a:ext>
                  </a:extLst>
                </a:gridCol>
              </a:tblGrid>
              <a:tr h="352444">
                <a:tc>
                  <a:txBody>
                    <a:bodyPr/>
                    <a:lstStyle>
                      <a:lvl1pPr marR="0" algn="l" rtl="0">
                        <a:lnSpc>
                          <a:spcPct val="100000"/>
                        </a:lnSpc>
                        <a:spcBef>
                          <a:spcPts val="0"/>
                        </a:spcBef>
                        <a:spcAft>
                          <a:spcPts val="0"/>
                        </a:spcAft>
                        <a:buClr>
                          <a:srgbClr val="000000"/>
                        </a:buClr>
                        <a:buFont typeface="Arial"/>
                        <a:defRPr sz="1400" b="1" i="0" u="none" strike="noStrike" cap="none">
                          <a:solidFill>
                            <a:schemeClr val="lt1"/>
                          </a:solidFill>
                          <a:latin typeface="Calibri"/>
                          <a:sym typeface="Arial"/>
                        </a:defRPr>
                      </a:lvl1pPr>
                      <a:lvl2pPr marR="0" algn="l" rtl="0">
                        <a:lnSpc>
                          <a:spcPct val="100000"/>
                        </a:lnSpc>
                        <a:spcBef>
                          <a:spcPts val="0"/>
                        </a:spcBef>
                        <a:spcAft>
                          <a:spcPts val="0"/>
                        </a:spcAft>
                        <a:buClr>
                          <a:srgbClr val="000000"/>
                        </a:buClr>
                        <a:buFont typeface="Arial"/>
                        <a:defRPr sz="1400" b="1" i="0" u="none" strike="noStrike" cap="none">
                          <a:solidFill>
                            <a:schemeClr val="lt1"/>
                          </a:solidFill>
                          <a:latin typeface="Calibri"/>
                          <a:sym typeface="Arial"/>
                        </a:defRPr>
                      </a:lvl2pPr>
                      <a:lvl3pPr marR="0" algn="l" rtl="0">
                        <a:lnSpc>
                          <a:spcPct val="100000"/>
                        </a:lnSpc>
                        <a:spcBef>
                          <a:spcPts val="0"/>
                        </a:spcBef>
                        <a:spcAft>
                          <a:spcPts val="0"/>
                        </a:spcAft>
                        <a:buClr>
                          <a:srgbClr val="000000"/>
                        </a:buClr>
                        <a:buFont typeface="Arial"/>
                        <a:defRPr sz="1400" b="1" i="0" u="none" strike="noStrike" cap="none">
                          <a:solidFill>
                            <a:schemeClr val="lt1"/>
                          </a:solidFill>
                          <a:latin typeface="Calibri"/>
                          <a:sym typeface="Arial"/>
                        </a:defRPr>
                      </a:lvl3pPr>
                      <a:lvl4pPr marR="0" algn="l" rtl="0">
                        <a:lnSpc>
                          <a:spcPct val="100000"/>
                        </a:lnSpc>
                        <a:spcBef>
                          <a:spcPts val="0"/>
                        </a:spcBef>
                        <a:spcAft>
                          <a:spcPts val="0"/>
                        </a:spcAft>
                        <a:buClr>
                          <a:srgbClr val="000000"/>
                        </a:buClr>
                        <a:buFont typeface="Arial"/>
                        <a:defRPr sz="1400" b="1" i="0" u="none" strike="noStrike" cap="none">
                          <a:solidFill>
                            <a:schemeClr val="lt1"/>
                          </a:solidFill>
                          <a:latin typeface="Calibri"/>
                          <a:sym typeface="Arial"/>
                        </a:defRPr>
                      </a:lvl4pPr>
                      <a:lvl5pPr marR="0" algn="l" rtl="0">
                        <a:lnSpc>
                          <a:spcPct val="100000"/>
                        </a:lnSpc>
                        <a:spcBef>
                          <a:spcPts val="0"/>
                        </a:spcBef>
                        <a:spcAft>
                          <a:spcPts val="0"/>
                        </a:spcAft>
                        <a:buClr>
                          <a:srgbClr val="000000"/>
                        </a:buClr>
                        <a:buFont typeface="Arial"/>
                        <a:defRPr sz="1400" b="1" i="0" u="none" strike="noStrike" cap="none">
                          <a:solidFill>
                            <a:schemeClr val="lt1"/>
                          </a:solidFill>
                          <a:latin typeface="Calibri"/>
                          <a:sym typeface="Arial"/>
                        </a:defRPr>
                      </a:lvl5pPr>
                      <a:lvl6pPr marR="0" algn="l" rtl="0">
                        <a:lnSpc>
                          <a:spcPct val="100000"/>
                        </a:lnSpc>
                        <a:spcBef>
                          <a:spcPts val="0"/>
                        </a:spcBef>
                        <a:spcAft>
                          <a:spcPts val="0"/>
                        </a:spcAft>
                        <a:buClr>
                          <a:srgbClr val="000000"/>
                        </a:buClr>
                        <a:buFont typeface="Arial"/>
                        <a:defRPr sz="1400" b="1" i="0" u="none" strike="noStrike" cap="none">
                          <a:solidFill>
                            <a:schemeClr val="lt1"/>
                          </a:solidFill>
                          <a:latin typeface="Calibri"/>
                          <a:sym typeface="Arial"/>
                        </a:defRPr>
                      </a:lvl6pPr>
                      <a:lvl7pPr marR="0" algn="l" rtl="0">
                        <a:lnSpc>
                          <a:spcPct val="100000"/>
                        </a:lnSpc>
                        <a:spcBef>
                          <a:spcPts val="0"/>
                        </a:spcBef>
                        <a:spcAft>
                          <a:spcPts val="0"/>
                        </a:spcAft>
                        <a:buClr>
                          <a:srgbClr val="000000"/>
                        </a:buClr>
                        <a:buFont typeface="Arial"/>
                        <a:defRPr sz="1400" b="1" i="0" u="none" strike="noStrike" cap="none">
                          <a:solidFill>
                            <a:schemeClr val="lt1"/>
                          </a:solidFill>
                          <a:latin typeface="Calibri"/>
                          <a:sym typeface="Arial"/>
                        </a:defRPr>
                      </a:lvl7pPr>
                      <a:lvl8pPr marR="0" algn="l" rtl="0">
                        <a:lnSpc>
                          <a:spcPct val="100000"/>
                        </a:lnSpc>
                        <a:spcBef>
                          <a:spcPts val="0"/>
                        </a:spcBef>
                        <a:spcAft>
                          <a:spcPts val="0"/>
                        </a:spcAft>
                        <a:buClr>
                          <a:srgbClr val="000000"/>
                        </a:buClr>
                        <a:buFont typeface="Arial"/>
                        <a:defRPr sz="1400" b="1" i="0" u="none" strike="noStrike" cap="none">
                          <a:solidFill>
                            <a:schemeClr val="lt1"/>
                          </a:solidFill>
                          <a:latin typeface="Calibri"/>
                          <a:sym typeface="Arial"/>
                        </a:defRPr>
                      </a:lvl8pPr>
                      <a:lvl9pPr marR="0" algn="l" rtl="0">
                        <a:lnSpc>
                          <a:spcPct val="100000"/>
                        </a:lnSpc>
                        <a:spcBef>
                          <a:spcPts val="0"/>
                        </a:spcBef>
                        <a:spcAft>
                          <a:spcPts val="0"/>
                        </a:spcAft>
                        <a:buClr>
                          <a:srgbClr val="000000"/>
                        </a:buClr>
                        <a:buFont typeface="Arial"/>
                        <a:defRPr sz="1400" b="1" i="0" u="none" strike="noStrike" cap="none">
                          <a:solidFill>
                            <a:schemeClr val="lt1"/>
                          </a:solidFill>
                          <a:latin typeface="Calibri"/>
                          <a:sym typeface="Arial"/>
                        </a:defRPr>
                      </a:lvl9pPr>
                    </a:lstStyle>
                    <a:p>
                      <a:endParaRPr lang="tr-TR" sz="1400" dirty="0">
                        <a:solidFill>
                          <a:schemeClr val="bg1"/>
                        </a:solidFill>
                      </a:endParaRPr>
                    </a:p>
                  </a:txBody>
                  <a:tcPr marL="67694" marR="67694" marT="33848" marB="33848">
                    <a:lnL w="12700" cmpd="sng">
                      <a:noFill/>
                    </a:lnL>
                    <a:lnR w="12700" cmpd="sng">
                      <a:noFill/>
                    </a:lnR>
                    <a:lnT w="12700" cmpd="sng">
                      <a:noFill/>
                    </a:lnT>
                    <a:lnB w="38100" cmpd="sng">
                      <a:noFill/>
                    </a:lnB>
                    <a:lnTlToBr w="12700" cmpd="sng">
                      <a:noFill/>
                      <a:prstDash val="solid"/>
                    </a:lnTlToBr>
                    <a:lnBlToTr w="12700" cmpd="sng">
                      <a:noFill/>
                      <a:prstDash val="solid"/>
                    </a:lnBlToTr>
                    <a:cell3D prstMaterial="dkEdge">
                      <a:bevel w="25400" h="25400" prst="angle"/>
                      <a:lightRig rig="flood" dir="t"/>
                    </a:cell3D>
                    <a:solidFill>
                      <a:srgbClr val="00B050"/>
                    </a:solidFill>
                  </a:tcPr>
                </a:tc>
                <a:tc gridSpan="2">
                  <a:txBody>
                    <a:bodyPr/>
                    <a:lstStyle>
                      <a:lvl1pPr marR="0" algn="l" rtl="0">
                        <a:lnSpc>
                          <a:spcPct val="100000"/>
                        </a:lnSpc>
                        <a:spcBef>
                          <a:spcPts val="0"/>
                        </a:spcBef>
                        <a:spcAft>
                          <a:spcPts val="0"/>
                        </a:spcAft>
                        <a:buClr>
                          <a:srgbClr val="000000"/>
                        </a:buClr>
                        <a:buFont typeface="Arial"/>
                        <a:defRPr sz="1400" b="1" i="0" u="none" strike="noStrike" cap="none">
                          <a:solidFill>
                            <a:schemeClr val="lt1"/>
                          </a:solidFill>
                          <a:latin typeface="Calibri"/>
                          <a:sym typeface="Arial"/>
                        </a:defRPr>
                      </a:lvl1pPr>
                      <a:lvl2pPr marR="0" algn="l" rtl="0">
                        <a:lnSpc>
                          <a:spcPct val="100000"/>
                        </a:lnSpc>
                        <a:spcBef>
                          <a:spcPts val="0"/>
                        </a:spcBef>
                        <a:spcAft>
                          <a:spcPts val="0"/>
                        </a:spcAft>
                        <a:buClr>
                          <a:srgbClr val="000000"/>
                        </a:buClr>
                        <a:buFont typeface="Arial"/>
                        <a:defRPr sz="1400" b="1" i="0" u="none" strike="noStrike" cap="none">
                          <a:solidFill>
                            <a:schemeClr val="lt1"/>
                          </a:solidFill>
                          <a:latin typeface="Calibri"/>
                          <a:sym typeface="Arial"/>
                        </a:defRPr>
                      </a:lvl2pPr>
                      <a:lvl3pPr marR="0" algn="l" rtl="0">
                        <a:lnSpc>
                          <a:spcPct val="100000"/>
                        </a:lnSpc>
                        <a:spcBef>
                          <a:spcPts val="0"/>
                        </a:spcBef>
                        <a:spcAft>
                          <a:spcPts val="0"/>
                        </a:spcAft>
                        <a:buClr>
                          <a:srgbClr val="000000"/>
                        </a:buClr>
                        <a:buFont typeface="Arial"/>
                        <a:defRPr sz="1400" b="1" i="0" u="none" strike="noStrike" cap="none">
                          <a:solidFill>
                            <a:schemeClr val="lt1"/>
                          </a:solidFill>
                          <a:latin typeface="Calibri"/>
                          <a:sym typeface="Arial"/>
                        </a:defRPr>
                      </a:lvl3pPr>
                      <a:lvl4pPr marR="0" algn="l" rtl="0">
                        <a:lnSpc>
                          <a:spcPct val="100000"/>
                        </a:lnSpc>
                        <a:spcBef>
                          <a:spcPts val="0"/>
                        </a:spcBef>
                        <a:spcAft>
                          <a:spcPts val="0"/>
                        </a:spcAft>
                        <a:buClr>
                          <a:srgbClr val="000000"/>
                        </a:buClr>
                        <a:buFont typeface="Arial"/>
                        <a:defRPr sz="1400" b="1" i="0" u="none" strike="noStrike" cap="none">
                          <a:solidFill>
                            <a:schemeClr val="lt1"/>
                          </a:solidFill>
                          <a:latin typeface="Calibri"/>
                          <a:sym typeface="Arial"/>
                        </a:defRPr>
                      </a:lvl4pPr>
                      <a:lvl5pPr marR="0" algn="l" rtl="0">
                        <a:lnSpc>
                          <a:spcPct val="100000"/>
                        </a:lnSpc>
                        <a:spcBef>
                          <a:spcPts val="0"/>
                        </a:spcBef>
                        <a:spcAft>
                          <a:spcPts val="0"/>
                        </a:spcAft>
                        <a:buClr>
                          <a:srgbClr val="000000"/>
                        </a:buClr>
                        <a:buFont typeface="Arial"/>
                        <a:defRPr sz="1400" b="1" i="0" u="none" strike="noStrike" cap="none">
                          <a:solidFill>
                            <a:schemeClr val="lt1"/>
                          </a:solidFill>
                          <a:latin typeface="Calibri"/>
                          <a:sym typeface="Arial"/>
                        </a:defRPr>
                      </a:lvl5pPr>
                      <a:lvl6pPr marR="0" algn="l" rtl="0">
                        <a:lnSpc>
                          <a:spcPct val="100000"/>
                        </a:lnSpc>
                        <a:spcBef>
                          <a:spcPts val="0"/>
                        </a:spcBef>
                        <a:spcAft>
                          <a:spcPts val="0"/>
                        </a:spcAft>
                        <a:buClr>
                          <a:srgbClr val="000000"/>
                        </a:buClr>
                        <a:buFont typeface="Arial"/>
                        <a:defRPr sz="1400" b="1" i="0" u="none" strike="noStrike" cap="none">
                          <a:solidFill>
                            <a:schemeClr val="lt1"/>
                          </a:solidFill>
                          <a:latin typeface="Calibri"/>
                          <a:sym typeface="Arial"/>
                        </a:defRPr>
                      </a:lvl6pPr>
                      <a:lvl7pPr marR="0" algn="l" rtl="0">
                        <a:lnSpc>
                          <a:spcPct val="100000"/>
                        </a:lnSpc>
                        <a:spcBef>
                          <a:spcPts val="0"/>
                        </a:spcBef>
                        <a:spcAft>
                          <a:spcPts val="0"/>
                        </a:spcAft>
                        <a:buClr>
                          <a:srgbClr val="000000"/>
                        </a:buClr>
                        <a:buFont typeface="Arial"/>
                        <a:defRPr sz="1400" b="1" i="0" u="none" strike="noStrike" cap="none">
                          <a:solidFill>
                            <a:schemeClr val="lt1"/>
                          </a:solidFill>
                          <a:latin typeface="Calibri"/>
                          <a:sym typeface="Arial"/>
                        </a:defRPr>
                      </a:lvl7pPr>
                      <a:lvl8pPr marR="0" algn="l" rtl="0">
                        <a:lnSpc>
                          <a:spcPct val="100000"/>
                        </a:lnSpc>
                        <a:spcBef>
                          <a:spcPts val="0"/>
                        </a:spcBef>
                        <a:spcAft>
                          <a:spcPts val="0"/>
                        </a:spcAft>
                        <a:buClr>
                          <a:srgbClr val="000000"/>
                        </a:buClr>
                        <a:buFont typeface="Arial"/>
                        <a:defRPr sz="1400" b="1" i="0" u="none" strike="noStrike" cap="none">
                          <a:solidFill>
                            <a:schemeClr val="lt1"/>
                          </a:solidFill>
                          <a:latin typeface="Calibri"/>
                          <a:sym typeface="Arial"/>
                        </a:defRPr>
                      </a:lvl8pPr>
                      <a:lvl9pPr marR="0" algn="l" rtl="0">
                        <a:lnSpc>
                          <a:spcPct val="100000"/>
                        </a:lnSpc>
                        <a:spcBef>
                          <a:spcPts val="0"/>
                        </a:spcBef>
                        <a:spcAft>
                          <a:spcPts val="0"/>
                        </a:spcAft>
                        <a:buClr>
                          <a:srgbClr val="000000"/>
                        </a:buClr>
                        <a:buFont typeface="Arial"/>
                        <a:defRPr sz="1400" b="1" i="0" u="none" strike="noStrike" cap="none">
                          <a:solidFill>
                            <a:schemeClr val="lt1"/>
                          </a:solidFill>
                          <a:latin typeface="Calibri"/>
                          <a:sym typeface="Arial"/>
                        </a:defRPr>
                      </a:lvl9pPr>
                    </a:lstStyle>
                    <a:p>
                      <a:pPr algn="ctr"/>
                      <a:r>
                        <a:rPr lang="tr-TR" sz="2400" dirty="0" smtClean="0">
                          <a:solidFill>
                            <a:schemeClr val="bg1"/>
                          </a:solidFill>
                        </a:rPr>
                        <a:t>Destek Oran </a:t>
                      </a:r>
                      <a:r>
                        <a:rPr lang="tr-TR" sz="2400" dirty="0">
                          <a:solidFill>
                            <a:schemeClr val="bg1"/>
                          </a:solidFill>
                        </a:rPr>
                        <a:t>ve </a:t>
                      </a:r>
                      <a:r>
                        <a:rPr lang="tr-TR" sz="2400" dirty="0" smtClean="0">
                          <a:solidFill>
                            <a:schemeClr val="bg1"/>
                          </a:solidFill>
                        </a:rPr>
                        <a:t>Süreleri Karşılaştırması</a:t>
                      </a:r>
                      <a:endParaRPr lang="tr-TR" sz="2400" dirty="0">
                        <a:solidFill>
                          <a:schemeClr val="bg1"/>
                        </a:solidFill>
                      </a:endParaRPr>
                    </a:p>
                  </a:txBody>
                  <a:tcPr marL="84280" marR="84280" marT="42140" marB="42140">
                    <a:lnL w="12700" cmpd="sng">
                      <a:noFill/>
                    </a:lnL>
                    <a:lnR w="12700" cmpd="sng">
                      <a:noFill/>
                    </a:lnR>
                    <a:lnT w="12700" cmpd="sng">
                      <a:noFill/>
                    </a:lnT>
                    <a:lnB w="38100" cmpd="sng">
                      <a:noFill/>
                    </a:lnB>
                    <a:lnTlToBr w="12700" cmpd="sng">
                      <a:noFill/>
                      <a:prstDash val="solid"/>
                    </a:lnTlToBr>
                    <a:lnBlToTr w="12700" cmpd="sng">
                      <a:noFill/>
                      <a:prstDash val="solid"/>
                    </a:lnBlToTr>
                    <a:cell3D prstMaterial="dkEdge">
                      <a:bevel w="25400" h="25400" prst="angle"/>
                      <a:lightRig rig="flood" dir="t"/>
                    </a:cell3D>
                    <a:solidFill>
                      <a:srgbClr val="00B050"/>
                    </a:solidFill>
                  </a:tcPr>
                </a:tc>
                <a:tc hMerge="1">
                  <a:txBody>
                    <a:bodyPr/>
                    <a:lstStyle/>
                    <a:p>
                      <a:pPr algn="ctr"/>
                      <a:endParaRPr lang="tr-TR" sz="1400" dirty="0"/>
                    </a:p>
                  </a:txBody>
                  <a:tcPr/>
                </a:tc>
                <a:extLst>
                  <a:ext uri="{0D108BD9-81ED-4DB2-BD59-A6C34878D82A}">
                    <a16:rowId xmlns:a16="http://schemas.microsoft.com/office/drawing/2014/main" val="955971826"/>
                  </a:ext>
                </a:extLst>
              </a:tr>
              <a:tr h="337421">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pPr algn="ctr"/>
                      <a:r>
                        <a:rPr lang="tr-TR" sz="2000" b="1" dirty="0">
                          <a:solidFill>
                            <a:schemeClr val="bg1"/>
                          </a:solidFill>
                        </a:rPr>
                        <a:t>Destek Unsurları</a:t>
                      </a:r>
                    </a:p>
                  </a:txBody>
                  <a:tcPr marL="67694" marR="67694" marT="33848" marB="33848" anchor="ctr">
                    <a:lnL w="12700" cmpd="sng">
                      <a:noFill/>
                    </a:lnL>
                    <a:lnR w="12700" cmpd="sng">
                      <a:noFill/>
                    </a:lnR>
                    <a:lnT w="38100" cmpd="sng">
                      <a:noFill/>
                    </a:lnT>
                    <a:lnB w="12700" cmpd="sng">
                      <a:noFill/>
                    </a:lnB>
                    <a:lnTlToBr w="12700" cmpd="sng">
                      <a:noFill/>
                      <a:prstDash val="solid"/>
                    </a:lnTlToBr>
                    <a:lnBlToTr w="12700" cmpd="sng">
                      <a:noFill/>
                      <a:prstDash val="solid"/>
                    </a:lnBlToTr>
                    <a:cell3D prstMaterial="dkEdge">
                      <a:bevel w="25400" h="25400" prst="angle"/>
                      <a:lightRig rig="flood" dir="t"/>
                    </a:cell3D>
                    <a:solidFill>
                      <a:srgbClr val="687F91"/>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pPr algn="ctr"/>
                      <a:r>
                        <a:rPr lang="tr-TR" sz="1800" b="1" kern="1200" dirty="0">
                          <a:solidFill>
                            <a:schemeClr val="bg1"/>
                          </a:solidFill>
                          <a:latin typeface="+mn-lt"/>
                          <a:ea typeface="+mn-ea"/>
                          <a:cs typeface="+mn-cs"/>
                        </a:rPr>
                        <a:t>Stratejik Yatırım</a:t>
                      </a:r>
                    </a:p>
                  </a:txBody>
                  <a:tcPr marL="67694" marR="67694" marT="33848" marB="33848" anchor="ctr">
                    <a:lnL w="12700" cmpd="sng">
                      <a:noFill/>
                    </a:lnL>
                    <a:lnR w="12700" cmpd="sng">
                      <a:noFill/>
                    </a:lnR>
                    <a:lnT w="38100" cmpd="sng">
                      <a:noFill/>
                    </a:lnT>
                    <a:lnB w="12700" cmpd="sng">
                      <a:noFill/>
                    </a:lnB>
                    <a:lnTlToBr w="12700" cmpd="sng">
                      <a:noFill/>
                      <a:prstDash val="solid"/>
                    </a:lnTlToBr>
                    <a:lnBlToTr w="12700" cmpd="sng">
                      <a:noFill/>
                      <a:prstDash val="solid"/>
                    </a:lnBlToTr>
                    <a:cell3D prstMaterial="dkEdge">
                      <a:bevel w="25400" h="25400" prst="angle"/>
                      <a:lightRig rig="flood" dir="t"/>
                    </a:cell3D>
                    <a:solidFill>
                      <a:srgbClr val="687F91"/>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pPr algn="ctr"/>
                      <a:r>
                        <a:rPr lang="tr-TR" sz="1800" b="1" dirty="0">
                          <a:solidFill>
                            <a:schemeClr val="bg1"/>
                          </a:solidFill>
                        </a:rPr>
                        <a:t>Proje Bazlı</a:t>
                      </a:r>
                    </a:p>
                  </a:txBody>
                  <a:tcPr marL="67694" marR="67694" marT="33848" marB="33848" anchor="ctr">
                    <a:lnL w="12700" cmpd="sng">
                      <a:noFill/>
                    </a:lnL>
                    <a:lnR w="12700" cmpd="sng">
                      <a:noFill/>
                    </a:lnR>
                    <a:lnT w="38100" cmpd="sng">
                      <a:noFill/>
                    </a:lnT>
                    <a:lnB w="12700" cmpd="sng">
                      <a:noFill/>
                    </a:lnB>
                    <a:lnTlToBr w="12700" cmpd="sng">
                      <a:noFill/>
                      <a:prstDash val="solid"/>
                    </a:lnTlToBr>
                    <a:lnBlToTr w="12700" cmpd="sng">
                      <a:noFill/>
                      <a:prstDash val="solid"/>
                    </a:lnBlToTr>
                    <a:cell3D prstMaterial="dkEdge">
                      <a:bevel w="25400" h="25400" prst="angle"/>
                      <a:lightRig rig="flood" dir="t"/>
                    </a:cell3D>
                    <a:solidFill>
                      <a:srgbClr val="687F91"/>
                    </a:solidFill>
                  </a:tcPr>
                </a:tc>
                <a:extLst>
                  <a:ext uri="{0D108BD9-81ED-4DB2-BD59-A6C34878D82A}">
                    <a16:rowId xmlns:a16="http://schemas.microsoft.com/office/drawing/2014/main" val="1612008088"/>
                  </a:ext>
                </a:extLst>
              </a:tr>
              <a:tr h="254591">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r>
                        <a:rPr lang="tr-TR" sz="1600" dirty="0"/>
                        <a:t>KDV İstisnası</a:t>
                      </a:r>
                    </a:p>
                  </a:txBody>
                  <a:tcPr marL="67694" marR="67694" marT="33848" marB="33848">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solidFill>
                      <a:srgbClr val="5B9BD5">
                        <a:tint val="2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pPr algn="ctr"/>
                      <a:r>
                        <a:rPr lang="tr-TR" sz="1600" dirty="0"/>
                        <a:t>Var</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solidFill>
                      <a:srgbClr val="5B9BD5">
                        <a:tint val="2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pPr algn="ctr"/>
                      <a:r>
                        <a:rPr lang="tr-TR" sz="1600" dirty="0"/>
                        <a:t>Var</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solidFill>
                      <a:srgbClr val="5B9BD5">
                        <a:tint val="20000"/>
                      </a:srgbClr>
                    </a:solidFill>
                  </a:tcPr>
                </a:tc>
                <a:extLst>
                  <a:ext uri="{0D108BD9-81ED-4DB2-BD59-A6C34878D82A}">
                    <a16:rowId xmlns:a16="http://schemas.microsoft.com/office/drawing/2014/main" val="2901318133"/>
                  </a:ext>
                </a:extLst>
              </a:tr>
              <a:tr h="226981">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pPr algn="just">
                        <a:lnSpc>
                          <a:spcPct val="107000"/>
                        </a:lnSpc>
                        <a:spcAft>
                          <a:spcPts val="0"/>
                        </a:spcAft>
                      </a:pPr>
                      <a:r>
                        <a:rPr lang="tr-TR" sz="1600" kern="1200" dirty="0">
                          <a:solidFill>
                            <a:schemeClr val="dk1"/>
                          </a:solidFill>
                          <a:latin typeface="+mn-lt"/>
                          <a:ea typeface="+mn-ea"/>
                          <a:cs typeface="+mn-cs"/>
                        </a:rPr>
                        <a:t>Gümrük Vergisi Muafiyeti</a:t>
                      </a:r>
                    </a:p>
                  </a:txBody>
                  <a:tcPr marL="50771" marR="50771"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no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pPr algn="ctr"/>
                      <a:r>
                        <a:rPr lang="tr-TR" sz="1600" dirty="0"/>
                        <a:t>Var</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no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pPr algn="ctr"/>
                      <a:r>
                        <a:rPr lang="tr-TR" sz="1600" dirty="0"/>
                        <a:t>Var</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noFill/>
                  </a:tcPr>
                </a:tc>
                <a:extLst>
                  <a:ext uri="{0D108BD9-81ED-4DB2-BD59-A6C34878D82A}">
                    <a16:rowId xmlns:a16="http://schemas.microsoft.com/office/drawing/2014/main" val="2318647631"/>
                  </a:ext>
                </a:extLst>
              </a:tr>
              <a:tr h="392641">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r>
                        <a:rPr lang="tr-TR" sz="1600" kern="1200" dirty="0">
                          <a:solidFill>
                            <a:schemeClr val="dk1"/>
                          </a:solidFill>
                          <a:latin typeface="+mn-lt"/>
                          <a:ea typeface="+mn-ea"/>
                          <a:cs typeface="+mn-cs"/>
                        </a:rPr>
                        <a:t>Vergi İndirimi</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solidFill>
                      <a:srgbClr val="5B9BD5">
                        <a:tint val="2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pPr algn="ctr"/>
                      <a:r>
                        <a:rPr lang="tr-TR" sz="1600" dirty="0" smtClean="0"/>
                        <a:t>Yatırıma Katkı Oranı (YKO)= </a:t>
                      </a:r>
                      <a:r>
                        <a:rPr lang="tr-TR" sz="1600" dirty="0"/>
                        <a:t>%50</a:t>
                      </a:r>
                    </a:p>
                    <a:p>
                      <a:pPr algn="ctr"/>
                      <a:r>
                        <a:rPr lang="tr-TR" sz="1600" dirty="0" smtClean="0"/>
                        <a:t>Vergi</a:t>
                      </a:r>
                      <a:r>
                        <a:rPr lang="tr-TR" sz="1600" baseline="0" dirty="0" smtClean="0"/>
                        <a:t> İndirim </a:t>
                      </a:r>
                      <a:r>
                        <a:rPr lang="tr-TR" sz="1600" dirty="0" smtClean="0"/>
                        <a:t>Oranı (VIO)= </a:t>
                      </a:r>
                      <a:r>
                        <a:rPr lang="tr-TR" sz="1600" dirty="0"/>
                        <a:t>%90</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solidFill>
                      <a:srgbClr val="5B9BD5">
                        <a:tint val="2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pPr algn="ctr"/>
                      <a:r>
                        <a:rPr lang="tr-TR" sz="1600" dirty="0"/>
                        <a:t>Y.K.O= %200</a:t>
                      </a:r>
                    </a:p>
                    <a:p>
                      <a:pPr algn="ctr"/>
                      <a:r>
                        <a:rPr lang="tr-TR" sz="1600" dirty="0"/>
                        <a:t>V.I.O= %100</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solidFill>
                      <a:srgbClr val="5B9BD5">
                        <a:tint val="20000"/>
                      </a:srgbClr>
                    </a:solidFill>
                  </a:tcPr>
                </a:tc>
                <a:extLst>
                  <a:ext uri="{0D108BD9-81ED-4DB2-BD59-A6C34878D82A}">
                    <a16:rowId xmlns:a16="http://schemas.microsoft.com/office/drawing/2014/main" val="916258427"/>
                  </a:ext>
                </a:extLst>
              </a:tr>
              <a:tr h="254591">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r>
                        <a:rPr lang="it-IT" sz="1600" kern="1200" dirty="0">
                          <a:solidFill>
                            <a:schemeClr val="dk1"/>
                          </a:solidFill>
                          <a:latin typeface="+mn-lt"/>
                          <a:ea typeface="+mn-ea"/>
                          <a:cs typeface="+mn-cs"/>
                        </a:rPr>
                        <a:t>Sigorta Primi İşveren Hissesi Desteği</a:t>
                      </a:r>
                      <a:endParaRPr lang="tr-TR" sz="1600" kern="1200" dirty="0">
                        <a:solidFill>
                          <a:schemeClr val="dk1"/>
                        </a:solidFill>
                        <a:latin typeface="+mn-lt"/>
                        <a:ea typeface="+mn-ea"/>
                        <a:cs typeface="+mn-cs"/>
                      </a:endParaRP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no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pPr algn="ctr"/>
                      <a:r>
                        <a:rPr lang="tr-TR" sz="1600" dirty="0"/>
                        <a:t>6. </a:t>
                      </a:r>
                      <a:r>
                        <a:rPr lang="tr-TR" sz="1600" dirty="0" smtClean="0"/>
                        <a:t>Bölgede </a:t>
                      </a:r>
                      <a:r>
                        <a:rPr lang="tr-TR" sz="1600" dirty="0"/>
                        <a:t>10 </a:t>
                      </a:r>
                      <a:r>
                        <a:rPr lang="tr-TR" sz="1600" dirty="0" smtClean="0"/>
                        <a:t>Yıl, Diğer </a:t>
                      </a:r>
                      <a:r>
                        <a:rPr lang="tr-TR" sz="1600" dirty="0"/>
                        <a:t>Bölgelerde: 7 </a:t>
                      </a:r>
                      <a:r>
                        <a:rPr lang="tr-TR" sz="1600" dirty="0" smtClean="0"/>
                        <a:t>Yıl (Asgari </a:t>
                      </a:r>
                      <a:r>
                        <a:rPr lang="tr-TR" sz="1600" dirty="0"/>
                        <a:t>Ücret)</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no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pPr algn="ctr"/>
                      <a:r>
                        <a:rPr lang="tr-TR" sz="1600" dirty="0"/>
                        <a:t>10 </a:t>
                      </a:r>
                      <a:r>
                        <a:rPr lang="tr-TR" sz="1600" dirty="0" smtClean="0"/>
                        <a:t>Yıl (Brüt </a:t>
                      </a:r>
                      <a:r>
                        <a:rPr lang="tr-TR" sz="1600" dirty="0"/>
                        <a:t>Ücret)</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noFill/>
                  </a:tcPr>
                </a:tc>
                <a:extLst>
                  <a:ext uri="{0D108BD9-81ED-4DB2-BD59-A6C34878D82A}">
                    <a16:rowId xmlns:a16="http://schemas.microsoft.com/office/drawing/2014/main" val="1357292832"/>
                  </a:ext>
                </a:extLst>
              </a:tr>
              <a:tr h="254591">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600" kern="1200" dirty="0">
                          <a:solidFill>
                            <a:schemeClr val="dk1"/>
                          </a:solidFill>
                          <a:latin typeface="+mn-lt"/>
                          <a:ea typeface="+mn-ea"/>
                          <a:cs typeface="+mn-cs"/>
                        </a:rPr>
                        <a:t>Sigorta Primi İşçi Hissesi Desteği</a:t>
                      </a:r>
                      <a:endParaRPr lang="tr-TR" sz="1600" kern="1200" dirty="0">
                        <a:solidFill>
                          <a:schemeClr val="dk1"/>
                        </a:solidFill>
                        <a:latin typeface="+mn-lt"/>
                        <a:ea typeface="+mn-ea"/>
                        <a:cs typeface="+mn-cs"/>
                      </a:endParaRP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solidFill>
                      <a:srgbClr val="5B9BD5">
                        <a:tint val="2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pPr algn="ctr"/>
                      <a:r>
                        <a:rPr lang="tr-TR" sz="1600" dirty="0"/>
                        <a:t>Yüksek </a:t>
                      </a:r>
                      <a:r>
                        <a:rPr lang="tr-TR" sz="1600" dirty="0" smtClean="0"/>
                        <a:t>Teknoloji</a:t>
                      </a:r>
                      <a:r>
                        <a:rPr lang="tr-TR" sz="1600" baseline="0" dirty="0" smtClean="0"/>
                        <a:t> için</a:t>
                      </a:r>
                      <a:r>
                        <a:rPr lang="tr-TR" sz="1600" dirty="0" smtClean="0"/>
                        <a:t> </a:t>
                      </a:r>
                      <a:r>
                        <a:rPr lang="tr-TR" sz="1600" dirty="0"/>
                        <a:t>7 </a:t>
                      </a:r>
                      <a:r>
                        <a:rPr lang="tr-TR" sz="1600" dirty="0" smtClean="0"/>
                        <a:t>Yıl, Orta-Yüksek</a:t>
                      </a:r>
                      <a:r>
                        <a:rPr lang="tr-TR" sz="1600" baseline="0" dirty="0"/>
                        <a:t> </a:t>
                      </a:r>
                      <a:r>
                        <a:rPr lang="tr-TR" sz="1600" baseline="0" dirty="0" smtClean="0"/>
                        <a:t>için</a:t>
                      </a:r>
                      <a:r>
                        <a:rPr lang="tr-TR" sz="1600" dirty="0" smtClean="0"/>
                        <a:t> </a:t>
                      </a:r>
                      <a:r>
                        <a:rPr lang="tr-TR" sz="1600" dirty="0"/>
                        <a:t>5 </a:t>
                      </a:r>
                      <a:r>
                        <a:rPr lang="tr-TR" sz="1600" dirty="0" smtClean="0"/>
                        <a:t>Yıl (Asgari </a:t>
                      </a:r>
                      <a:r>
                        <a:rPr lang="tr-TR" sz="1600" dirty="0"/>
                        <a:t>Ücret)</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solidFill>
                      <a:srgbClr val="5B9BD5">
                        <a:tint val="2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pPr algn="ctr"/>
                      <a:r>
                        <a:rPr lang="tr-TR" sz="1600" dirty="0"/>
                        <a:t>Yok</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solidFill>
                      <a:srgbClr val="5B9BD5">
                        <a:tint val="20000"/>
                      </a:srgbClr>
                    </a:solidFill>
                  </a:tcPr>
                </a:tc>
                <a:extLst>
                  <a:ext uri="{0D108BD9-81ED-4DB2-BD59-A6C34878D82A}">
                    <a16:rowId xmlns:a16="http://schemas.microsoft.com/office/drawing/2014/main" val="2149296995"/>
                  </a:ext>
                </a:extLst>
              </a:tr>
              <a:tr h="392641">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600" kern="1200" dirty="0">
                          <a:solidFill>
                            <a:schemeClr val="dk1"/>
                          </a:solidFill>
                          <a:latin typeface="+mn-lt"/>
                          <a:ea typeface="+mn-ea"/>
                          <a:cs typeface="+mn-cs"/>
                        </a:rPr>
                        <a:t>Gelir Vergisi Stopajı Desteği</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no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pPr algn="ctr"/>
                      <a:r>
                        <a:rPr lang="tr-TR" sz="1600" dirty="0"/>
                        <a:t>10 </a:t>
                      </a:r>
                      <a:r>
                        <a:rPr lang="tr-TR" sz="1600" dirty="0" smtClean="0"/>
                        <a:t>Yıl (Asgari </a:t>
                      </a:r>
                      <a:r>
                        <a:rPr lang="tr-TR" sz="1600" dirty="0"/>
                        <a:t>Ücret)</a:t>
                      </a:r>
                    </a:p>
                    <a:p>
                      <a:pPr algn="ctr"/>
                      <a:r>
                        <a:rPr lang="tr-TR" sz="1600" dirty="0"/>
                        <a:t>Yüksek </a:t>
                      </a:r>
                      <a:r>
                        <a:rPr lang="tr-TR" sz="1600" dirty="0" smtClean="0"/>
                        <a:t>Teknoloji</a:t>
                      </a:r>
                      <a:r>
                        <a:rPr lang="tr-TR" sz="1600" baseline="0" dirty="0" smtClean="0"/>
                        <a:t> için</a:t>
                      </a:r>
                      <a:r>
                        <a:rPr lang="tr-TR" sz="1600" dirty="0" smtClean="0"/>
                        <a:t> </a:t>
                      </a:r>
                      <a:r>
                        <a:rPr lang="tr-TR" sz="1600" dirty="0"/>
                        <a:t>500 </a:t>
                      </a:r>
                      <a:r>
                        <a:rPr lang="tr-TR" sz="1600" dirty="0" smtClean="0"/>
                        <a:t>Kişi, Orta-Yüksek Teknoloji</a:t>
                      </a:r>
                      <a:r>
                        <a:rPr lang="tr-TR" sz="1600" baseline="0" dirty="0" smtClean="0"/>
                        <a:t> için</a:t>
                      </a:r>
                      <a:r>
                        <a:rPr lang="tr-TR" sz="1600" dirty="0" smtClean="0"/>
                        <a:t> </a:t>
                      </a:r>
                      <a:r>
                        <a:rPr lang="tr-TR" sz="1600" dirty="0"/>
                        <a:t>300 Kişi</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no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pPr algn="ctr"/>
                      <a:r>
                        <a:rPr lang="tr-TR" sz="1600" dirty="0"/>
                        <a:t>10 </a:t>
                      </a:r>
                      <a:r>
                        <a:rPr lang="tr-TR" sz="1600" dirty="0" smtClean="0"/>
                        <a:t>Yıl (Asgari </a:t>
                      </a:r>
                      <a:r>
                        <a:rPr lang="tr-TR" sz="1600" dirty="0"/>
                        <a:t>Ücret)</a:t>
                      </a:r>
                    </a:p>
                    <a:p>
                      <a:pPr algn="ctr"/>
                      <a:r>
                        <a:rPr lang="tr-TR" sz="1600" dirty="0"/>
                        <a:t>Kişi limiti yok</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noFill/>
                  </a:tcPr>
                </a:tc>
                <a:extLst>
                  <a:ext uri="{0D108BD9-81ED-4DB2-BD59-A6C34878D82A}">
                    <a16:rowId xmlns:a16="http://schemas.microsoft.com/office/drawing/2014/main" val="2895308524"/>
                  </a:ext>
                </a:extLst>
              </a:tr>
              <a:tr h="558301">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r>
                        <a:rPr lang="tr-TR" sz="1600" kern="1200" dirty="0">
                          <a:solidFill>
                            <a:schemeClr val="dk1"/>
                          </a:solidFill>
                          <a:latin typeface="+mn-lt"/>
                          <a:ea typeface="+mn-ea"/>
                          <a:cs typeface="+mn-cs"/>
                        </a:rPr>
                        <a:t>Faiz veya Kar Payı Desteği</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solidFill>
                      <a:srgbClr val="5B9BD5">
                        <a:tint val="2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pPr algn="ctr"/>
                      <a:r>
                        <a:rPr lang="tr-TR" sz="1600" dirty="0"/>
                        <a:t>TL </a:t>
                      </a:r>
                      <a:r>
                        <a:rPr lang="tr-TR" sz="1600" dirty="0" smtClean="0"/>
                        <a:t>Kredi için Yüksek </a:t>
                      </a:r>
                      <a:r>
                        <a:rPr lang="tr-TR" sz="1600" dirty="0" smtClean="0"/>
                        <a:t>Teknoloji</a:t>
                      </a:r>
                      <a:r>
                        <a:rPr lang="tr-TR" sz="1600" baseline="0" dirty="0" smtClean="0"/>
                        <a:t> için</a:t>
                      </a:r>
                      <a:r>
                        <a:rPr lang="tr-TR" sz="1600" dirty="0" smtClean="0"/>
                        <a:t> 10 Puan, Orta-Yüksek Teknoloji</a:t>
                      </a:r>
                      <a:r>
                        <a:rPr lang="tr-TR" sz="1600" baseline="0" dirty="0" smtClean="0"/>
                        <a:t> için</a:t>
                      </a:r>
                      <a:r>
                        <a:rPr lang="tr-TR" sz="1600" dirty="0" smtClean="0"/>
                        <a:t> 8 </a:t>
                      </a:r>
                      <a:r>
                        <a:rPr lang="tr-TR" sz="1600" dirty="0" smtClean="0"/>
                        <a:t>Puan iken, Döviz </a:t>
                      </a:r>
                      <a:r>
                        <a:rPr lang="tr-TR" sz="1600" dirty="0"/>
                        <a:t>Kredi </a:t>
                      </a:r>
                      <a:r>
                        <a:rPr lang="tr-TR" sz="1600" dirty="0" smtClean="0"/>
                        <a:t>için 2 </a:t>
                      </a:r>
                      <a:r>
                        <a:rPr lang="tr-TR" sz="1600" dirty="0"/>
                        <a:t>Puan</a:t>
                      </a:r>
                    </a:p>
                    <a:p>
                      <a:pPr algn="ctr"/>
                      <a:r>
                        <a:rPr lang="tr-TR" sz="1600" dirty="0"/>
                        <a:t>Yatırımın %</a:t>
                      </a:r>
                      <a:r>
                        <a:rPr lang="tr-TR" sz="1600" dirty="0" smtClean="0"/>
                        <a:t>20'si (50 </a:t>
                      </a:r>
                      <a:r>
                        <a:rPr lang="tr-TR" sz="1600" dirty="0"/>
                        <a:t>Milyon </a:t>
                      </a:r>
                      <a:r>
                        <a:rPr lang="tr-TR" sz="1600" dirty="0" smtClean="0"/>
                        <a:t>Limiti)</a:t>
                      </a:r>
                      <a:endParaRPr lang="tr-TR" sz="1600" dirty="0"/>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solidFill>
                      <a:srgbClr val="5B9BD5">
                        <a:tint val="2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pPr algn="ctr"/>
                      <a:r>
                        <a:rPr lang="tr-TR" sz="1600" dirty="0"/>
                        <a:t>10 Yıla </a:t>
                      </a:r>
                      <a:r>
                        <a:rPr lang="tr-TR" sz="1600" dirty="0" smtClean="0"/>
                        <a:t>Kadar Limitsiz</a:t>
                      </a:r>
                      <a:endParaRPr lang="tr-TR" sz="1600" dirty="0"/>
                    </a:p>
                    <a:p>
                      <a:pPr algn="ctr"/>
                      <a:endParaRPr lang="tr-TR" sz="1600" dirty="0"/>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solidFill>
                      <a:srgbClr val="5B9BD5">
                        <a:tint val="20000"/>
                      </a:srgbClr>
                    </a:solidFill>
                  </a:tcPr>
                </a:tc>
                <a:extLst>
                  <a:ext uri="{0D108BD9-81ED-4DB2-BD59-A6C34878D82A}">
                    <a16:rowId xmlns:a16="http://schemas.microsoft.com/office/drawing/2014/main" val="3264129696"/>
                  </a:ext>
                </a:extLst>
              </a:tr>
              <a:tr h="254591">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r>
                        <a:rPr lang="tr-TR" sz="1600" kern="1200" dirty="0">
                          <a:solidFill>
                            <a:schemeClr val="dk1"/>
                          </a:solidFill>
                          <a:latin typeface="+mn-lt"/>
                          <a:ea typeface="+mn-ea"/>
                          <a:cs typeface="+mn-cs"/>
                        </a:rPr>
                        <a:t>Yatırım Yeri Tahsisi</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no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pPr algn="ctr"/>
                      <a:r>
                        <a:rPr lang="tr-TR" sz="1600" dirty="0"/>
                        <a:t>Var</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no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pPr algn="ctr"/>
                      <a:r>
                        <a:rPr lang="tr-TR" sz="1600" dirty="0"/>
                        <a:t>Var</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noFill/>
                  </a:tcPr>
                </a:tc>
                <a:extLst>
                  <a:ext uri="{0D108BD9-81ED-4DB2-BD59-A6C34878D82A}">
                    <a16:rowId xmlns:a16="http://schemas.microsoft.com/office/drawing/2014/main" val="649074658"/>
                  </a:ext>
                </a:extLst>
              </a:tr>
              <a:tr h="254591">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r>
                        <a:rPr lang="tr-TR" sz="1600" kern="1200" dirty="0">
                          <a:solidFill>
                            <a:schemeClr val="dk1"/>
                          </a:solidFill>
                          <a:latin typeface="+mn-lt"/>
                          <a:ea typeface="+mn-ea"/>
                          <a:cs typeface="+mn-cs"/>
                        </a:rPr>
                        <a:t>KDV İadesi</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solidFill>
                      <a:srgbClr val="5B9BD5">
                        <a:tint val="2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pPr algn="ctr"/>
                      <a:r>
                        <a:rPr lang="tr-TR" sz="1600" dirty="0"/>
                        <a:t>Var</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solidFill>
                      <a:srgbClr val="5B9BD5">
                        <a:tint val="2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pPr algn="ctr"/>
                      <a:r>
                        <a:rPr lang="tr-TR" sz="1600" dirty="0"/>
                        <a:t>Var</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solidFill>
                      <a:srgbClr val="5B9BD5">
                        <a:tint val="20000"/>
                      </a:srgbClr>
                    </a:solidFill>
                  </a:tcPr>
                </a:tc>
                <a:extLst>
                  <a:ext uri="{0D108BD9-81ED-4DB2-BD59-A6C34878D82A}">
                    <a16:rowId xmlns:a16="http://schemas.microsoft.com/office/drawing/2014/main" val="3502474948"/>
                  </a:ext>
                </a:extLst>
              </a:tr>
              <a:tr h="254591">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r>
                        <a:rPr lang="tr-TR" sz="1600" kern="1200" dirty="0">
                          <a:solidFill>
                            <a:schemeClr val="dk1"/>
                          </a:solidFill>
                          <a:latin typeface="+mn-lt"/>
                          <a:ea typeface="+mn-ea"/>
                          <a:cs typeface="+mn-cs"/>
                        </a:rPr>
                        <a:t>Enerji Desteği</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no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pPr algn="ctr"/>
                      <a:r>
                        <a:rPr lang="tr-TR" sz="1600" dirty="0"/>
                        <a:t>Yok</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no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pPr algn="ctr"/>
                      <a:r>
                        <a:rPr lang="tr-TR" sz="1600" dirty="0"/>
                        <a:t>10 </a:t>
                      </a:r>
                      <a:r>
                        <a:rPr lang="tr-TR" sz="1600" dirty="0" smtClean="0"/>
                        <a:t>Yıl Enerji </a:t>
                      </a:r>
                      <a:r>
                        <a:rPr lang="tr-TR" sz="1600" dirty="0"/>
                        <a:t>Giderinin Yarısı</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noFill/>
                  </a:tcPr>
                </a:tc>
                <a:extLst>
                  <a:ext uri="{0D108BD9-81ED-4DB2-BD59-A6C34878D82A}">
                    <a16:rowId xmlns:a16="http://schemas.microsoft.com/office/drawing/2014/main" val="3134652067"/>
                  </a:ext>
                </a:extLst>
              </a:tr>
              <a:tr h="265117">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r>
                        <a:rPr lang="tr-TR" sz="1600" kern="1200" dirty="0">
                          <a:solidFill>
                            <a:schemeClr val="dk1"/>
                          </a:solidFill>
                          <a:latin typeface="+mn-lt"/>
                          <a:ea typeface="+mn-ea"/>
                          <a:cs typeface="+mn-cs"/>
                        </a:rPr>
                        <a:t>Nitelikli Personel Desteği</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solidFill>
                      <a:srgbClr val="5B9BD5">
                        <a:tint val="2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pPr algn="ctr"/>
                      <a:r>
                        <a:rPr lang="tr-TR" sz="1600" dirty="0"/>
                        <a:t>Yok</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solidFill>
                      <a:srgbClr val="5B9BD5">
                        <a:tint val="2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pPr algn="ctr"/>
                      <a:r>
                        <a:rPr lang="tr-TR" sz="1600" dirty="0"/>
                        <a:t>20 x Brüt </a:t>
                      </a:r>
                      <a:r>
                        <a:rPr lang="tr-TR" sz="1600" dirty="0" smtClean="0"/>
                        <a:t>Asgari Ücret (5 Yıl)</a:t>
                      </a:r>
                      <a:endParaRPr lang="tr-TR" sz="1600" dirty="0"/>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solidFill>
                      <a:srgbClr val="5B9BD5">
                        <a:tint val="20000"/>
                      </a:srgbClr>
                    </a:solidFill>
                  </a:tcPr>
                </a:tc>
                <a:extLst>
                  <a:ext uri="{0D108BD9-81ED-4DB2-BD59-A6C34878D82A}">
                    <a16:rowId xmlns:a16="http://schemas.microsoft.com/office/drawing/2014/main" val="3063814146"/>
                  </a:ext>
                </a:extLst>
              </a:tr>
              <a:tr h="254591">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r>
                        <a:rPr lang="tr-TR" sz="1600" kern="1200" dirty="0">
                          <a:solidFill>
                            <a:schemeClr val="dk1"/>
                          </a:solidFill>
                          <a:latin typeface="+mn-lt"/>
                          <a:ea typeface="+mn-ea"/>
                          <a:cs typeface="+mn-cs"/>
                        </a:rPr>
                        <a:t>Sermaye Desteği</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no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pPr algn="ctr"/>
                      <a:r>
                        <a:rPr lang="tr-TR" sz="1600" dirty="0"/>
                        <a:t>Yok</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no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pPr algn="ctr"/>
                      <a:r>
                        <a:rPr lang="tr-TR" sz="1600" dirty="0"/>
                        <a:t>Var</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noFill/>
                  </a:tcPr>
                </a:tc>
                <a:extLst>
                  <a:ext uri="{0D108BD9-81ED-4DB2-BD59-A6C34878D82A}">
                    <a16:rowId xmlns:a16="http://schemas.microsoft.com/office/drawing/2014/main" val="394975176"/>
                  </a:ext>
                </a:extLst>
              </a:tr>
              <a:tr h="254591">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r>
                        <a:rPr lang="tr-TR" sz="1600" kern="1200" dirty="0">
                          <a:solidFill>
                            <a:schemeClr val="dk1"/>
                          </a:solidFill>
                          <a:latin typeface="+mn-lt"/>
                          <a:ea typeface="+mn-ea"/>
                          <a:cs typeface="+mn-cs"/>
                        </a:rPr>
                        <a:t>Kamu Alım Garantisi</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solidFill>
                      <a:srgbClr val="5B9BD5">
                        <a:tint val="2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pPr algn="ctr"/>
                      <a:r>
                        <a:rPr lang="tr-TR" sz="1600" dirty="0"/>
                        <a:t>Yok</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solidFill>
                      <a:srgbClr val="5B9BD5">
                        <a:tint val="2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pPr algn="ctr"/>
                      <a:r>
                        <a:rPr lang="tr-TR" sz="1600" dirty="0"/>
                        <a:t>Var</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solidFill>
                      <a:srgbClr val="5B9BD5">
                        <a:tint val="20000"/>
                      </a:srgbClr>
                    </a:solidFill>
                  </a:tcPr>
                </a:tc>
                <a:extLst>
                  <a:ext uri="{0D108BD9-81ED-4DB2-BD59-A6C34878D82A}">
                    <a16:rowId xmlns:a16="http://schemas.microsoft.com/office/drawing/2014/main" val="2781963119"/>
                  </a:ext>
                </a:extLst>
              </a:tr>
            </a:tbl>
          </a:graphicData>
        </a:graphic>
      </p:graphicFrame>
    </p:spTree>
    <p:extLst>
      <p:ext uri="{BB962C8B-B14F-4D97-AF65-F5344CB8AC3E}">
        <p14:creationId xmlns:p14="http://schemas.microsoft.com/office/powerpoint/2010/main" val="229276926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306"/>
        <p:cNvGrpSpPr/>
        <p:nvPr/>
      </p:nvGrpSpPr>
      <p:grpSpPr>
        <a:xfrm>
          <a:off x="0" y="0"/>
          <a:ext cx="0" cy="0"/>
          <a:chOff x="0" y="0"/>
          <a:chExt cx="0" cy="0"/>
        </a:xfrm>
      </p:grpSpPr>
      <p:sp>
        <p:nvSpPr>
          <p:cNvPr id="307" name="Google Shape;307;p25"/>
          <p:cNvSpPr txBox="1">
            <a:spLocks noGrp="1"/>
          </p:cNvSpPr>
          <p:nvPr>
            <p:ph type="sldNum" idx="12"/>
          </p:nvPr>
        </p:nvSpPr>
        <p:spPr>
          <a:xfrm>
            <a:off x="11675166" y="6464439"/>
            <a:ext cx="390900" cy="2280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tr-TR"/>
              <a:t>19</a:t>
            </a:fld>
            <a:endParaRPr/>
          </a:p>
        </p:txBody>
      </p:sp>
      <p:sp>
        <p:nvSpPr>
          <p:cNvPr id="7" name="Google Shape;308;p25">
            <a:extLst>
              <a:ext uri="{FF2B5EF4-FFF2-40B4-BE49-F238E27FC236}">
                <a16:creationId xmlns:a16="http://schemas.microsoft.com/office/drawing/2014/main" id="{761CFA59-211A-409C-B5D5-6F7E27119C51}"/>
              </a:ext>
            </a:extLst>
          </p:cNvPr>
          <p:cNvSpPr txBox="1">
            <a:spLocks noGrp="1"/>
          </p:cNvSpPr>
          <p:nvPr>
            <p:ph type="title"/>
          </p:nvPr>
        </p:nvSpPr>
        <p:spPr>
          <a:xfrm>
            <a:off x="838200" y="368400"/>
            <a:ext cx="10836966" cy="730500"/>
          </a:xfrm>
          <a:prstGeom prst="rect">
            <a:avLst/>
          </a:prstGeom>
        </p:spPr>
        <p:txBody>
          <a:bodyPr spcFirstLastPara="1" wrap="square" lIns="91425" tIns="45700" rIns="91425" bIns="45700" anchor="ctr" anchorCtr="0">
            <a:noAutofit/>
          </a:bodyPr>
          <a:lstStyle/>
          <a:p>
            <a:pPr lvl="0" algn="ctr"/>
            <a:r>
              <a:rPr lang="tr-TR" sz="3200" b="1" dirty="0">
                <a:solidFill>
                  <a:srgbClr val="FF0000"/>
                </a:solidFill>
                <a:latin typeface="Times New Roman" panose="02020603050405020304" pitchFamily="18" charset="0"/>
                <a:cs typeface="Times New Roman" panose="02020603050405020304" pitchFamily="18" charset="0"/>
              </a:rPr>
              <a:t>2</a:t>
            </a:r>
            <a:r>
              <a:rPr lang="tr-TR" sz="3200" b="1" dirty="0" smtClean="0">
                <a:solidFill>
                  <a:srgbClr val="FF0000"/>
                </a:solidFill>
                <a:latin typeface="Times New Roman" panose="02020603050405020304" pitchFamily="18" charset="0"/>
                <a:cs typeface="Times New Roman" panose="02020603050405020304" pitchFamily="18" charset="0"/>
              </a:rPr>
              <a:t>. </a:t>
            </a:r>
            <a:r>
              <a:rPr lang="tr-TR" sz="3200" b="1" dirty="0">
                <a:solidFill>
                  <a:srgbClr val="FF0000"/>
                </a:solidFill>
                <a:latin typeface="Times New Roman" panose="02020603050405020304" pitchFamily="18" charset="0"/>
                <a:cs typeface="Times New Roman" panose="02020603050405020304" pitchFamily="18" charset="0"/>
              </a:rPr>
              <a:t>Yapacağım Yatırım İçin Teşvik Sisteminden Ne Kadar Yararlanabilirim? </a:t>
            </a:r>
            <a:r>
              <a:rPr lang="tr-TR" sz="3200" b="1" dirty="0" smtClean="0">
                <a:solidFill>
                  <a:srgbClr val="FF0000"/>
                </a:solidFill>
                <a:latin typeface="Times New Roman" panose="02020603050405020304" pitchFamily="18" charset="0"/>
                <a:cs typeface="Times New Roman" panose="02020603050405020304" pitchFamily="18" charset="0"/>
              </a:rPr>
              <a:t>– </a:t>
            </a:r>
            <a:r>
              <a:rPr lang="tr-TR" sz="3200" b="1" dirty="0" smtClean="0">
                <a:solidFill>
                  <a:srgbClr val="FF0000"/>
                </a:solidFill>
                <a:latin typeface="Times New Roman" panose="02020603050405020304" pitchFamily="18" charset="0"/>
                <a:ea typeface="+mn-ea"/>
                <a:cs typeface="Times New Roman" panose="02020603050405020304" pitchFamily="18" charset="0"/>
              </a:rPr>
              <a:t>Hamle Programı 1</a:t>
            </a:r>
            <a:endParaRPr sz="3200" b="1" dirty="0">
              <a:solidFill>
                <a:srgbClr val="FF0000"/>
              </a:solidFill>
              <a:latin typeface="Times New Roman" panose="02020603050405020304" pitchFamily="18" charset="0"/>
              <a:ea typeface="+mn-ea"/>
              <a:cs typeface="Times New Roman" panose="02020603050405020304" pitchFamily="18" charset="0"/>
            </a:endParaRPr>
          </a:p>
        </p:txBody>
      </p:sp>
      <p:sp>
        <p:nvSpPr>
          <p:cNvPr id="5" name="Rectangle 3">
            <a:extLst>
              <a:ext uri="{FF2B5EF4-FFF2-40B4-BE49-F238E27FC236}">
                <a16:creationId xmlns:a16="http://schemas.microsoft.com/office/drawing/2014/main" id="{A6AB14AE-57ED-41D6-91A9-CF4AFF895C3F}"/>
              </a:ext>
            </a:extLst>
          </p:cNvPr>
          <p:cNvSpPr txBox="1">
            <a:spLocks noChangeArrowheads="1"/>
          </p:cNvSpPr>
          <p:nvPr/>
        </p:nvSpPr>
        <p:spPr>
          <a:xfrm>
            <a:off x="340659" y="1960199"/>
            <a:ext cx="11510682" cy="3086939"/>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Roboto"/>
                <a:ea typeface="Roboto"/>
                <a:cs typeface="Roboto"/>
                <a:sym typeface="Roboto"/>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Roboto"/>
                <a:ea typeface="Roboto"/>
                <a:cs typeface="Roboto"/>
                <a:sym typeface="Roboto"/>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Roboto"/>
                <a:ea typeface="Roboto"/>
                <a:cs typeface="Roboto"/>
                <a:sym typeface="Roboto"/>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Roboto"/>
                <a:ea typeface="Roboto"/>
                <a:cs typeface="Roboto"/>
                <a:sym typeface="Roboto"/>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Roboto"/>
                <a:ea typeface="Roboto"/>
                <a:cs typeface="Roboto"/>
                <a:sym typeface="Roboto"/>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0" indent="0">
              <a:buFont typeface="Arial"/>
              <a:buNone/>
              <a:defRPr/>
            </a:pPr>
            <a:r>
              <a:rPr lang="tr-TR" sz="2400" b="1" dirty="0">
                <a:solidFill>
                  <a:srgbClr val="000000"/>
                </a:solidFill>
                <a:latin typeface="Calibri" pitchFamily="34" charset="0"/>
                <a:cs typeface="Calibri" pitchFamily="34" charset="0"/>
              </a:rPr>
              <a:t>  </a:t>
            </a:r>
            <a:endParaRPr lang="tr-TR" sz="2000" dirty="0">
              <a:solidFill>
                <a:srgbClr val="000000"/>
              </a:solidFill>
              <a:latin typeface="Calibri" pitchFamily="34" charset="0"/>
              <a:cs typeface="Calibri" pitchFamily="34" charset="0"/>
            </a:endParaRPr>
          </a:p>
        </p:txBody>
      </p:sp>
      <p:graphicFrame>
        <p:nvGraphicFramePr>
          <p:cNvPr id="6" name="Diyagram 5">
            <a:extLst>
              <a:ext uri="{FF2B5EF4-FFF2-40B4-BE49-F238E27FC236}">
                <a16:creationId xmlns:a16="http://schemas.microsoft.com/office/drawing/2014/main" id="{3674DBB0-E78F-4A66-AA13-DBF66606A68A}"/>
              </a:ext>
            </a:extLst>
          </p:cNvPr>
          <p:cNvGraphicFramePr/>
          <p:nvPr>
            <p:extLst>
              <p:ext uri="{D42A27DB-BD31-4B8C-83A1-F6EECF244321}">
                <p14:modId xmlns:p14="http://schemas.microsoft.com/office/powerpoint/2010/main" val="2614761113"/>
              </p:ext>
            </p:extLst>
          </p:nvPr>
        </p:nvGraphicFramePr>
        <p:xfrm>
          <a:off x="-1229401" y="1709800"/>
          <a:ext cx="11523981"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Ok: Sol 7">
            <a:extLst>
              <a:ext uri="{FF2B5EF4-FFF2-40B4-BE49-F238E27FC236}">
                <a16:creationId xmlns:a16="http://schemas.microsoft.com/office/drawing/2014/main" id="{629E1904-15F1-4CB2-B445-8DD85E4E3ED5}"/>
              </a:ext>
            </a:extLst>
          </p:cNvPr>
          <p:cNvSpPr/>
          <p:nvPr/>
        </p:nvSpPr>
        <p:spPr>
          <a:xfrm>
            <a:off x="8612080" y="1273628"/>
            <a:ext cx="3027680" cy="1660341"/>
          </a:xfrm>
          <a:prstGeom prst="leftArrow">
            <a:avLst/>
          </a:prstGeom>
          <a:gradFill flip="none" rotWithShape="1">
            <a:gsLst>
              <a:gs pos="0">
                <a:srgbClr val="6C8190">
                  <a:shade val="30000"/>
                  <a:satMod val="115000"/>
                </a:srgbClr>
              </a:gs>
              <a:gs pos="50000">
                <a:srgbClr val="6C8190">
                  <a:shade val="67500"/>
                  <a:satMod val="115000"/>
                </a:srgbClr>
              </a:gs>
              <a:gs pos="100000">
                <a:srgbClr val="6C8190">
                  <a:shade val="100000"/>
                  <a:satMod val="115000"/>
                </a:srgbClr>
              </a:gs>
            </a:gsLst>
            <a:lin ang="0" scaled="1"/>
            <a:tileRect/>
          </a:gradFill>
          <a:ln w="28575" cap="flat" cmpd="sng" algn="ctr">
            <a:solidFill>
              <a:srgbClr val="D6B36A"/>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tr-TR" sz="2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a:ea typeface="+mn-ea"/>
                <a:cs typeface="+mn-cs"/>
              </a:rPr>
              <a:t>TÜBİTAK</a:t>
            </a:r>
          </a:p>
        </p:txBody>
      </p:sp>
      <p:sp>
        <p:nvSpPr>
          <p:cNvPr id="9" name="Ok: Sol 8">
            <a:extLst>
              <a:ext uri="{FF2B5EF4-FFF2-40B4-BE49-F238E27FC236}">
                <a16:creationId xmlns:a16="http://schemas.microsoft.com/office/drawing/2014/main" id="{244A014D-3553-40B9-B71F-8FD293E36D43}"/>
              </a:ext>
            </a:extLst>
          </p:cNvPr>
          <p:cNvSpPr/>
          <p:nvPr/>
        </p:nvSpPr>
        <p:spPr>
          <a:xfrm>
            <a:off x="8612080" y="3184368"/>
            <a:ext cx="3027680" cy="1756145"/>
          </a:xfrm>
          <a:prstGeom prst="leftArrow">
            <a:avLst/>
          </a:prstGeom>
          <a:gradFill flip="none" rotWithShape="1">
            <a:gsLst>
              <a:gs pos="0">
                <a:srgbClr val="6C8190">
                  <a:shade val="30000"/>
                  <a:satMod val="115000"/>
                </a:srgbClr>
              </a:gs>
              <a:gs pos="50000">
                <a:srgbClr val="6C8190">
                  <a:shade val="67500"/>
                  <a:satMod val="115000"/>
                </a:srgbClr>
              </a:gs>
              <a:gs pos="100000">
                <a:srgbClr val="6C8190">
                  <a:shade val="100000"/>
                  <a:satMod val="115000"/>
                </a:srgbClr>
              </a:gs>
            </a:gsLst>
            <a:lin ang="0" scaled="1"/>
            <a:tileRect/>
          </a:gradFill>
          <a:ln w="28575" cap="flat" cmpd="sng" algn="ctr">
            <a:solidFill>
              <a:srgbClr val="D6B36A"/>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tr-TR" sz="2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a:ea typeface="+mn-ea"/>
                <a:cs typeface="+mn-cs"/>
              </a:rPr>
              <a:t>KOSGEB</a:t>
            </a:r>
          </a:p>
        </p:txBody>
      </p:sp>
      <p:sp>
        <p:nvSpPr>
          <p:cNvPr id="10" name="Dikdörtgen: Yuvarlatılmış Köşeler 12">
            <a:extLst>
              <a:ext uri="{FF2B5EF4-FFF2-40B4-BE49-F238E27FC236}">
                <a16:creationId xmlns:a16="http://schemas.microsoft.com/office/drawing/2014/main" id="{28F86D73-4DCB-4422-A558-C6F213991437}"/>
              </a:ext>
            </a:extLst>
          </p:cNvPr>
          <p:cNvSpPr/>
          <p:nvPr/>
        </p:nvSpPr>
        <p:spPr>
          <a:xfrm>
            <a:off x="8724520" y="4983592"/>
            <a:ext cx="3027680" cy="1534159"/>
          </a:xfrm>
          <a:prstGeom prst="roundRect">
            <a:avLst/>
          </a:prstGeom>
          <a:solidFill>
            <a:srgbClr val="D6B36A"/>
          </a:solidFill>
          <a:ln w="12700" cap="flat" cmpd="sng" algn="ctr">
            <a:solidFill>
              <a:srgbClr val="ED7D31">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tr-TR" sz="1800" b="0" i="0" u="none" strike="noStrike" kern="1200" cap="none" spc="0" normalizeH="0" baseline="0" noProof="0" dirty="0">
                <a:ln>
                  <a:noFill/>
                </a:ln>
                <a:solidFill>
                  <a:prstClr val="black"/>
                </a:solidFill>
                <a:effectLst/>
                <a:uLnTx/>
                <a:uFillTx/>
                <a:latin typeface="Calibri"/>
                <a:ea typeface="+mn-ea"/>
                <a:cs typeface="+mn-cs"/>
              </a:rPr>
              <a:t>Komite tarafından desteklenmesine karar verilen yatırımlar, TÜBİTAK ve/veya KOSGEB tarafından da doğrudan desteklenebilir. </a:t>
            </a:r>
          </a:p>
        </p:txBody>
      </p:sp>
    </p:spTree>
    <p:extLst>
      <p:ext uri="{BB962C8B-B14F-4D97-AF65-F5344CB8AC3E}">
        <p14:creationId xmlns:p14="http://schemas.microsoft.com/office/powerpoint/2010/main" val="33232462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70858" y="470230"/>
            <a:ext cx="10515600" cy="909760"/>
          </a:xfrm>
        </p:spPr>
        <p:txBody>
          <a:bodyPr>
            <a:normAutofit/>
          </a:bodyPr>
          <a:lstStyle/>
          <a:p>
            <a:pPr algn="ctr"/>
            <a:r>
              <a:rPr lang="tr-TR" sz="3600" b="1" dirty="0">
                <a:solidFill>
                  <a:srgbClr val="FF0000"/>
                </a:solidFill>
                <a:latin typeface="Times New Roman" panose="02020603050405020304" pitchFamily="18" charset="0"/>
                <a:ea typeface="+mn-ea"/>
                <a:cs typeface="Times New Roman" panose="02020603050405020304" pitchFamily="18" charset="0"/>
              </a:rPr>
              <a:t>Yatırım Destek Ofisi Faaliyetleri</a:t>
            </a:r>
            <a:endParaRPr lang="en-GB" sz="3600" b="1" dirty="0">
              <a:solidFill>
                <a:srgbClr val="FF0000"/>
              </a:solidFill>
              <a:latin typeface="Times New Roman" panose="02020603050405020304" pitchFamily="18" charset="0"/>
              <a:ea typeface="+mn-ea"/>
              <a:cs typeface="Times New Roman" panose="02020603050405020304" pitchFamily="18" charset="0"/>
            </a:endParaRPr>
          </a:p>
        </p:txBody>
      </p:sp>
      <p:sp>
        <p:nvSpPr>
          <p:cNvPr id="3" name="İçerik Yer Tutucusu 2"/>
          <p:cNvSpPr>
            <a:spLocks noGrp="1"/>
          </p:cNvSpPr>
          <p:nvPr>
            <p:ph sz="half" idx="1"/>
          </p:nvPr>
        </p:nvSpPr>
        <p:spPr>
          <a:xfrm>
            <a:off x="1121228" y="1514372"/>
            <a:ext cx="10189027" cy="5256542"/>
          </a:xfrm>
        </p:spPr>
        <p:txBody>
          <a:bodyPr>
            <a:noAutofit/>
          </a:bodyPr>
          <a:lstStyle/>
          <a:p>
            <a:r>
              <a:rPr lang="tr-TR" sz="3200" dirty="0" smtClean="0"/>
              <a:t>İlin yatırım ortamının geliştirilmesine yönelik Yatırım </a:t>
            </a:r>
            <a:r>
              <a:rPr lang="tr-TR" sz="3200" dirty="0"/>
              <a:t>D</a:t>
            </a:r>
            <a:r>
              <a:rPr lang="tr-TR" sz="3200" dirty="0" smtClean="0"/>
              <a:t>estek ve Tanıtım </a:t>
            </a:r>
            <a:r>
              <a:rPr lang="tr-TR" sz="3200" dirty="0"/>
              <a:t>F</a:t>
            </a:r>
            <a:r>
              <a:rPr lang="tr-TR" sz="3200" dirty="0" smtClean="0"/>
              <a:t>aaliyetleri</a:t>
            </a:r>
          </a:p>
          <a:p>
            <a:pPr lvl="1"/>
            <a:r>
              <a:rPr lang="tr-TR" sz="2800" dirty="0" smtClean="0"/>
              <a:t>İlin </a:t>
            </a:r>
            <a:r>
              <a:rPr lang="tr-TR" sz="2800" dirty="0" smtClean="0"/>
              <a:t>yatırım ortamı hakkında bilgilendirme</a:t>
            </a:r>
          </a:p>
          <a:p>
            <a:pPr lvl="1"/>
            <a:r>
              <a:rPr lang="tr-TR" sz="2800" dirty="0" smtClean="0"/>
              <a:t>Devlet destekleri konusunda bilgilendirme</a:t>
            </a:r>
          </a:p>
          <a:p>
            <a:pPr lvl="1"/>
            <a:r>
              <a:rPr lang="tr-TR" sz="2800" dirty="0" smtClean="0"/>
              <a:t>Teşvik </a:t>
            </a:r>
            <a:r>
              <a:rPr lang="tr-TR" sz="2800" dirty="0" smtClean="0"/>
              <a:t>sistemi konusunda bilgilendirme ve kapama işlemleri</a:t>
            </a:r>
          </a:p>
          <a:p>
            <a:pPr lvl="1"/>
            <a:r>
              <a:rPr lang="tr-TR" sz="2800" dirty="0" smtClean="0"/>
              <a:t>Özel sektöre yönelik iş geliştirme çalışmaları</a:t>
            </a:r>
          </a:p>
          <a:p>
            <a:pPr lvl="1"/>
            <a:r>
              <a:rPr lang="tr-TR" sz="2800" dirty="0" smtClean="0"/>
              <a:t>Yatırım yeri çalışmaları</a:t>
            </a:r>
          </a:p>
          <a:p>
            <a:pPr lvl="1"/>
            <a:r>
              <a:rPr lang="tr-TR" sz="2800" dirty="0" smtClean="0"/>
              <a:t>Yatırım sürecindeki iş ve işlemlerin takip ve koordinasyonu</a:t>
            </a:r>
          </a:p>
          <a:p>
            <a:pPr lvl="1"/>
            <a:r>
              <a:rPr lang="tr-TR" sz="2800" dirty="0" smtClean="0"/>
              <a:t>Dış ticaret bilgisi konularında çalışmalar</a:t>
            </a:r>
          </a:p>
          <a:p>
            <a:pPr lvl="1"/>
            <a:r>
              <a:rPr lang="tr-TR" sz="2800" dirty="0" smtClean="0"/>
              <a:t>Kamu, STK ve özel sektör temsilcileriyle ilişkiler</a:t>
            </a:r>
          </a:p>
          <a:p>
            <a:pPr lvl="1"/>
            <a:r>
              <a:rPr lang="tr-TR" sz="2800" dirty="0" smtClean="0"/>
              <a:t>Saha çalışmaları</a:t>
            </a:r>
          </a:p>
        </p:txBody>
      </p:sp>
    </p:spTree>
    <p:extLst>
      <p:ext uri="{BB962C8B-B14F-4D97-AF65-F5344CB8AC3E}">
        <p14:creationId xmlns:p14="http://schemas.microsoft.com/office/powerpoint/2010/main" val="334761896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306"/>
        <p:cNvGrpSpPr/>
        <p:nvPr/>
      </p:nvGrpSpPr>
      <p:grpSpPr>
        <a:xfrm>
          <a:off x="0" y="0"/>
          <a:ext cx="0" cy="0"/>
          <a:chOff x="0" y="0"/>
          <a:chExt cx="0" cy="0"/>
        </a:xfrm>
      </p:grpSpPr>
      <p:sp>
        <p:nvSpPr>
          <p:cNvPr id="307" name="Google Shape;307;p25"/>
          <p:cNvSpPr txBox="1">
            <a:spLocks noGrp="1"/>
          </p:cNvSpPr>
          <p:nvPr>
            <p:ph type="sldNum" idx="12"/>
          </p:nvPr>
        </p:nvSpPr>
        <p:spPr>
          <a:xfrm>
            <a:off x="11675166" y="6464439"/>
            <a:ext cx="390900" cy="2280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tr-TR"/>
              <a:t>20</a:t>
            </a:fld>
            <a:endParaRPr/>
          </a:p>
        </p:txBody>
      </p:sp>
      <p:sp>
        <p:nvSpPr>
          <p:cNvPr id="7" name="Google Shape;308;p25">
            <a:extLst>
              <a:ext uri="{FF2B5EF4-FFF2-40B4-BE49-F238E27FC236}">
                <a16:creationId xmlns:a16="http://schemas.microsoft.com/office/drawing/2014/main" id="{761CFA59-211A-409C-B5D5-6F7E27119C51}"/>
              </a:ext>
            </a:extLst>
          </p:cNvPr>
          <p:cNvSpPr txBox="1">
            <a:spLocks noGrp="1"/>
          </p:cNvSpPr>
          <p:nvPr>
            <p:ph type="title"/>
          </p:nvPr>
        </p:nvSpPr>
        <p:spPr>
          <a:xfrm>
            <a:off x="466212" y="336503"/>
            <a:ext cx="11510681" cy="730500"/>
          </a:xfrm>
          <a:prstGeom prst="rect">
            <a:avLst/>
          </a:prstGeom>
        </p:spPr>
        <p:txBody>
          <a:bodyPr spcFirstLastPara="1" wrap="square" lIns="91425" tIns="45700" rIns="91425" bIns="45700" anchor="ctr" anchorCtr="0">
            <a:noAutofit/>
          </a:bodyPr>
          <a:lstStyle/>
          <a:p>
            <a:pPr lvl="0" algn="ctr"/>
            <a:r>
              <a:rPr lang="tr-TR" sz="3600" b="1" dirty="0">
                <a:solidFill>
                  <a:srgbClr val="FF0000"/>
                </a:solidFill>
                <a:latin typeface="Times New Roman" panose="02020603050405020304" pitchFamily="18" charset="0"/>
                <a:cs typeface="Times New Roman" panose="02020603050405020304" pitchFamily="18" charset="0"/>
              </a:rPr>
              <a:t>2</a:t>
            </a:r>
            <a:r>
              <a:rPr lang="tr-TR" sz="3600" b="1" dirty="0" smtClean="0">
                <a:solidFill>
                  <a:srgbClr val="FF0000"/>
                </a:solidFill>
                <a:latin typeface="Times New Roman" panose="02020603050405020304" pitchFamily="18" charset="0"/>
                <a:cs typeface="Times New Roman" panose="02020603050405020304" pitchFamily="18" charset="0"/>
              </a:rPr>
              <a:t>. </a:t>
            </a:r>
            <a:r>
              <a:rPr lang="tr-TR" sz="3600" b="1" dirty="0">
                <a:solidFill>
                  <a:srgbClr val="FF0000"/>
                </a:solidFill>
                <a:latin typeface="Times New Roman" panose="02020603050405020304" pitchFamily="18" charset="0"/>
                <a:cs typeface="Times New Roman" panose="02020603050405020304" pitchFamily="18" charset="0"/>
              </a:rPr>
              <a:t>Yapacağım Yatırım İçin Teşvik Sisteminden Ne Kadar Yararlanabilirim? </a:t>
            </a:r>
            <a:r>
              <a:rPr lang="tr-TR" sz="3600" b="1" dirty="0" smtClean="0">
                <a:solidFill>
                  <a:srgbClr val="FF0000"/>
                </a:solidFill>
                <a:latin typeface="Times New Roman" panose="02020603050405020304" pitchFamily="18" charset="0"/>
                <a:cs typeface="Times New Roman" panose="02020603050405020304" pitchFamily="18" charset="0"/>
              </a:rPr>
              <a:t>– </a:t>
            </a:r>
            <a:r>
              <a:rPr lang="tr-TR" sz="3600" b="1" dirty="0" smtClean="0">
                <a:solidFill>
                  <a:srgbClr val="FF0000"/>
                </a:solidFill>
                <a:latin typeface="Times New Roman" panose="02020603050405020304" pitchFamily="18" charset="0"/>
                <a:ea typeface="+mn-ea"/>
                <a:cs typeface="Times New Roman" panose="02020603050405020304" pitchFamily="18" charset="0"/>
              </a:rPr>
              <a:t>Hamle Programı 2</a:t>
            </a:r>
            <a:endParaRPr sz="3600" b="1" dirty="0">
              <a:solidFill>
                <a:srgbClr val="FF0000"/>
              </a:solidFill>
              <a:latin typeface="Times New Roman" panose="02020603050405020304" pitchFamily="18" charset="0"/>
              <a:ea typeface="+mn-ea"/>
              <a:cs typeface="Times New Roman" panose="02020603050405020304" pitchFamily="18" charset="0"/>
            </a:endParaRPr>
          </a:p>
        </p:txBody>
      </p:sp>
      <p:sp>
        <p:nvSpPr>
          <p:cNvPr id="5" name="Rectangle 3">
            <a:extLst>
              <a:ext uri="{FF2B5EF4-FFF2-40B4-BE49-F238E27FC236}">
                <a16:creationId xmlns:a16="http://schemas.microsoft.com/office/drawing/2014/main" id="{A6AB14AE-57ED-41D6-91A9-CF4AFF895C3F}"/>
              </a:ext>
            </a:extLst>
          </p:cNvPr>
          <p:cNvSpPr txBox="1">
            <a:spLocks noChangeArrowheads="1"/>
          </p:cNvSpPr>
          <p:nvPr/>
        </p:nvSpPr>
        <p:spPr>
          <a:xfrm>
            <a:off x="340659" y="1960199"/>
            <a:ext cx="11510682" cy="3086939"/>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Roboto"/>
                <a:ea typeface="Roboto"/>
                <a:cs typeface="Roboto"/>
                <a:sym typeface="Roboto"/>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Roboto"/>
                <a:ea typeface="Roboto"/>
                <a:cs typeface="Roboto"/>
                <a:sym typeface="Roboto"/>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Roboto"/>
                <a:ea typeface="Roboto"/>
                <a:cs typeface="Roboto"/>
                <a:sym typeface="Roboto"/>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Roboto"/>
                <a:ea typeface="Roboto"/>
                <a:cs typeface="Roboto"/>
                <a:sym typeface="Roboto"/>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Roboto"/>
                <a:ea typeface="Roboto"/>
                <a:cs typeface="Roboto"/>
                <a:sym typeface="Roboto"/>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0" indent="0">
              <a:buFont typeface="Arial"/>
              <a:buNone/>
              <a:defRPr/>
            </a:pPr>
            <a:r>
              <a:rPr lang="tr-TR" sz="2400" b="1" dirty="0">
                <a:solidFill>
                  <a:srgbClr val="000000"/>
                </a:solidFill>
                <a:latin typeface="Calibri" pitchFamily="34" charset="0"/>
                <a:cs typeface="Calibri" pitchFamily="34" charset="0"/>
              </a:rPr>
              <a:t>  </a:t>
            </a:r>
            <a:endParaRPr lang="tr-TR" sz="2000" dirty="0">
              <a:solidFill>
                <a:srgbClr val="000000"/>
              </a:solidFill>
              <a:latin typeface="Calibri" pitchFamily="34" charset="0"/>
              <a:cs typeface="Calibri" pitchFamily="34" charset="0"/>
            </a:endParaRPr>
          </a:p>
        </p:txBody>
      </p:sp>
      <p:graphicFrame>
        <p:nvGraphicFramePr>
          <p:cNvPr id="6" name="Tablo 5">
            <a:extLst>
              <a:ext uri="{FF2B5EF4-FFF2-40B4-BE49-F238E27FC236}">
                <a16:creationId xmlns:a16="http://schemas.microsoft.com/office/drawing/2014/main" id="{D1F9741C-2EF4-4DF4-8851-261983B3C4DF}"/>
              </a:ext>
            </a:extLst>
          </p:cNvPr>
          <p:cNvGraphicFramePr>
            <a:graphicFrameLocks noGrp="1"/>
          </p:cNvGraphicFramePr>
          <p:nvPr>
            <p:extLst>
              <p:ext uri="{D42A27DB-BD31-4B8C-83A1-F6EECF244321}">
                <p14:modId xmlns:p14="http://schemas.microsoft.com/office/powerpoint/2010/main" val="2413998739"/>
              </p:ext>
            </p:extLst>
          </p:nvPr>
        </p:nvGraphicFramePr>
        <p:xfrm>
          <a:off x="445715" y="1401867"/>
          <a:ext cx="5815493" cy="5176572"/>
        </p:xfrm>
        <a:graphic>
          <a:graphicData uri="http://schemas.openxmlformats.org/drawingml/2006/table">
            <a:tbl>
              <a:tblPr firstRow="1" bandRow="1">
                <a:effectLst>
                  <a:outerShdw blurRad="88900" dist="38100" dir="5400000" algn="t" rotWithShape="0">
                    <a:prstClr val="black">
                      <a:alpha val="42000"/>
                    </a:prstClr>
                  </a:outerShdw>
                </a:effectLst>
              </a:tblPr>
              <a:tblGrid>
                <a:gridCol w="2332895">
                  <a:extLst>
                    <a:ext uri="{9D8B030D-6E8A-4147-A177-3AD203B41FA5}">
                      <a16:colId xmlns:a16="http://schemas.microsoft.com/office/drawing/2014/main" val="2886234421"/>
                    </a:ext>
                  </a:extLst>
                </a:gridCol>
                <a:gridCol w="1772634">
                  <a:extLst>
                    <a:ext uri="{9D8B030D-6E8A-4147-A177-3AD203B41FA5}">
                      <a16:colId xmlns:a16="http://schemas.microsoft.com/office/drawing/2014/main" val="2315050847"/>
                    </a:ext>
                  </a:extLst>
                </a:gridCol>
                <a:gridCol w="1709964">
                  <a:extLst>
                    <a:ext uri="{9D8B030D-6E8A-4147-A177-3AD203B41FA5}">
                      <a16:colId xmlns:a16="http://schemas.microsoft.com/office/drawing/2014/main" val="1274150898"/>
                    </a:ext>
                  </a:extLst>
                </a:gridCol>
              </a:tblGrid>
              <a:tr h="269629">
                <a:tc>
                  <a:txBody>
                    <a:bodyPr/>
                    <a:lstStyle>
                      <a:lvl1pPr marR="0" algn="l" rtl="0">
                        <a:lnSpc>
                          <a:spcPct val="100000"/>
                        </a:lnSpc>
                        <a:spcBef>
                          <a:spcPts val="0"/>
                        </a:spcBef>
                        <a:spcAft>
                          <a:spcPts val="0"/>
                        </a:spcAft>
                        <a:buClr>
                          <a:srgbClr val="000000"/>
                        </a:buClr>
                        <a:buFont typeface="Arial"/>
                        <a:defRPr sz="1400" b="1" i="0" u="none" strike="noStrike" cap="none">
                          <a:solidFill>
                            <a:schemeClr val="lt1"/>
                          </a:solidFill>
                          <a:latin typeface="Calibri"/>
                          <a:sym typeface="Arial"/>
                        </a:defRPr>
                      </a:lvl1pPr>
                      <a:lvl2pPr marR="0" algn="l" rtl="0">
                        <a:lnSpc>
                          <a:spcPct val="100000"/>
                        </a:lnSpc>
                        <a:spcBef>
                          <a:spcPts val="0"/>
                        </a:spcBef>
                        <a:spcAft>
                          <a:spcPts val="0"/>
                        </a:spcAft>
                        <a:buClr>
                          <a:srgbClr val="000000"/>
                        </a:buClr>
                        <a:buFont typeface="Arial"/>
                        <a:defRPr sz="1400" b="1" i="0" u="none" strike="noStrike" cap="none">
                          <a:solidFill>
                            <a:schemeClr val="lt1"/>
                          </a:solidFill>
                          <a:latin typeface="Calibri"/>
                          <a:sym typeface="Arial"/>
                        </a:defRPr>
                      </a:lvl2pPr>
                      <a:lvl3pPr marR="0" algn="l" rtl="0">
                        <a:lnSpc>
                          <a:spcPct val="100000"/>
                        </a:lnSpc>
                        <a:spcBef>
                          <a:spcPts val="0"/>
                        </a:spcBef>
                        <a:spcAft>
                          <a:spcPts val="0"/>
                        </a:spcAft>
                        <a:buClr>
                          <a:srgbClr val="000000"/>
                        </a:buClr>
                        <a:buFont typeface="Arial"/>
                        <a:defRPr sz="1400" b="1" i="0" u="none" strike="noStrike" cap="none">
                          <a:solidFill>
                            <a:schemeClr val="lt1"/>
                          </a:solidFill>
                          <a:latin typeface="Calibri"/>
                          <a:sym typeface="Arial"/>
                        </a:defRPr>
                      </a:lvl3pPr>
                      <a:lvl4pPr marR="0" algn="l" rtl="0">
                        <a:lnSpc>
                          <a:spcPct val="100000"/>
                        </a:lnSpc>
                        <a:spcBef>
                          <a:spcPts val="0"/>
                        </a:spcBef>
                        <a:spcAft>
                          <a:spcPts val="0"/>
                        </a:spcAft>
                        <a:buClr>
                          <a:srgbClr val="000000"/>
                        </a:buClr>
                        <a:buFont typeface="Arial"/>
                        <a:defRPr sz="1400" b="1" i="0" u="none" strike="noStrike" cap="none">
                          <a:solidFill>
                            <a:schemeClr val="lt1"/>
                          </a:solidFill>
                          <a:latin typeface="Calibri"/>
                          <a:sym typeface="Arial"/>
                        </a:defRPr>
                      </a:lvl4pPr>
                      <a:lvl5pPr marR="0" algn="l" rtl="0">
                        <a:lnSpc>
                          <a:spcPct val="100000"/>
                        </a:lnSpc>
                        <a:spcBef>
                          <a:spcPts val="0"/>
                        </a:spcBef>
                        <a:spcAft>
                          <a:spcPts val="0"/>
                        </a:spcAft>
                        <a:buClr>
                          <a:srgbClr val="000000"/>
                        </a:buClr>
                        <a:buFont typeface="Arial"/>
                        <a:defRPr sz="1400" b="1" i="0" u="none" strike="noStrike" cap="none">
                          <a:solidFill>
                            <a:schemeClr val="lt1"/>
                          </a:solidFill>
                          <a:latin typeface="Calibri"/>
                          <a:sym typeface="Arial"/>
                        </a:defRPr>
                      </a:lvl5pPr>
                      <a:lvl6pPr marR="0" algn="l" rtl="0">
                        <a:lnSpc>
                          <a:spcPct val="100000"/>
                        </a:lnSpc>
                        <a:spcBef>
                          <a:spcPts val="0"/>
                        </a:spcBef>
                        <a:spcAft>
                          <a:spcPts val="0"/>
                        </a:spcAft>
                        <a:buClr>
                          <a:srgbClr val="000000"/>
                        </a:buClr>
                        <a:buFont typeface="Arial"/>
                        <a:defRPr sz="1400" b="1" i="0" u="none" strike="noStrike" cap="none">
                          <a:solidFill>
                            <a:schemeClr val="lt1"/>
                          </a:solidFill>
                          <a:latin typeface="Calibri"/>
                          <a:sym typeface="Arial"/>
                        </a:defRPr>
                      </a:lvl6pPr>
                      <a:lvl7pPr marR="0" algn="l" rtl="0">
                        <a:lnSpc>
                          <a:spcPct val="100000"/>
                        </a:lnSpc>
                        <a:spcBef>
                          <a:spcPts val="0"/>
                        </a:spcBef>
                        <a:spcAft>
                          <a:spcPts val="0"/>
                        </a:spcAft>
                        <a:buClr>
                          <a:srgbClr val="000000"/>
                        </a:buClr>
                        <a:buFont typeface="Arial"/>
                        <a:defRPr sz="1400" b="1" i="0" u="none" strike="noStrike" cap="none">
                          <a:solidFill>
                            <a:schemeClr val="lt1"/>
                          </a:solidFill>
                          <a:latin typeface="Calibri"/>
                          <a:sym typeface="Arial"/>
                        </a:defRPr>
                      </a:lvl7pPr>
                      <a:lvl8pPr marR="0" algn="l" rtl="0">
                        <a:lnSpc>
                          <a:spcPct val="100000"/>
                        </a:lnSpc>
                        <a:spcBef>
                          <a:spcPts val="0"/>
                        </a:spcBef>
                        <a:spcAft>
                          <a:spcPts val="0"/>
                        </a:spcAft>
                        <a:buClr>
                          <a:srgbClr val="000000"/>
                        </a:buClr>
                        <a:buFont typeface="Arial"/>
                        <a:defRPr sz="1400" b="1" i="0" u="none" strike="noStrike" cap="none">
                          <a:solidFill>
                            <a:schemeClr val="lt1"/>
                          </a:solidFill>
                          <a:latin typeface="Calibri"/>
                          <a:sym typeface="Arial"/>
                        </a:defRPr>
                      </a:lvl8pPr>
                      <a:lvl9pPr marR="0" algn="l" rtl="0">
                        <a:lnSpc>
                          <a:spcPct val="100000"/>
                        </a:lnSpc>
                        <a:spcBef>
                          <a:spcPts val="0"/>
                        </a:spcBef>
                        <a:spcAft>
                          <a:spcPts val="0"/>
                        </a:spcAft>
                        <a:buClr>
                          <a:srgbClr val="000000"/>
                        </a:buClr>
                        <a:buFont typeface="Arial"/>
                        <a:defRPr sz="1400" b="1" i="0" u="none" strike="noStrike" cap="none">
                          <a:solidFill>
                            <a:schemeClr val="lt1"/>
                          </a:solidFill>
                          <a:latin typeface="Calibri"/>
                          <a:sym typeface="Arial"/>
                        </a:defRPr>
                      </a:lvl9pPr>
                    </a:lstStyle>
                    <a:p>
                      <a:endParaRPr lang="tr-TR" sz="1400" dirty="0">
                        <a:solidFill>
                          <a:schemeClr val="bg1"/>
                        </a:solidFill>
                      </a:endParaRPr>
                    </a:p>
                  </a:txBody>
                  <a:tcPr marL="67694" marR="67694" marT="33848" marB="33848">
                    <a:lnL w="12700" cmpd="sng">
                      <a:noFill/>
                    </a:lnL>
                    <a:lnR w="12700" cmpd="sng">
                      <a:noFill/>
                    </a:lnR>
                    <a:lnT w="12700" cmpd="sng">
                      <a:noFill/>
                    </a:lnT>
                    <a:lnB w="38100" cmpd="sng">
                      <a:noFill/>
                    </a:lnB>
                    <a:lnTlToBr w="12700" cmpd="sng">
                      <a:noFill/>
                      <a:prstDash val="solid"/>
                    </a:lnTlToBr>
                    <a:lnBlToTr w="12700" cmpd="sng">
                      <a:noFill/>
                      <a:prstDash val="solid"/>
                    </a:lnBlToTr>
                    <a:cell3D prstMaterial="dkEdge">
                      <a:bevel w="25400" h="25400" prst="angle"/>
                      <a:lightRig rig="flood" dir="t"/>
                    </a:cell3D>
                    <a:solidFill>
                      <a:srgbClr val="D6B36A"/>
                    </a:solidFill>
                  </a:tcPr>
                </a:tc>
                <a:tc gridSpan="2">
                  <a:txBody>
                    <a:bodyPr/>
                    <a:lstStyle>
                      <a:lvl1pPr marR="0" algn="l" rtl="0">
                        <a:lnSpc>
                          <a:spcPct val="100000"/>
                        </a:lnSpc>
                        <a:spcBef>
                          <a:spcPts val="0"/>
                        </a:spcBef>
                        <a:spcAft>
                          <a:spcPts val="0"/>
                        </a:spcAft>
                        <a:buClr>
                          <a:srgbClr val="000000"/>
                        </a:buClr>
                        <a:buFont typeface="Arial"/>
                        <a:defRPr sz="1400" b="1" i="0" u="none" strike="noStrike" cap="none">
                          <a:solidFill>
                            <a:schemeClr val="lt1"/>
                          </a:solidFill>
                          <a:latin typeface="Calibri"/>
                          <a:sym typeface="Arial"/>
                        </a:defRPr>
                      </a:lvl1pPr>
                      <a:lvl2pPr marR="0" algn="l" rtl="0">
                        <a:lnSpc>
                          <a:spcPct val="100000"/>
                        </a:lnSpc>
                        <a:spcBef>
                          <a:spcPts val="0"/>
                        </a:spcBef>
                        <a:spcAft>
                          <a:spcPts val="0"/>
                        </a:spcAft>
                        <a:buClr>
                          <a:srgbClr val="000000"/>
                        </a:buClr>
                        <a:buFont typeface="Arial"/>
                        <a:defRPr sz="1400" b="1" i="0" u="none" strike="noStrike" cap="none">
                          <a:solidFill>
                            <a:schemeClr val="lt1"/>
                          </a:solidFill>
                          <a:latin typeface="Calibri"/>
                          <a:sym typeface="Arial"/>
                        </a:defRPr>
                      </a:lvl2pPr>
                      <a:lvl3pPr marR="0" algn="l" rtl="0">
                        <a:lnSpc>
                          <a:spcPct val="100000"/>
                        </a:lnSpc>
                        <a:spcBef>
                          <a:spcPts val="0"/>
                        </a:spcBef>
                        <a:spcAft>
                          <a:spcPts val="0"/>
                        </a:spcAft>
                        <a:buClr>
                          <a:srgbClr val="000000"/>
                        </a:buClr>
                        <a:buFont typeface="Arial"/>
                        <a:defRPr sz="1400" b="1" i="0" u="none" strike="noStrike" cap="none">
                          <a:solidFill>
                            <a:schemeClr val="lt1"/>
                          </a:solidFill>
                          <a:latin typeface="Calibri"/>
                          <a:sym typeface="Arial"/>
                        </a:defRPr>
                      </a:lvl3pPr>
                      <a:lvl4pPr marR="0" algn="l" rtl="0">
                        <a:lnSpc>
                          <a:spcPct val="100000"/>
                        </a:lnSpc>
                        <a:spcBef>
                          <a:spcPts val="0"/>
                        </a:spcBef>
                        <a:spcAft>
                          <a:spcPts val="0"/>
                        </a:spcAft>
                        <a:buClr>
                          <a:srgbClr val="000000"/>
                        </a:buClr>
                        <a:buFont typeface="Arial"/>
                        <a:defRPr sz="1400" b="1" i="0" u="none" strike="noStrike" cap="none">
                          <a:solidFill>
                            <a:schemeClr val="lt1"/>
                          </a:solidFill>
                          <a:latin typeface="Calibri"/>
                          <a:sym typeface="Arial"/>
                        </a:defRPr>
                      </a:lvl4pPr>
                      <a:lvl5pPr marR="0" algn="l" rtl="0">
                        <a:lnSpc>
                          <a:spcPct val="100000"/>
                        </a:lnSpc>
                        <a:spcBef>
                          <a:spcPts val="0"/>
                        </a:spcBef>
                        <a:spcAft>
                          <a:spcPts val="0"/>
                        </a:spcAft>
                        <a:buClr>
                          <a:srgbClr val="000000"/>
                        </a:buClr>
                        <a:buFont typeface="Arial"/>
                        <a:defRPr sz="1400" b="1" i="0" u="none" strike="noStrike" cap="none">
                          <a:solidFill>
                            <a:schemeClr val="lt1"/>
                          </a:solidFill>
                          <a:latin typeface="Calibri"/>
                          <a:sym typeface="Arial"/>
                        </a:defRPr>
                      </a:lvl5pPr>
                      <a:lvl6pPr marR="0" algn="l" rtl="0">
                        <a:lnSpc>
                          <a:spcPct val="100000"/>
                        </a:lnSpc>
                        <a:spcBef>
                          <a:spcPts val="0"/>
                        </a:spcBef>
                        <a:spcAft>
                          <a:spcPts val="0"/>
                        </a:spcAft>
                        <a:buClr>
                          <a:srgbClr val="000000"/>
                        </a:buClr>
                        <a:buFont typeface="Arial"/>
                        <a:defRPr sz="1400" b="1" i="0" u="none" strike="noStrike" cap="none">
                          <a:solidFill>
                            <a:schemeClr val="lt1"/>
                          </a:solidFill>
                          <a:latin typeface="Calibri"/>
                          <a:sym typeface="Arial"/>
                        </a:defRPr>
                      </a:lvl6pPr>
                      <a:lvl7pPr marR="0" algn="l" rtl="0">
                        <a:lnSpc>
                          <a:spcPct val="100000"/>
                        </a:lnSpc>
                        <a:spcBef>
                          <a:spcPts val="0"/>
                        </a:spcBef>
                        <a:spcAft>
                          <a:spcPts val="0"/>
                        </a:spcAft>
                        <a:buClr>
                          <a:srgbClr val="000000"/>
                        </a:buClr>
                        <a:buFont typeface="Arial"/>
                        <a:defRPr sz="1400" b="1" i="0" u="none" strike="noStrike" cap="none">
                          <a:solidFill>
                            <a:schemeClr val="lt1"/>
                          </a:solidFill>
                          <a:latin typeface="Calibri"/>
                          <a:sym typeface="Arial"/>
                        </a:defRPr>
                      </a:lvl7pPr>
                      <a:lvl8pPr marR="0" algn="l" rtl="0">
                        <a:lnSpc>
                          <a:spcPct val="100000"/>
                        </a:lnSpc>
                        <a:spcBef>
                          <a:spcPts val="0"/>
                        </a:spcBef>
                        <a:spcAft>
                          <a:spcPts val="0"/>
                        </a:spcAft>
                        <a:buClr>
                          <a:srgbClr val="000000"/>
                        </a:buClr>
                        <a:buFont typeface="Arial"/>
                        <a:defRPr sz="1400" b="1" i="0" u="none" strike="noStrike" cap="none">
                          <a:solidFill>
                            <a:schemeClr val="lt1"/>
                          </a:solidFill>
                          <a:latin typeface="Calibri"/>
                          <a:sym typeface="Arial"/>
                        </a:defRPr>
                      </a:lvl8pPr>
                      <a:lvl9pPr marR="0" algn="l" rtl="0">
                        <a:lnSpc>
                          <a:spcPct val="100000"/>
                        </a:lnSpc>
                        <a:spcBef>
                          <a:spcPts val="0"/>
                        </a:spcBef>
                        <a:spcAft>
                          <a:spcPts val="0"/>
                        </a:spcAft>
                        <a:buClr>
                          <a:srgbClr val="000000"/>
                        </a:buClr>
                        <a:buFont typeface="Arial"/>
                        <a:defRPr sz="1400" b="1" i="0" u="none" strike="noStrike" cap="none">
                          <a:solidFill>
                            <a:schemeClr val="lt1"/>
                          </a:solidFill>
                          <a:latin typeface="Calibri"/>
                          <a:sym typeface="Arial"/>
                        </a:defRPr>
                      </a:lvl9pPr>
                    </a:lstStyle>
                    <a:p>
                      <a:pPr algn="ctr"/>
                      <a:r>
                        <a:rPr lang="tr-TR" sz="1200" dirty="0">
                          <a:solidFill>
                            <a:schemeClr val="bg1"/>
                          </a:solidFill>
                        </a:rPr>
                        <a:t>Oran ve Süreler</a:t>
                      </a:r>
                    </a:p>
                  </a:txBody>
                  <a:tcPr marL="84280" marR="84280" marT="42140" marB="42140">
                    <a:lnL w="12700" cmpd="sng">
                      <a:noFill/>
                    </a:lnL>
                    <a:lnR w="12700" cmpd="sng">
                      <a:noFill/>
                    </a:lnR>
                    <a:lnT w="12700" cmpd="sng">
                      <a:noFill/>
                    </a:lnT>
                    <a:lnB w="38100" cmpd="sng">
                      <a:noFill/>
                    </a:lnB>
                    <a:lnTlToBr w="12700" cmpd="sng">
                      <a:noFill/>
                      <a:prstDash val="solid"/>
                    </a:lnTlToBr>
                    <a:lnBlToTr w="12700" cmpd="sng">
                      <a:noFill/>
                      <a:prstDash val="solid"/>
                    </a:lnBlToTr>
                    <a:cell3D prstMaterial="dkEdge">
                      <a:bevel w="25400" h="25400" prst="angle"/>
                      <a:lightRig rig="flood" dir="t"/>
                    </a:cell3D>
                    <a:solidFill>
                      <a:srgbClr val="D6B36A"/>
                    </a:solidFill>
                  </a:tcPr>
                </a:tc>
                <a:tc hMerge="1">
                  <a:txBody>
                    <a:bodyPr/>
                    <a:lstStyle/>
                    <a:p>
                      <a:pPr algn="ctr"/>
                      <a:endParaRPr lang="tr-TR" sz="1400" dirty="0"/>
                    </a:p>
                  </a:txBody>
                  <a:tcPr/>
                </a:tc>
                <a:extLst>
                  <a:ext uri="{0D108BD9-81ED-4DB2-BD59-A6C34878D82A}">
                    <a16:rowId xmlns:a16="http://schemas.microsoft.com/office/drawing/2014/main" val="955971826"/>
                  </a:ext>
                </a:extLst>
              </a:tr>
              <a:tr h="225768">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r>
                        <a:rPr lang="tr-TR" sz="1100" b="1" dirty="0">
                          <a:solidFill>
                            <a:schemeClr val="bg1"/>
                          </a:solidFill>
                        </a:rPr>
                        <a:t>Destek Unsurları</a:t>
                      </a:r>
                    </a:p>
                  </a:txBody>
                  <a:tcPr marL="67694" marR="67694" marT="33848" marB="33848" anchor="ctr">
                    <a:lnL w="12700" cmpd="sng">
                      <a:noFill/>
                    </a:lnL>
                    <a:lnR w="12700" cmpd="sng">
                      <a:noFill/>
                    </a:lnR>
                    <a:lnT w="38100" cmpd="sng">
                      <a:noFill/>
                    </a:lnT>
                    <a:lnB w="12700" cmpd="sng">
                      <a:noFill/>
                    </a:lnB>
                    <a:lnTlToBr w="12700" cmpd="sng">
                      <a:noFill/>
                      <a:prstDash val="solid"/>
                    </a:lnTlToBr>
                    <a:lnBlToTr w="12700" cmpd="sng">
                      <a:noFill/>
                      <a:prstDash val="solid"/>
                    </a:lnBlToTr>
                    <a:cell3D prstMaterial="dkEdge">
                      <a:bevel w="25400" h="25400" prst="angle"/>
                      <a:lightRig rig="flood" dir="t"/>
                    </a:cell3D>
                    <a:solidFill>
                      <a:srgbClr val="687F91"/>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r>
                        <a:rPr lang="tr-TR" sz="1100" b="1" kern="1200" dirty="0">
                          <a:solidFill>
                            <a:schemeClr val="bg1"/>
                          </a:solidFill>
                          <a:latin typeface="+mn-lt"/>
                          <a:ea typeface="+mn-ea"/>
                          <a:cs typeface="+mn-cs"/>
                        </a:rPr>
                        <a:t>Stratejik Yatırım</a:t>
                      </a:r>
                    </a:p>
                  </a:txBody>
                  <a:tcPr marL="67694" marR="67694" marT="33848" marB="33848" anchor="ctr">
                    <a:lnL w="12700" cmpd="sng">
                      <a:noFill/>
                    </a:lnL>
                    <a:lnR w="12700" cmpd="sng">
                      <a:noFill/>
                    </a:lnR>
                    <a:lnT w="38100" cmpd="sng">
                      <a:noFill/>
                    </a:lnT>
                    <a:lnB w="12700" cmpd="sng">
                      <a:noFill/>
                    </a:lnB>
                    <a:lnTlToBr w="12700" cmpd="sng">
                      <a:noFill/>
                      <a:prstDash val="solid"/>
                    </a:lnTlToBr>
                    <a:lnBlToTr w="12700" cmpd="sng">
                      <a:noFill/>
                      <a:prstDash val="solid"/>
                    </a:lnBlToTr>
                    <a:cell3D prstMaterial="dkEdge">
                      <a:bevel w="25400" h="25400" prst="angle"/>
                      <a:lightRig rig="flood" dir="t"/>
                    </a:cell3D>
                    <a:solidFill>
                      <a:srgbClr val="687F91"/>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r>
                        <a:rPr lang="tr-TR" sz="1100" b="1" dirty="0">
                          <a:solidFill>
                            <a:schemeClr val="bg1"/>
                          </a:solidFill>
                        </a:rPr>
                        <a:t>Proje Bazlı</a:t>
                      </a:r>
                      <a:endParaRPr lang="tr-TR" sz="2400" b="1" dirty="0">
                        <a:solidFill>
                          <a:schemeClr val="bg1"/>
                        </a:solidFill>
                      </a:endParaRPr>
                    </a:p>
                  </a:txBody>
                  <a:tcPr marL="67694" marR="67694" marT="33848" marB="33848" anchor="ctr">
                    <a:lnL w="12700" cmpd="sng">
                      <a:noFill/>
                    </a:lnL>
                    <a:lnR w="12700" cmpd="sng">
                      <a:noFill/>
                    </a:lnR>
                    <a:lnT w="38100" cmpd="sng">
                      <a:noFill/>
                    </a:lnT>
                    <a:lnB w="12700" cmpd="sng">
                      <a:noFill/>
                    </a:lnB>
                    <a:lnTlToBr w="12700" cmpd="sng">
                      <a:noFill/>
                      <a:prstDash val="solid"/>
                    </a:lnTlToBr>
                    <a:lnBlToTr w="12700" cmpd="sng">
                      <a:noFill/>
                      <a:prstDash val="solid"/>
                    </a:lnBlToTr>
                    <a:cell3D prstMaterial="dkEdge">
                      <a:bevel w="25400" h="25400" prst="angle"/>
                      <a:lightRig rig="flood" dir="t"/>
                    </a:cell3D>
                    <a:solidFill>
                      <a:srgbClr val="687F91"/>
                    </a:solidFill>
                  </a:tcPr>
                </a:tc>
                <a:extLst>
                  <a:ext uri="{0D108BD9-81ED-4DB2-BD59-A6C34878D82A}">
                    <a16:rowId xmlns:a16="http://schemas.microsoft.com/office/drawing/2014/main" val="1612008088"/>
                  </a:ext>
                </a:extLst>
              </a:tr>
              <a:tr h="196527">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r>
                        <a:rPr lang="tr-TR" sz="800" dirty="0"/>
                        <a:t>KDV İstisnası</a:t>
                      </a:r>
                    </a:p>
                  </a:txBody>
                  <a:tcPr marL="67694" marR="67694" marT="33848" marB="33848">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solidFill>
                      <a:srgbClr val="5B9BD5">
                        <a:tint val="2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pPr algn="ctr"/>
                      <a:r>
                        <a:rPr lang="tr-TR" sz="800" dirty="0"/>
                        <a:t>Var</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solidFill>
                      <a:srgbClr val="5B9BD5">
                        <a:tint val="2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pPr algn="ctr"/>
                      <a:r>
                        <a:rPr lang="tr-TR" sz="800" dirty="0"/>
                        <a:t>Var</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solidFill>
                      <a:srgbClr val="5B9BD5">
                        <a:tint val="20000"/>
                      </a:srgbClr>
                    </a:solidFill>
                  </a:tcPr>
                </a:tc>
                <a:extLst>
                  <a:ext uri="{0D108BD9-81ED-4DB2-BD59-A6C34878D82A}">
                    <a16:rowId xmlns:a16="http://schemas.microsoft.com/office/drawing/2014/main" val="2901318133"/>
                  </a:ext>
                </a:extLst>
              </a:tr>
              <a:tr h="196527">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pPr algn="just">
                        <a:lnSpc>
                          <a:spcPct val="107000"/>
                        </a:lnSpc>
                        <a:spcAft>
                          <a:spcPts val="0"/>
                        </a:spcAft>
                      </a:pPr>
                      <a:r>
                        <a:rPr lang="tr-TR" sz="800" kern="1200" dirty="0">
                          <a:solidFill>
                            <a:schemeClr val="dk1"/>
                          </a:solidFill>
                          <a:latin typeface="+mn-lt"/>
                          <a:ea typeface="+mn-ea"/>
                          <a:cs typeface="+mn-cs"/>
                        </a:rPr>
                        <a:t>Gümrük Vergisi Muafiyeti</a:t>
                      </a:r>
                    </a:p>
                  </a:txBody>
                  <a:tcPr marL="50771" marR="50771"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no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pPr algn="ctr"/>
                      <a:r>
                        <a:rPr lang="tr-TR" sz="800" dirty="0"/>
                        <a:t>Var</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no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pPr algn="ctr"/>
                      <a:r>
                        <a:rPr lang="tr-TR" sz="800" dirty="0"/>
                        <a:t>Var</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noFill/>
                  </a:tcPr>
                </a:tc>
                <a:extLst>
                  <a:ext uri="{0D108BD9-81ED-4DB2-BD59-A6C34878D82A}">
                    <a16:rowId xmlns:a16="http://schemas.microsoft.com/office/drawing/2014/main" val="2318647631"/>
                  </a:ext>
                </a:extLst>
              </a:tr>
              <a:tr h="328110">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r>
                        <a:rPr lang="tr-TR" sz="800" kern="1200" dirty="0">
                          <a:solidFill>
                            <a:schemeClr val="dk1"/>
                          </a:solidFill>
                          <a:latin typeface="+mn-lt"/>
                          <a:ea typeface="+mn-ea"/>
                          <a:cs typeface="+mn-cs"/>
                        </a:rPr>
                        <a:t>Vergi İndirimi</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solidFill>
                      <a:srgbClr val="5B9BD5">
                        <a:tint val="2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pPr algn="ctr"/>
                      <a:r>
                        <a:rPr lang="tr-TR" sz="800" dirty="0"/>
                        <a:t>Y.K.O= %50</a:t>
                      </a:r>
                    </a:p>
                    <a:p>
                      <a:pPr algn="ctr"/>
                      <a:r>
                        <a:rPr lang="tr-TR" sz="800" dirty="0"/>
                        <a:t>V.I.O= %90</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solidFill>
                      <a:srgbClr val="5B9BD5">
                        <a:tint val="2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pPr algn="ctr"/>
                      <a:r>
                        <a:rPr lang="tr-TR" sz="800" dirty="0"/>
                        <a:t>Y.K.O= %200</a:t>
                      </a:r>
                    </a:p>
                    <a:p>
                      <a:pPr algn="ctr"/>
                      <a:r>
                        <a:rPr lang="tr-TR" sz="800" dirty="0"/>
                        <a:t>V.I.O= %100</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solidFill>
                      <a:srgbClr val="5B9BD5">
                        <a:tint val="20000"/>
                      </a:srgbClr>
                    </a:solidFill>
                  </a:tcPr>
                </a:tc>
                <a:extLst>
                  <a:ext uri="{0D108BD9-81ED-4DB2-BD59-A6C34878D82A}">
                    <a16:rowId xmlns:a16="http://schemas.microsoft.com/office/drawing/2014/main" val="916258427"/>
                  </a:ext>
                </a:extLst>
              </a:tr>
              <a:tr h="459693">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r>
                        <a:rPr lang="it-IT" sz="800" kern="1200" dirty="0">
                          <a:solidFill>
                            <a:schemeClr val="dk1"/>
                          </a:solidFill>
                          <a:latin typeface="+mn-lt"/>
                          <a:ea typeface="+mn-ea"/>
                          <a:cs typeface="+mn-cs"/>
                        </a:rPr>
                        <a:t>Sigorta Primi İşveren Hissesi Desteği</a:t>
                      </a:r>
                      <a:endParaRPr lang="tr-TR" sz="800" kern="1200" dirty="0">
                        <a:solidFill>
                          <a:schemeClr val="dk1"/>
                        </a:solidFill>
                        <a:latin typeface="+mn-lt"/>
                        <a:ea typeface="+mn-ea"/>
                        <a:cs typeface="+mn-cs"/>
                      </a:endParaRP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no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pPr algn="ctr"/>
                      <a:r>
                        <a:rPr lang="tr-TR" sz="800" dirty="0"/>
                        <a:t>6. Bölgede: 10 Yıl</a:t>
                      </a:r>
                    </a:p>
                    <a:p>
                      <a:pPr algn="ctr"/>
                      <a:r>
                        <a:rPr lang="tr-TR" sz="800" dirty="0"/>
                        <a:t>Diğer Bölgelerde: 7 Yıl</a:t>
                      </a:r>
                    </a:p>
                    <a:p>
                      <a:pPr algn="ctr"/>
                      <a:r>
                        <a:rPr lang="tr-TR" sz="800" dirty="0"/>
                        <a:t>(Asgari Ücret)</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no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pPr algn="ctr"/>
                      <a:r>
                        <a:rPr lang="tr-TR" sz="800" dirty="0"/>
                        <a:t>10 Yıl</a:t>
                      </a:r>
                    </a:p>
                    <a:p>
                      <a:pPr algn="ctr"/>
                      <a:r>
                        <a:rPr lang="tr-TR" sz="800" dirty="0"/>
                        <a:t>(Brüt Ücret)</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noFill/>
                  </a:tcPr>
                </a:tc>
                <a:extLst>
                  <a:ext uri="{0D108BD9-81ED-4DB2-BD59-A6C34878D82A}">
                    <a16:rowId xmlns:a16="http://schemas.microsoft.com/office/drawing/2014/main" val="1357292832"/>
                  </a:ext>
                </a:extLst>
              </a:tr>
              <a:tr h="459693">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800" kern="1200" dirty="0">
                          <a:solidFill>
                            <a:schemeClr val="dk1"/>
                          </a:solidFill>
                          <a:latin typeface="+mn-lt"/>
                          <a:ea typeface="+mn-ea"/>
                          <a:cs typeface="+mn-cs"/>
                        </a:rPr>
                        <a:t>Sigorta Primi İşçi Hissesi Desteği</a:t>
                      </a:r>
                      <a:endParaRPr lang="tr-TR" sz="800" kern="1200" dirty="0">
                        <a:solidFill>
                          <a:schemeClr val="dk1"/>
                        </a:solidFill>
                        <a:latin typeface="+mn-lt"/>
                        <a:ea typeface="+mn-ea"/>
                        <a:cs typeface="+mn-cs"/>
                      </a:endParaRP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solidFill>
                      <a:srgbClr val="5B9BD5">
                        <a:tint val="2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pPr algn="ctr"/>
                      <a:r>
                        <a:rPr lang="tr-TR" sz="800" dirty="0"/>
                        <a:t>Yüksek Teknoloji: 7 Yıl</a:t>
                      </a:r>
                    </a:p>
                    <a:p>
                      <a:pPr algn="ctr"/>
                      <a:r>
                        <a:rPr lang="tr-TR" sz="800" dirty="0"/>
                        <a:t>Orta-Yüksek: 5 Yıl</a:t>
                      </a:r>
                    </a:p>
                    <a:p>
                      <a:pPr algn="ctr"/>
                      <a:r>
                        <a:rPr lang="tr-TR" sz="800" dirty="0"/>
                        <a:t>(Asgari Ücret)</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solidFill>
                      <a:srgbClr val="5B9BD5">
                        <a:tint val="2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pPr algn="ctr"/>
                      <a:r>
                        <a:rPr lang="tr-TR" sz="800" dirty="0"/>
                        <a:t>Yok</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solidFill>
                      <a:srgbClr val="5B9BD5">
                        <a:tint val="20000"/>
                      </a:srgbClr>
                    </a:solidFill>
                  </a:tcPr>
                </a:tc>
                <a:extLst>
                  <a:ext uri="{0D108BD9-81ED-4DB2-BD59-A6C34878D82A}">
                    <a16:rowId xmlns:a16="http://schemas.microsoft.com/office/drawing/2014/main" val="2149296995"/>
                  </a:ext>
                </a:extLst>
              </a:tr>
              <a:tr h="591276">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800" kern="1200" dirty="0">
                          <a:solidFill>
                            <a:schemeClr val="dk1"/>
                          </a:solidFill>
                          <a:latin typeface="+mn-lt"/>
                          <a:ea typeface="+mn-ea"/>
                          <a:cs typeface="+mn-cs"/>
                        </a:rPr>
                        <a:t>Gelir Vergisi Stopajı Desteği</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no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pPr algn="ctr"/>
                      <a:r>
                        <a:rPr lang="tr-TR" sz="800" dirty="0"/>
                        <a:t>10 Yıl</a:t>
                      </a:r>
                    </a:p>
                    <a:p>
                      <a:pPr algn="ctr"/>
                      <a:r>
                        <a:rPr lang="tr-TR" sz="800" dirty="0"/>
                        <a:t>(Asgari Ücret)</a:t>
                      </a:r>
                    </a:p>
                    <a:p>
                      <a:pPr algn="ctr"/>
                      <a:r>
                        <a:rPr lang="tr-TR" sz="800" dirty="0"/>
                        <a:t>Yüksek T.: 500 Kişi</a:t>
                      </a:r>
                    </a:p>
                    <a:p>
                      <a:pPr algn="ctr"/>
                      <a:r>
                        <a:rPr lang="tr-TR" sz="800" dirty="0"/>
                        <a:t>Orta-Yüksek T.: 300 Kişi</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no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pPr algn="ctr"/>
                      <a:r>
                        <a:rPr lang="tr-TR" sz="800" dirty="0"/>
                        <a:t>10 Yıl</a:t>
                      </a:r>
                    </a:p>
                    <a:p>
                      <a:pPr algn="ctr"/>
                      <a:r>
                        <a:rPr lang="tr-TR" sz="800" dirty="0"/>
                        <a:t>(Asgari Ücret)</a:t>
                      </a:r>
                    </a:p>
                    <a:p>
                      <a:pPr algn="ctr"/>
                      <a:r>
                        <a:rPr lang="tr-TR" sz="800" dirty="0"/>
                        <a:t>Kişi limiti yok</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noFill/>
                  </a:tcPr>
                </a:tc>
                <a:extLst>
                  <a:ext uri="{0D108BD9-81ED-4DB2-BD59-A6C34878D82A}">
                    <a16:rowId xmlns:a16="http://schemas.microsoft.com/office/drawing/2014/main" val="2895308524"/>
                  </a:ext>
                </a:extLst>
              </a:tr>
              <a:tr h="854443">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r>
                        <a:rPr lang="tr-TR" sz="800" kern="1200" dirty="0">
                          <a:solidFill>
                            <a:schemeClr val="dk1"/>
                          </a:solidFill>
                          <a:latin typeface="+mn-lt"/>
                          <a:ea typeface="+mn-ea"/>
                          <a:cs typeface="+mn-cs"/>
                        </a:rPr>
                        <a:t>Faiz veya Kar Payı Desteği</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solidFill>
                      <a:srgbClr val="5B9BD5">
                        <a:tint val="2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pPr algn="ctr"/>
                      <a:r>
                        <a:rPr lang="tr-TR" sz="800" dirty="0"/>
                        <a:t>TL Kredi</a:t>
                      </a:r>
                    </a:p>
                    <a:p>
                      <a:pPr algn="ctr"/>
                      <a:r>
                        <a:rPr lang="tr-TR" sz="800" dirty="0"/>
                        <a:t>Yüksek T.: 10 Puan</a:t>
                      </a:r>
                    </a:p>
                    <a:p>
                      <a:pPr algn="ctr"/>
                      <a:r>
                        <a:rPr lang="tr-TR" sz="800" dirty="0"/>
                        <a:t>Orta-Yüksek T.: 8 Puan</a:t>
                      </a:r>
                    </a:p>
                    <a:p>
                      <a:pPr algn="ctr"/>
                      <a:r>
                        <a:rPr lang="tr-TR" sz="800" dirty="0"/>
                        <a:t>Döviz Kredi 2 Puan</a:t>
                      </a:r>
                    </a:p>
                    <a:p>
                      <a:pPr algn="ctr"/>
                      <a:r>
                        <a:rPr lang="tr-TR" sz="800" dirty="0"/>
                        <a:t>Yatırımın %20'si</a:t>
                      </a:r>
                    </a:p>
                    <a:p>
                      <a:pPr algn="ctr"/>
                      <a:r>
                        <a:rPr lang="tr-TR" sz="800" dirty="0"/>
                        <a:t>50 Milyon Limiti</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solidFill>
                      <a:srgbClr val="5B9BD5">
                        <a:tint val="2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pPr algn="ctr"/>
                      <a:r>
                        <a:rPr lang="tr-TR" sz="800" dirty="0"/>
                        <a:t>10 Yıla Kadar</a:t>
                      </a:r>
                    </a:p>
                    <a:p>
                      <a:pPr algn="ctr"/>
                      <a:r>
                        <a:rPr lang="tr-TR" sz="800" dirty="0"/>
                        <a:t>Limitsiz</a:t>
                      </a:r>
                    </a:p>
                    <a:p>
                      <a:pPr algn="ctr"/>
                      <a:endParaRPr lang="tr-TR" sz="800" dirty="0"/>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solidFill>
                      <a:srgbClr val="5B9BD5">
                        <a:tint val="20000"/>
                      </a:srgbClr>
                    </a:solidFill>
                  </a:tcPr>
                </a:tc>
                <a:extLst>
                  <a:ext uri="{0D108BD9-81ED-4DB2-BD59-A6C34878D82A}">
                    <a16:rowId xmlns:a16="http://schemas.microsoft.com/office/drawing/2014/main" val="3264129696"/>
                  </a:ext>
                </a:extLst>
              </a:tr>
              <a:tr h="196527">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r>
                        <a:rPr lang="tr-TR" sz="800" kern="1200" dirty="0">
                          <a:solidFill>
                            <a:schemeClr val="dk1"/>
                          </a:solidFill>
                          <a:latin typeface="+mn-lt"/>
                          <a:ea typeface="+mn-ea"/>
                          <a:cs typeface="+mn-cs"/>
                        </a:rPr>
                        <a:t>Yatırım Yeri Tahsisi</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no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pPr algn="ctr"/>
                      <a:r>
                        <a:rPr lang="tr-TR" sz="800" dirty="0"/>
                        <a:t>Var</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no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pPr algn="ctr"/>
                      <a:r>
                        <a:rPr lang="tr-TR" sz="800" dirty="0"/>
                        <a:t>Var</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noFill/>
                  </a:tcPr>
                </a:tc>
                <a:extLst>
                  <a:ext uri="{0D108BD9-81ED-4DB2-BD59-A6C34878D82A}">
                    <a16:rowId xmlns:a16="http://schemas.microsoft.com/office/drawing/2014/main" val="649074658"/>
                  </a:ext>
                </a:extLst>
              </a:tr>
              <a:tr h="196527">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r>
                        <a:rPr lang="tr-TR" sz="800" kern="1200" dirty="0">
                          <a:solidFill>
                            <a:schemeClr val="dk1"/>
                          </a:solidFill>
                          <a:latin typeface="+mn-lt"/>
                          <a:ea typeface="+mn-ea"/>
                          <a:cs typeface="+mn-cs"/>
                        </a:rPr>
                        <a:t>KDV İadesi</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solidFill>
                      <a:srgbClr val="5B9BD5">
                        <a:tint val="2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pPr algn="ctr"/>
                      <a:r>
                        <a:rPr lang="tr-TR" sz="800" dirty="0"/>
                        <a:t>Var</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solidFill>
                      <a:srgbClr val="5B9BD5">
                        <a:tint val="2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pPr algn="ctr"/>
                      <a:r>
                        <a:rPr lang="tr-TR" sz="800" dirty="0"/>
                        <a:t>Var</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solidFill>
                      <a:srgbClr val="5B9BD5">
                        <a:tint val="20000"/>
                      </a:srgbClr>
                    </a:solidFill>
                  </a:tcPr>
                </a:tc>
                <a:extLst>
                  <a:ext uri="{0D108BD9-81ED-4DB2-BD59-A6C34878D82A}">
                    <a16:rowId xmlns:a16="http://schemas.microsoft.com/office/drawing/2014/main" val="3502474948"/>
                  </a:ext>
                </a:extLst>
              </a:tr>
              <a:tr h="328110">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r>
                        <a:rPr lang="tr-TR" sz="800" kern="1200" dirty="0">
                          <a:solidFill>
                            <a:schemeClr val="dk1"/>
                          </a:solidFill>
                          <a:latin typeface="+mn-lt"/>
                          <a:ea typeface="+mn-ea"/>
                          <a:cs typeface="+mn-cs"/>
                        </a:rPr>
                        <a:t>Enerji Desteği</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no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pPr algn="ctr"/>
                      <a:r>
                        <a:rPr lang="tr-TR" sz="800" dirty="0"/>
                        <a:t>Yok</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no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pPr algn="ctr"/>
                      <a:r>
                        <a:rPr lang="tr-TR" sz="800" dirty="0"/>
                        <a:t>10 Yıl</a:t>
                      </a:r>
                    </a:p>
                    <a:p>
                      <a:pPr algn="ctr"/>
                      <a:r>
                        <a:rPr lang="tr-TR" sz="800" dirty="0"/>
                        <a:t>Enerji Giderinin Yarısı</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noFill/>
                  </a:tcPr>
                </a:tc>
                <a:extLst>
                  <a:ext uri="{0D108BD9-81ED-4DB2-BD59-A6C34878D82A}">
                    <a16:rowId xmlns:a16="http://schemas.microsoft.com/office/drawing/2014/main" val="3134652067"/>
                  </a:ext>
                </a:extLst>
              </a:tr>
              <a:tr h="459693">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r>
                        <a:rPr lang="tr-TR" sz="800" kern="1200" dirty="0">
                          <a:solidFill>
                            <a:schemeClr val="dk1"/>
                          </a:solidFill>
                          <a:latin typeface="+mn-lt"/>
                          <a:ea typeface="+mn-ea"/>
                          <a:cs typeface="+mn-cs"/>
                        </a:rPr>
                        <a:t>Nitelikli Personel Desteği</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solidFill>
                      <a:srgbClr val="5B9BD5">
                        <a:tint val="2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pPr algn="ctr"/>
                      <a:r>
                        <a:rPr lang="tr-TR" sz="800" dirty="0"/>
                        <a:t>Yok</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solidFill>
                      <a:srgbClr val="5B9BD5">
                        <a:tint val="2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pPr algn="ctr"/>
                      <a:r>
                        <a:rPr lang="tr-TR" sz="800" dirty="0"/>
                        <a:t>20 x Brüt </a:t>
                      </a:r>
                    </a:p>
                    <a:p>
                      <a:pPr algn="ctr"/>
                      <a:r>
                        <a:rPr lang="tr-TR" sz="800" dirty="0"/>
                        <a:t>Asgari Ücret</a:t>
                      </a:r>
                    </a:p>
                    <a:p>
                      <a:pPr algn="ctr"/>
                      <a:r>
                        <a:rPr lang="tr-TR" sz="800" dirty="0"/>
                        <a:t>5 Yıl</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solidFill>
                      <a:srgbClr val="5B9BD5">
                        <a:tint val="20000"/>
                      </a:srgbClr>
                    </a:solidFill>
                  </a:tcPr>
                </a:tc>
                <a:extLst>
                  <a:ext uri="{0D108BD9-81ED-4DB2-BD59-A6C34878D82A}">
                    <a16:rowId xmlns:a16="http://schemas.microsoft.com/office/drawing/2014/main" val="3063814146"/>
                  </a:ext>
                </a:extLst>
              </a:tr>
              <a:tr h="196527">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r>
                        <a:rPr lang="tr-TR" sz="800" kern="1200" dirty="0">
                          <a:solidFill>
                            <a:schemeClr val="dk1"/>
                          </a:solidFill>
                          <a:latin typeface="+mn-lt"/>
                          <a:ea typeface="+mn-ea"/>
                          <a:cs typeface="+mn-cs"/>
                        </a:rPr>
                        <a:t>Sermaye Desteği</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no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pPr algn="ctr"/>
                      <a:r>
                        <a:rPr lang="tr-TR" sz="800" dirty="0"/>
                        <a:t>Yok</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no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pPr algn="ctr"/>
                      <a:r>
                        <a:rPr lang="tr-TR" sz="800" dirty="0"/>
                        <a:t>Var</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noFill/>
                  </a:tcPr>
                </a:tc>
                <a:extLst>
                  <a:ext uri="{0D108BD9-81ED-4DB2-BD59-A6C34878D82A}">
                    <a16:rowId xmlns:a16="http://schemas.microsoft.com/office/drawing/2014/main" val="394975176"/>
                  </a:ext>
                </a:extLst>
              </a:tr>
              <a:tr h="196527">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r>
                        <a:rPr lang="tr-TR" sz="800" kern="1200" dirty="0">
                          <a:solidFill>
                            <a:schemeClr val="dk1"/>
                          </a:solidFill>
                          <a:latin typeface="+mn-lt"/>
                          <a:ea typeface="+mn-ea"/>
                          <a:cs typeface="+mn-cs"/>
                        </a:rPr>
                        <a:t>Kamu Alım Garantisi</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solidFill>
                      <a:srgbClr val="5B9BD5">
                        <a:tint val="2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pPr algn="ctr"/>
                      <a:r>
                        <a:rPr lang="tr-TR" sz="800" dirty="0"/>
                        <a:t>Yok</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solidFill>
                      <a:srgbClr val="5B9BD5">
                        <a:tint val="20000"/>
                      </a:srgbClr>
                    </a:solidFill>
                  </a:tcPr>
                </a:tc>
                <a:tc>
                  <a:txBody>
                    <a:bodyPr/>
                    <a:lstStyle>
                      <a:lvl1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1pPr>
                      <a:lvl2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2pPr>
                      <a:lvl3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3pPr>
                      <a:lvl4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4pPr>
                      <a:lvl5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5pPr>
                      <a:lvl6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6pPr>
                      <a:lvl7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7pPr>
                      <a:lvl8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8pPr>
                      <a:lvl9pPr marR="0" algn="l" rtl="0">
                        <a:lnSpc>
                          <a:spcPct val="100000"/>
                        </a:lnSpc>
                        <a:spcBef>
                          <a:spcPts val="0"/>
                        </a:spcBef>
                        <a:spcAft>
                          <a:spcPts val="0"/>
                        </a:spcAft>
                        <a:buClr>
                          <a:srgbClr val="000000"/>
                        </a:buClr>
                        <a:buFont typeface="Arial"/>
                        <a:defRPr sz="1400" b="0" i="0" u="none" strike="noStrike" cap="none">
                          <a:solidFill>
                            <a:schemeClr val="dk1"/>
                          </a:solidFill>
                          <a:latin typeface="Calibri"/>
                          <a:sym typeface="Arial"/>
                        </a:defRPr>
                      </a:lvl9pPr>
                    </a:lstStyle>
                    <a:p>
                      <a:pPr algn="ctr"/>
                      <a:r>
                        <a:rPr lang="tr-TR" sz="800" dirty="0"/>
                        <a:t>Var</a:t>
                      </a:r>
                    </a:p>
                  </a:txBody>
                  <a:tcPr marL="67694" marR="67694" marT="33848" marB="33848" anchor="ctr">
                    <a:lnL w="12700" cmpd="sng">
                      <a:noFill/>
                    </a:lnL>
                    <a:lnR w="12700" cmpd="sng">
                      <a:noFill/>
                    </a:lnR>
                    <a:lnT w="12700" cmpd="sng">
                      <a:noFill/>
                    </a:lnT>
                    <a:lnB w="12700" cmpd="sng">
                      <a:noFill/>
                    </a:lnB>
                    <a:lnTlToBr w="12700" cmpd="sng">
                      <a:noFill/>
                      <a:prstDash val="solid"/>
                    </a:lnTlToBr>
                    <a:lnBlToTr w="12700" cmpd="sng">
                      <a:noFill/>
                      <a:prstDash val="solid"/>
                    </a:lnBlToTr>
                    <a:cell3D prstMaterial="dkEdge">
                      <a:bevel w="25400" h="25400" prst="angle"/>
                      <a:lightRig rig="flood" dir="t"/>
                    </a:cell3D>
                    <a:solidFill>
                      <a:srgbClr val="5B9BD5">
                        <a:tint val="20000"/>
                      </a:srgbClr>
                    </a:solidFill>
                  </a:tcPr>
                </a:tc>
                <a:extLst>
                  <a:ext uri="{0D108BD9-81ED-4DB2-BD59-A6C34878D82A}">
                    <a16:rowId xmlns:a16="http://schemas.microsoft.com/office/drawing/2014/main" val="2781963119"/>
                  </a:ext>
                </a:extLst>
              </a:tr>
            </a:tbl>
          </a:graphicData>
        </a:graphic>
      </p:graphicFrame>
      <p:grpSp>
        <p:nvGrpSpPr>
          <p:cNvPr id="8" name="Grup 7">
            <a:extLst>
              <a:ext uri="{FF2B5EF4-FFF2-40B4-BE49-F238E27FC236}">
                <a16:creationId xmlns:a16="http://schemas.microsoft.com/office/drawing/2014/main" id="{BB351B6F-AD44-488A-9C90-8FCCAB8E66B0}"/>
              </a:ext>
            </a:extLst>
          </p:cNvPr>
          <p:cNvGrpSpPr/>
          <p:nvPr/>
        </p:nvGrpSpPr>
        <p:grpSpPr>
          <a:xfrm>
            <a:off x="5976593" y="1837940"/>
            <a:ext cx="6000301" cy="4304425"/>
            <a:chOff x="3499520" y="1760375"/>
            <a:chExt cx="8625806" cy="4898041"/>
          </a:xfrm>
        </p:grpSpPr>
        <p:graphicFrame>
          <p:nvGraphicFramePr>
            <p:cNvPr id="9" name="Diyagram 8">
              <a:extLst>
                <a:ext uri="{FF2B5EF4-FFF2-40B4-BE49-F238E27FC236}">
                  <a16:creationId xmlns:a16="http://schemas.microsoft.com/office/drawing/2014/main" id="{BD9FAFFD-6264-4FE9-9DFA-5830916E3516}"/>
                </a:ext>
              </a:extLst>
            </p:cNvPr>
            <p:cNvGraphicFramePr/>
            <p:nvPr>
              <p:extLst/>
            </p:nvPr>
          </p:nvGraphicFramePr>
          <p:xfrm>
            <a:off x="3499520" y="2680907"/>
            <a:ext cx="4539582" cy="298877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0" name="Diyagram 9">
              <a:extLst>
                <a:ext uri="{FF2B5EF4-FFF2-40B4-BE49-F238E27FC236}">
                  <a16:creationId xmlns:a16="http://schemas.microsoft.com/office/drawing/2014/main" id="{9145ACBB-8581-43E6-A80E-0DEDAB83305B}"/>
                </a:ext>
              </a:extLst>
            </p:cNvPr>
            <p:cNvGraphicFramePr/>
            <p:nvPr>
              <p:extLst/>
            </p:nvPr>
          </p:nvGraphicFramePr>
          <p:xfrm>
            <a:off x="7251815" y="1760375"/>
            <a:ext cx="4873511" cy="1927671"/>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11" name="Ok: Bükülü 10">
              <a:extLst>
                <a:ext uri="{FF2B5EF4-FFF2-40B4-BE49-F238E27FC236}">
                  <a16:creationId xmlns:a16="http://schemas.microsoft.com/office/drawing/2014/main" id="{3F0B2DB7-5DD0-4604-85CF-758565906392}"/>
                </a:ext>
              </a:extLst>
            </p:cNvPr>
            <p:cNvSpPr/>
            <p:nvPr/>
          </p:nvSpPr>
          <p:spPr>
            <a:xfrm>
              <a:off x="5738168" y="1959246"/>
              <a:ext cx="1513648" cy="601132"/>
            </a:xfrm>
            <a:prstGeom prst="bentArrow">
              <a:avLst>
                <a:gd name="adj1" fmla="val 10898"/>
                <a:gd name="adj2" fmla="val 12179"/>
                <a:gd name="adj3" fmla="val 19872"/>
                <a:gd name="adj4" fmla="val 42468"/>
              </a:avLst>
            </a:prstGeom>
            <a:solidFill>
              <a:srgbClr val="ED7D31"/>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Calibri"/>
                <a:ea typeface="+mn-ea"/>
                <a:cs typeface="+mn-cs"/>
              </a:endParaRPr>
            </a:p>
          </p:txBody>
        </p:sp>
        <p:graphicFrame>
          <p:nvGraphicFramePr>
            <p:cNvPr id="12" name="Diyagram 11">
              <a:extLst>
                <a:ext uri="{FF2B5EF4-FFF2-40B4-BE49-F238E27FC236}">
                  <a16:creationId xmlns:a16="http://schemas.microsoft.com/office/drawing/2014/main" id="{208DFC86-BC30-47E3-B868-8BB14213067C}"/>
                </a:ext>
              </a:extLst>
            </p:cNvPr>
            <p:cNvGraphicFramePr/>
            <p:nvPr>
              <p:extLst/>
            </p:nvPr>
          </p:nvGraphicFramePr>
          <p:xfrm>
            <a:off x="7251815" y="4676776"/>
            <a:ext cx="4873510" cy="1981640"/>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
          <p:nvSpPr>
            <p:cNvPr id="13" name="Ok: Bükülü 12">
              <a:extLst>
                <a:ext uri="{FF2B5EF4-FFF2-40B4-BE49-F238E27FC236}">
                  <a16:creationId xmlns:a16="http://schemas.microsoft.com/office/drawing/2014/main" id="{23640037-7800-4776-A0FA-9ABB1738018C}"/>
                </a:ext>
              </a:extLst>
            </p:cNvPr>
            <p:cNvSpPr/>
            <p:nvPr/>
          </p:nvSpPr>
          <p:spPr>
            <a:xfrm rot="16200000" flipH="1" flipV="1">
              <a:off x="8534858" y="3534239"/>
              <a:ext cx="558630" cy="1726451"/>
            </a:xfrm>
            <a:prstGeom prst="bentArrow">
              <a:avLst>
                <a:gd name="adj1" fmla="val 10898"/>
                <a:gd name="adj2" fmla="val 12179"/>
                <a:gd name="adj3" fmla="val 19872"/>
                <a:gd name="adj4" fmla="val 42468"/>
              </a:avLst>
            </a:prstGeom>
            <a:solidFill>
              <a:srgbClr val="ED7D31"/>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4" name="Ok: Bükülü 13">
              <a:extLst>
                <a:ext uri="{FF2B5EF4-FFF2-40B4-BE49-F238E27FC236}">
                  <a16:creationId xmlns:a16="http://schemas.microsoft.com/office/drawing/2014/main" id="{6B8C10B7-EF8B-483A-AED8-71D8DE9B2080}"/>
                </a:ext>
              </a:extLst>
            </p:cNvPr>
            <p:cNvSpPr/>
            <p:nvPr/>
          </p:nvSpPr>
          <p:spPr>
            <a:xfrm flipH="1">
              <a:off x="3858848" y="2680907"/>
              <a:ext cx="475956" cy="1007138"/>
            </a:xfrm>
            <a:prstGeom prst="bentArrow">
              <a:avLst>
                <a:gd name="adj1" fmla="val 10094"/>
                <a:gd name="adj2" fmla="val 12179"/>
                <a:gd name="adj3" fmla="val 19872"/>
                <a:gd name="adj4" fmla="val 42468"/>
              </a:avLst>
            </a:prstGeom>
            <a:solidFill>
              <a:srgbClr val="ED7D31"/>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Calibri"/>
                <a:ea typeface="+mn-ea"/>
                <a:cs typeface="+mn-cs"/>
              </a:endParaRPr>
            </a:p>
          </p:txBody>
        </p:sp>
        <p:sp>
          <p:nvSpPr>
            <p:cNvPr id="15" name="Ok: Bükülü 14">
              <a:extLst>
                <a:ext uri="{FF2B5EF4-FFF2-40B4-BE49-F238E27FC236}">
                  <a16:creationId xmlns:a16="http://schemas.microsoft.com/office/drawing/2014/main" id="{3987CB12-0976-47E8-B20A-7745FEA8359B}"/>
                </a:ext>
              </a:extLst>
            </p:cNvPr>
            <p:cNvSpPr/>
            <p:nvPr/>
          </p:nvSpPr>
          <p:spPr>
            <a:xfrm rot="10800000">
              <a:off x="4059696" y="5791978"/>
              <a:ext cx="1751577" cy="601132"/>
            </a:xfrm>
            <a:prstGeom prst="bentArrow">
              <a:avLst>
                <a:gd name="adj1" fmla="val 10898"/>
                <a:gd name="adj2" fmla="val 12179"/>
                <a:gd name="adj3" fmla="val 19872"/>
                <a:gd name="adj4" fmla="val 42468"/>
              </a:avLst>
            </a:prstGeom>
            <a:solidFill>
              <a:srgbClr val="ED7D31"/>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tr-TR" sz="1800" b="0" i="0" u="none" strike="noStrike" kern="1200" cap="none" spc="0" normalizeH="0" baseline="0" noProof="0">
                <a:ln>
                  <a:noFill/>
                </a:ln>
                <a:solidFill>
                  <a:prstClr val="black"/>
                </a:solidFill>
                <a:effectLst/>
                <a:uLnTx/>
                <a:uFillTx/>
                <a:latin typeface="Calibri"/>
                <a:ea typeface="+mn-ea"/>
                <a:cs typeface="+mn-cs"/>
              </a:endParaRPr>
            </a:p>
          </p:txBody>
        </p:sp>
      </p:grpSp>
    </p:spTree>
    <p:extLst>
      <p:ext uri="{BB962C8B-B14F-4D97-AF65-F5344CB8AC3E}">
        <p14:creationId xmlns:p14="http://schemas.microsoft.com/office/powerpoint/2010/main" val="179198140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306"/>
        <p:cNvGrpSpPr/>
        <p:nvPr/>
      </p:nvGrpSpPr>
      <p:grpSpPr>
        <a:xfrm>
          <a:off x="0" y="0"/>
          <a:ext cx="0" cy="0"/>
          <a:chOff x="0" y="0"/>
          <a:chExt cx="0" cy="0"/>
        </a:xfrm>
      </p:grpSpPr>
      <p:sp>
        <p:nvSpPr>
          <p:cNvPr id="307" name="Google Shape;307;p25"/>
          <p:cNvSpPr txBox="1">
            <a:spLocks noGrp="1"/>
          </p:cNvSpPr>
          <p:nvPr>
            <p:ph type="sldNum" idx="12"/>
          </p:nvPr>
        </p:nvSpPr>
        <p:spPr>
          <a:xfrm>
            <a:off x="11675166" y="6464439"/>
            <a:ext cx="390900" cy="2280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tr-TR"/>
              <a:t>21</a:t>
            </a:fld>
            <a:endParaRPr/>
          </a:p>
        </p:txBody>
      </p:sp>
      <p:sp>
        <p:nvSpPr>
          <p:cNvPr id="7" name="Google Shape;308;p25">
            <a:extLst>
              <a:ext uri="{FF2B5EF4-FFF2-40B4-BE49-F238E27FC236}">
                <a16:creationId xmlns:a16="http://schemas.microsoft.com/office/drawing/2014/main" id="{761CFA59-211A-409C-B5D5-6F7E27119C51}"/>
              </a:ext>
            </a:extLst>
          </p:cNvPr>
          <p:cNvSpPr txBox="1">
            <a:spLocks noGrp="1"/>
          </p:cNvSpPr>
          <p:nvPr>
            <p:ph type="title"/>
          </p:nvPr>
        </p:nvSpPr>
        <p:spPr>
          <a:xfrm>
            <a:off x="857624" y="818059"/>
            <a:ext cx="10476752" cy="730500"/>
          </a:xfrm>
          <a:prstGeom prst="rect">
            <a:avLst/>
          </a:prstGeom>
        </p:spPr>
        <p:txBody>
          <a:bodyPr spcFirstLastPara="1" wrap="square" lIns="91425" tIns="45700" rIns="91425" bIns="45700" anchor="ctr" anchorCtr="0">
            <a:noAutofit/>
          </a:bodyPr>
          <a:lstStyle/>
          <a:p>
            <a:pPr lvl="0" algn="ctr"/>
            <a:r>
              <a:rPr lang="tr-TR" sz="3600" b="1" dirty="0">
                <a:solidFill>
                  <a:srgbClr val="FF0000"/>
                </a:solidFill>
                <a:latin typeface="Times New Roman" panose="02020603050405020304" pitchFamily="18" charset="0"/>
                <a:cs typeface="Times New Roman" panose="02020603050405020304" pitchFamily="18" charset="0"/>
              </a:rPr>
              <a:t>2</a:t>
            </a:r>
            <a:r>
              <a:rPr lang="tr-TR" sz="3600" b="1" dirty="0" smtClean="0">
                <a:solidFill>
                  <a:srgbClr val="FF0000"/>
                </a:solidFill>
                <a:latin typeface="Times New Roman" panose="02020603050405020304" pitchFamily="18" charset="0"/>
                <a:cs typeface="Times New Roman" panose="02020603050405020304" pitchFamily="18" charset="0"/>
              </a:rPr>
              <a:t>. </a:t>
            </a:r>
            <a:r>
              <a:rPr lang="tr-TR" sz="3600" b="1" dirty="0">
                <a:solidFill>
                  <a:srgbClr val="FF0000"/>
                </a:solidFill>
                <a:latin typeface="Times New Roman" panose="02020603050405020304" pitchFamily="18" charset="0"/>
                <a:cs typeface="Times New Roman" panose="02020603050405020304" pitchFamily="18" charset="0"/>
              </a:rPr>
              <a:t>Yapacağım Yatırım İçin Teşvik Sisteminden Ne Kadar Yararlanabilirim? </a:t>
            </a:r>
            <a:r>
              <a:rPr lang="tr-TR" sz="3600" b="1" dirty="0" smtClean="0">
                <a:solidFill>
                  <a:srgbClr val="FF0000"/>
                </a:solidFill>
                <a:latin typeface="Times New Roman" panose="02020603050405020304" pitchFamily="18" charset="0"/>
                <a:cs typeface="Times New Roman" panose="02020603050405020304" pitchFamily="18" charset="0"/>
              </a:rPr>
              <a:t>– </a:t>
            </a:r>
            <a:r>
              <a:rPr lang="tr-TR" sz="3600" b="1" dirty="0" smtClean="0">
                <a:solidFill>
                  <a:srgbClr val="FF0000"/>
                </a:solidFill>
                <a:latin typeface="Times New Roman" panose="02020603050405020304" pitchFamily="18" charset="0"/>
                <a:ea typeface="+mn-ea"/>
                <a:cs typeface="Times New Roman" panose="02020603050405020304" pitchFamily="18" charset="0"/>
              </a:rPr>
              <a:t>Cazibe </a:t>
            </a:r>
            <a:r>
              <a:rPr lang="tr-TR" sz="3600" b="1" dirty="0">
                <a:solidFill>
                  <a:srgbClr val="FF0000"/>
                </a:solidFill>
                <a:latin typeface="Times New Roman" panose="02020603050405020304" pitchFamily="18" charset="0"/>
                <a:ea typeface="+mn-ea"/>
                <a:cs typeface="Times New Roman" panose="02020603050405020304" pitchFamily="18" charset="0"/>
              </a:rPr>
              <a:t>Merkezleri </a:t>
            </a:r>
            <a:r>
              <a:rPr lang="tr-TR" sz="3600" b="1" dirty="0" smtClean="0">
                <a:solidFill>
                  <a:srgbClr val="FF0000"/>
                </a:solidFill>
                <a:latin typeface="Times New Roman" panose="02020603050405020304" pitchFamily="18" charset="0"/>
                <a:ea typeface="+mn-ea"/>
                <a:cs typeface="Times New Roman" panose="02020603050405020304" pitchFamily="18" charset="0"/>
              </a:rPr>
              <a:t>Programı 1</a:t>
            </a:r>
            <a:endParaRPr sz="3600" b="1" dirty="0">
              <a:solidFill>
                <a:srgbClr val="FF0000"/>
              </a:solidFill>
              <a:latin typeface="Times New Roman" panose="02020603050405020304" pitchFamily="18" charset="0"/>
              <a:ea typeface="+mn-ea"/>
              <a:cs typeface="Times New Roman" panose="02020603050405020304" pitchFamily="18" charset="0"/>
            </a:endParaRPr>
          </a:p>
        </p:txBody>
      </p:sp>
      <p:sp>
        <p:nvSpPr>
          <p:cNvPr id="5" name="Rectangle 3">
            <a:extLst>
              <a:ext uri="{FF2B5EF4-FFF2-40B4-BE49-F238E27FC236}">
                <a16:creationId xmlns:a16="http://schemas.microsoft.com/office/drawing/2014/main" id="{A6AB14AE-57ED-41D6-91A9-CF4AFF895C3F}"/>
              </a:ext>
            </a:extLst>
          </p:cNvPr>
          <p:cNvSpPr txBox="1">
            <a:spLocks noChangeArrowheads="1"/>
          </p:cNvSpPr>
          <p:nvPr/>
        </p:nvSpPr>
        <p:spPr>
          <a:xfrm>
            <a:off x="340659" y="1960199"/>
            <a:ext cx="11510682" cy="3086939"/>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Roboto"/>
                <a:ea typeface="Roboto"/>
                <a:cs typeface="Roboto"/>
                <a:sym typeface="Roboto"/>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Roboto"/>
                <a:ea typeface="Roboto"/>
                <a:cs typeface="Roboto"/>
                <a:sym typeface="Roboto"/>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Roboto"/>
                <a:ea typeface="Roboto"/>
                <a:cs typeface="Roboto"/>
                <a:sym typeface="Roboto"/>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Roboto"/>
                <a:ea typeface="Roboto"/>
                <a:cs typeface="Roboto"/>
                <a:sym typeface="Roboto"/>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Roboto"/>
                <a:ea typeface="Roboto"/>
                <a:cs typeface="Roboto"/>
                <a:sym typeface="Roboto"/>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0" indent="0">
              <a:buFont typeface="Arial"/>
              <a:buNone/>
              <a:defRPr/>
            </a:pPr>
            <a:r>
              <a:rPr lang="tr-TR" sz="2400" b="1" dirty="0">
                <a:solidFill>
                  <a:srgbClr val="000000"/>
                </a:solidFill>
                <a:latin typeface="Calibri" pitchFamily="34" charset="0"/>
                <a:cs typeface="Calibri" pitchFamily="34" charset="0"/>
              </a:rPr>
              <a:t>  </a:t>
            </a:r>
            <a:endParaRPr lang="tr-TR" sz="2000" dirty="0">
              <a:solidFill>
                <a:srgbClr val="000000"/>
              </a:solidFill>
              <a:latin typeface="Calibri" pitchFamily="34" charset="0"/>
              <a:cs typeface="Calibri" pitchFamily="34" charset="0"/>
            </a:endParaRPr>
          </a:p>
        </p:txBody>
      </p:sp>
      <p:pic>
        <p:nvPicPr>
          <p:cNvPr id="9" name="Resim 8">
            <a:extLst>
              <a:ext uri="{FF2B5EF4-FFF2-40B4-BE49-F238E27FC236}">
                <a16:creationId xmlns:a16="http://schemas.microsoft.com/office/drawing/2014/main" id="{5D4ED0BE-4F3C-4D93-A232-6AF957FFADED}"/>
              </a:ext>
            </a:extLst>
          </p:cNvPr>
          <p:cNvPicPr>
            <a:picLocks noChangeAspect="1"/>
          </p:cNvPicPr>
          <p:nvPr/>
        </p:nvPicPr>
        <p:blipFill>
          <a:blip r:embed="rId3"/>
          <a:stretch>
            <a:fillRect/>
          </a:stretch>
        </p:blipFill>
        <p:spPr>
          <a:xfrm>
            <a:off x="1012916" y="2069056"/>
            <a:ext cx="10547914" cy="4233772"/>
          </a:xfrm>
          <a:prstGeom prst="rect">
            <a:avLst/>
          </a:prstGeom>
        </p:spPr>
      </p:pic>
    </p:spTree>
    <p:extLst>
      <p:ext uri="{BB962C8B-B14F-4D97-AF65-F5344CB8AC3E}">
        <p14:creationId xmlns:p14="http://schemas.microsoft.com/office/powerpoint/2010/main" val="152949690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64030" y="459345"/>
            <a:ext cx="10515600" cy="814283"/>
          </a:xfrm>
        </p:spPr>
        <p:txBody>
          <a:bodyPr>
            <a:noAutofit/>
          </a:bodyPr>
          <a:lstStyle/>
          <a:p>
            <a:pPr algn="ctr"/>
            <a:r>
              <a:rPr lang="tr-TR" sz="3600" b="1" dirty="0">
                <a:solidFill>
                  <a:srgbClr val="FF0000"/>
                </a:solidFill>
                <a:latin typeface="Times New Roman" panose="02020603050405020304" pitchFamily="18" charset="0"/>
                <a:cs typeface="Times New Roman" panose="02020603050405020304" pitchFamily="18" charset="0"/>
              </a:rPr>
              <a:t>2</a:t>
            </a:r>
            <a:r>
              <a:rPr lang="tr-TR" sz="3200" b="1" dirty="0" smtClean="0">
                <a:solidFill>
                  <a:srgbClr val="FF0000"/>
                </a:solidFill>
                <a:latin typeface="Times New Roman" panose="02020603050405020304" pitchFamily="18" charset="0"/>
                <a:cs typeface="Times New Roman" panose="02020603050405020304" pitchFamily="18" charset="0"/>
              </a:rPr>
              <a:t>. </a:t>
            </a:r>
            <a:r>
              <a:rPr lang="tr-TR" sz="3200" b="1" dirty="0">
                <a:solidFill>
                  <a:srgbClr val="FF0000"/>
                </a:solidFill>
                <a:latin typeface="Times New Roman" panose="02020603050405020304" pitchFamily="18" charset="0"/>
                <a:cs typeface="Times New Roman" panose="02020603050405020304" pitchFamily="18" charset="0"/>
              </a:rPr>
              <a:t>Yapacağım Yatırım İçin Teşvik Sisteminden Ne Kadar Yararlanabilirim? </a:t>
            </a:r>
            <a:r>
              <a:rPr lang="tr-TR" sz="3200" b="1" dirty="0" smtClean="0">
                <a:solidFill>
                  <a:srgbClr val="FF0000"/>
                </a:solidFill>
                <a:latin typeface="Times New Roman" panose="02020603050405020304" pitchFamily="18" charset="0"/>
                <a:cs typeface="Times New Roman" panose="02020603050405020304" pitchFamily="18" charset="0"/>
              </a:rPr>
              <a:t>– Cazibe </a:t>
            </a:r>
            <a:r>
              <a:rPr lang="tr-TR" sz="3200" b="1" dirty="0">
                <a:solidFill>
                  <a:srgbClr val="FF0000"/>
                </a:solidFill>
                <a:latin typeface="Times New Roman" panose="02020603050405020304" pitchFamily="18" charset="0"/>
                <a:cs typeface="Times New Roman" panose="02020603050405020304" pitchFamily="18" charset="0"/>
              </a:rPr>
              <a:t>Merkezleri </a:t>
            </a:r>
            <a:r>
              <a:rPr lang="tr-TR" sz="3200" b="1" dirty="0" smtClean="0">
                <a:solidFill>
                  <a:srgbClr val="FF0000"/>
                </a:solidFill>
                <a:latin typeface="Times New Roman" panose="02020603050405020304" pitchFamily="18" charset="0"/>
                <a:cs typeface="Times New Roman" panose="02020603050405020304" pitchFamily="18" charset="0"/>
              </a:rPr>
              <a:t>Programı 2</a:t>
            </a:r>
            <a:endParaRPr lang="en-GB" sz="3200" b="1" dirty="0">
              <a:solidFill>
                <a:srgbClr val="FF0000"/>
              </a:solidFill>
              <a:latin typeface="Times New Roman" panose="02020603050405020304" pitchFamily="18" charset="0"/>
              <a:ea typeface="+mn-ea"/>
              <a:cs typeface="Times New Roman" panose="02020603050405020304" pitchFamily="18" charset="0"/>
            </a:endParaRPr>
          </a:p>
        </p:txBody>
      </p:sp>
      <p:sp>
        <p:nvSpPr>
          <p:cNvPr id="4" name="İçerik Yer Tutucusu 1">
            <a:extLst>
              <a:ext uri="{FF2B5EF4-FFF2-40B4-BE49-F238E27FC236}">
                <a16:creationId xmlns:a16="http://schemas.microsoft.com/office/drawing/2014/main" id="{570D140D-65F7-4E08-BD84-C5A7F1AC630C}"/>
              </a:ext>
            </a:extLst>
          </p:cNvPr>
          <p:cNvSpPr txBox="1">
            <a:spLocks noGrp="1"/>
          </p:cNvSpPr>
          <p:nvPr>
            <p:ph sz="half" idx="1"/>
          </p:nvPr>
        </p:nvSpPr>
        <p:spPr>
          <a:xfrm>
            <a:off x="478972" y="1371600"/>
            <a:ext cx="11244942" cy="5399314"/>
          </a:xfrm>
          <a:prstGeom prst="rect">
            <a:avLst/>
          </a:prstGeom>
        </p:spPr>
        <p:txBody>
          <a:bodyPr>
            <a:normAutofit fontScale="32500" lnSpcReduction="20000"/>
          </a:bodyPr>
          <a:lstStyle/>
          <a:p>
            <a:pPr marL="285750" indent="-285750" algn="just" fontAlgn="base">
              <a:lnSpc>
                <a:spcPct val="110000"/>
              </a:lnSpc>
              <a:spcAft>
                <a:spcPts val="600"/>
              </a:spcAft>
              <a:buClr>
                <a:srgbClr val="030631"/>
              </a:buClr>
              <a:buSzPct val="100000"/>
            </a:pPr>
            <a:r>
              <a:rPr lang="tr-TR" sz="8600" dirty="0" smtClean="0">
                <a:latin typeface="Calibri" panose="020F0502020204030204" pitchFamily="34" charset="0"/>
                <a:cs typeface="Calibri" panose="020F0502020204030204" pitchFamily="34" charset="0"/>
              </a:rPr>
              <a:t>Şartları</a:t>
            </a:r>
          </a:p>
          <a:p>
            <a:pPr marL="742950" lvl="1" indent="-285750" algn="just" fontAlgn="base">
              <a:lnSpc>
                <a:spcPct val="110000"/>
              </a:lnSpc>
              <a:spcAft>
                <a:spcPts val="600"/>
              </a:spcAft>
              <a:buClr>
                <a:srgbClr val="030631"/>
              </a:buClr>
              <a:buSzPct val="100000"/>
            </a:pPr>
            <a:r>
              <a:rPr lang="tr-TR" sz="8600" dirty="0" smtClean="0">
                <a:latin typeface="Calibri" panose="020F0502020204030204" pitchFamily="34" charset="0"/>
                <a:cs typeface="Calibri" panose="020F0502020204030204" pitchFamily="34" charset="0"/>
              </a:rPr>
              <a:t>İmalat </a:t>
            </a:r>
            <a:r>
              <a:rPr lang="tr-TR" sz="8600" dirty="0">
                <a:latin typeface="Calibri" panose="020F0502020204030204" pitchFamily="34" charset="0"/>
                <a:cs typeface="Calibri" panose="020F0502020204030204" pitchFamily="34" charset="0"/>
              </a:rPr>
              <a:t>sanayi yatırımları </a:t>
            </a:r>
            <a:r>
              <a:rPr lang="tr-TR" sz="8600" dirty="0" smtClean="0">
                <a:latin typeface="Calibri" panose="020F0502020204030204" pitchFamily="34" charset="0"/>
                <a:cs typeface="Calibri" panose="020F0502020204030204" pitchFamily="34" charset="0"/>
              </a:rPr>
              <a:t>için; organize </a:t>
            </a:r>
            <a:r>
              <a:rPr lang="tr-TR" sz="8600" dirty="0">
                <a:latin typeface="Calibri" panose="020F0502020204030204" pitchFamily="34" charset="0"/>
                <a:cs typeface="Calibri" panose="020F0502020204030204" pitchFamily="34" charset="0"/>
              </a:rPr>
              <a:t>sanayi bölgesi veya endüstri bölgesinde gerçekleştirilmesi </a:t>
            </a:r>
            <a:r>
              <a:rPr lang="tr-TR" sz="8600" dirty="0" smtClean="0">
                <a:latin typeface="Calibri" panose="020F0502020204030204" pitchFamily="34" charset="0"/>
                <a:cs typeface="Calibri" panose="020F0502020204030204" pitchFamily="34" charset="0"/>
              </a:rPr>
              <a:t>ve asgari </a:t>
            </a:r>
            <a:r>
              <a:rPr lang="tr-TR" sz="8600" dirty="0">
                <a:latin typeface="Calibri" panose="020F0502020204030204" pitchFamily="34" charset="0"/>
                <a:cs typeface="Calibri" panose="020F0502020204030204" pitchFamily="34" charset="0"/>
              </a:rPr>
              <a:t>2 milyon TL sabit yatırım tutarı</a:t>
            </a:r>
          </a:p>
          <a:p>
            <a:pPr marL="742950" lvl="1" indent="-285750" algn="just" fontAlgn="base">
              <a:lnSpc>
                <a:spcPct val="110000"/>
              </a:lnSpc>
              <a:spcAft>
                <a:spcPts val="600"/>
              </a:spcAft>
              <a:buClr>
                <a:srgbClr val="030631"/>
              </a:buClr>
              <a:buSzPct val="100000"/>
            </a:pPr>
            <a:r>
              <a:rPr lang="tr-TR" sz="8400" dirty="0">
                <a:latin typeface="Calibri" panose="020F0502020204030204" pitchFamily="34" charset="0"/>
                <a:cs typeface="Calibri" panose="020F0502020204030204" pitchFamily="34" charset="0"/>
              </a:rPr>
              <a:t>Çağrı merkezi yatırımları için asgari 200 kişilik istihdam </a:t>
            </a:r>
          </a:p>
          <a:p>
            <a:pPr marL="742950" lvl="1" indent="-285750" algn="just" fontAlgn="base">
              <a:lnSpc>
                <a:spcPct val="110000"/>
              </a:lnSpc>
              <a:spcAft>
                <a:spcPts val="600"/>
              </a:spcAft>
              <a:buClr>
                <a:srgbClr val="030631"/>
              </a:buClr>
              <a:buSzPct val="100000"/>
            </a:pPr>
            <a:r>
              <a:rPr lang="tr-TR" sz="8400" dirty="0">
                <a:latin typeface="Calibri" panose="020F0502020204030204" pitchFamily="34" charset="0"/>
                <a:cs typeface="Calibri" panose="020F0502020204030204" pitchFamily="34" charset="0"/>
              </a:rPr>
              <a:t>Veri merkezi yatırımları için asgari 5.000 m2 beyaz </a:t>
            </a:r>
            <a:r>
              <a:rPr lang="tr-TR" sz="8400" dirty="0" smtClean="0">
                <a:latin typeface="Calibri" panose="020F0502020204030204" pitchFamily="34" charset="0"/>
                <a:cs typeface="Calibri" panose="020F0502020204030204" pitchFamily="34" charset="0"/>
              </a:rPr>
              <a:t>alan</a:t>
            </a:r>
          </a:p>
          <a:p>
            <a:pPr marL="285750" indent="-285750" algn="just" fontAlgn="base">
              <a:lnSpc>
                <a:spcPct val="110000"/>
              </a:lnSpc>
              <a:spcAft>
                <a:spcPts val="600"/>
              </a:spcAft>
              <a:buClr>
                <a:srgbClr val="030631"/>
              </a:buClr>
              <a:buSzPct val="100000"/>
            </a:pPr>
            <a:r>
              <a:rPr lang="tr-TR" sz="8600" dirty="0" smtClean="0">
                <a:latin typeface="Calibri" panose="020F0502020204030204" pitchFamily="34" charset="0"/>
                <a:cs typeface="Calibri" panose="020F0502020204030204" pitchFamily="34" charset="0"/>
              </a:rPr>
              <a:t>Sanayi </a:t>
            </a:r>
            <a:r>
              <a:rPr lang="tr-TR" sz="8600" dirty="0">
                <a:latin typeface="Calibri" panose="020F0502020204030204" pitchFamily="34" charset="0"/>
                <a:cs typeface="Calibri" panose="020F0502020204030204" pitchFamily="34" charset="0"/>
              </a:rPr>
              <a:t>ve Teknoloji </a:t>
            </a:r>
            <a:r>
              <a:rPr lang="tr-TR" sz="8600" dirty="0" smtClean="0">
                <a:latin typeface="Calibri" panose="020F0502020204030204" pitchFamily="34" charset="0"/>
                <a:cs typeface="Calibri" panose="020F0502020204030204" pitchFamily="34" charset="0"/>
              </a:rPr>
              <a:t>Bakanlığı </a:t>
            </a:r>
            <a:r>
              <a:rPr lang="tr-TR" sz="8600" dirty="0">
                <a:latin typeface="Calibri" panose="020F0502020204030204" pitchFamily="34" charset="0"/>
                <a:cs typeface="Calibri" panose="020F0502020204030204" pitchFamily="34" charset="0"/>
              </a:rPr>
              <a:t>tarafından ön değerlendirmesi yapılan yatırım projeleri, dönemler itibariyle Değerlendirme Komitesi’ne sunulur.</a:t>
            </a:r>
          </a:p>
          <a:p>
            <a:pPr marL="285750" indent="-285750" algn="just" fontAlgn="base">
              <a:lnSpc>
                <a:spcPct val="110000"/>
              </a:lnSpc>
              <a:spcAft>
                <a:spcPts val="600"/>
              </a:spcAft>
              <a:buClr>
                <a:srgbClr val="030631"/>
              </a:buClr>
              <a:buSzPct val="100000"/>
            </a:pPr>
            <a:r>
              <a:rPr lang="tr-TR" sz="8600" dirty="0">
                <a:latin typeface="Calibri" panose="020F0502020204030204" pitchFamily="34" charset="0"/>
                <a:cs typeface="Calibri" panose="020F0502020204030204" pitchFamily="34" charset="0"/>
              </a:rPr>
              <a:t>Komite tarafından desteklenmesi uygun görülen projeler için Yatırım Teşvik Belgesi düzenlenir</a:t>
            </a:r>
            <a:r>
              <a:rPr lang="tr-TR" sz="8600" dirty="0" smtClean="0">
                <a:latin typeface="Calibri" panose="020F0502020204030204" pitchFamily="34" charset="0"/>
                <a:cs typeface="Calibri" panose="020F0502020204030204" pitchFamily="34" charset="0"/>
              </a:rPr>
              <a:t>.</a:t>
            </a:r>
          </a:p>
          <a:p>
            <a:pPr marL="285750" indent="-285750" algn="just" fontAlgn="base">
              <a:lnSpc>
                <a:spcPct val="110000"/>
              </a:lnSpc>
              <a:spcAft>
                <a:spcPts val="600"/>
              </a:spcAft>
              <a:buClr>
                <a:srgbClr val="030631"/>
              </a:buClr>
              <a:buSzPct val="100000"/>
            </a:pPr>
            <a:r>
              <a:rPr lang="tr-TR" sz="8600" dirty="0" smtClean="0">
                <a:latin typeface="Calibri" panose="020F0502020204030204" pitchFamily="34" charset="0"/>
                <a:cs typeface="Calibri" panose="020F0502020204030204" pitchFamily="34" charset="0"/>
              </a:rPr>
              <a:t>Destek kapsamı genel olarak; 6.Bölge destekleri + Enerji desteği şeklindedir.</a:t>
            </a:r>
            <a:endParaRPr lang="tr-TR" sz="8600" dirty="0">
              <a:latin typeface="Calibri" panose="020F0502020204030204" pitchFamily="34" charset="0"/>
              <a:cs typeface="Calibri" panose="020F0502020204030204" pitchFamily="34" charset="0"/>
            </a:endParaRPr>
          </a:p>
          <a:p>
            <a:pPr marL="355600" indent="-355600" fontAlgn="base">
              <a:lnSpc>
                <a:spcPct val="150000"/>
              </a:lnSpc>
              <a:spcAft>
                <a:spcPts val="1200"/>
              </a:spcAft>
              <a:buClr>
                <a:srgbClr val="B17F49"/>
              </a:buClr>
              <a:buSzPct val="100000"/>
              <a:buFont typeface="Wingdings" panose="05000000000000000000" pitchFamily="2" charset="2"/>
              <a:buChar char="q"/>
            </a:pPr>
            <a:endParaRPr lang="tr-TR" dirty="0"/>
          </a:p>
        </p:txBody>
      </p:sp>
    </p:spTree>
    <p:extLst>
      <p:ext uri="{BB962C8B-B14F-4D97-AF65-F5344CB8AC3E}">
        <p14:creationId xmlns:p14="http://schemas.microsoft.com/office/powerpoint/2010/main" val="83160187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306"/>
        <p:cNvGrpSpPr/>
        <p:nvPr/>
      </p:nvGrpSpPr>
      <p:grpSpPr>
        <a:xfrm>
          <a:off x="0" y="0"/>
          <a:ext cx="0" cy="0"/>
          <a:chOff x="0" y="0"/>
          <a:chExt cx="0" cy="0"/>
        </a:xfrm>
      </p:grpSpPr>
      <p:sp>
        <p:nvSpPr>
          <p:cNvPr id="7" name="Google Shape;308;p25">
            <a:extLst>
              <a:ext uri="{FF2B5EF4-FFF2-40B4-BE49-F238E27FC236}">
                <a16:creationId xmlns:a16="http://schemas.microsoft.com/office/drawing/2014/main" id="{761CFA59-211A-409C-B5D5-6F7E27119C51}"/>
              </a:ext>
            </a:extLst>
          </p:cNvPr>
          <p:cNvSpPr txBox="1">
            <a:spLocks noGrp="1"/>
          </p:cNvSpPr>
          <p:nvPr>
            <p:ph type="title"/>
          </p:nvPr>
        </p:nvSpPr>
        <p:spPr>
          <a:xfrm>
            <a:off x="428865" y="474617"/>
            <a:ext cx="10875311" cy="730500"/>
          </a:xfrm>
          <a:prstGeom prst="rect">
            <a:avLst/>
          </a:prstGeom>
        </p:spPr>
        <p:txBody>
          <a:bodyPr spcFirstLastPara="1" wrap="square" lIns="91425" tIns="45700" rIns="91425" bIns="45700" anchor="ctr" anchorCtr="0">
            <a:noAutofit/>
          </a:bodyPr>
          <a:lstStyle/>
          <a:p>
            <a:pPr lvl="0" algn="ctr"/>
            <a:r>
              <a:rPr lang="tr-TR" sz="3200" b="1" dirty="0">
                <a:solidFill>
                  <a:srgbClr val="FF0000"/>
                </a:solidFill>
                <a:latin typeface="Times New Roman" panose="02020603050405020304" pitchFamily="18" charset="0"/>
                <a:cs typeface="Times New Roman" panose="02020603050405020304" pitchFamily="18" charset="0"/>
              </a:rPr>
              <a:t>2</a:t>
            </a:r>
            <a:r>
              <a:rPr lang="tr-TR" sz="3200" b="1" dirty="0" smtClean="0">
                <a:solidFill>
                  <a:srgbClr val="FF0000"/>
                </a:solidFill>
                <a:latin typeface="Times New Roman" panose="02020603050405020304" pitchFamily="18" charset="0"/>
                <a:cs typeface="Times New Roman" panose="02020603050405020304" pitchFamily="18" charset="0"/>
              </a:rPr>
              <a:t>. </a:t>
            </a:r>
            <a:r>
              <a:rPr lang="tr-TR" sz="3200" b="1" dirty="0">
                <a:solidFill>
                  <a:srgbClr val="FF0000"/>
                </a:solidFill>
                <a:latin typeface="Times New Roman" panose="02020603050405020304" pitchFamily="18" charset="0"/>
                <a:cs typeface="Times New Roman" panose="02020603050405020304" pitchFamily="18" charset="0"/>
              </a:rPr>
              <a:t>Yapacağım Yatırım İçin Teşvik Sisteminden Ne Kadar Yararlanabilirim? </a:t>
            </a:r>
            <a:r>
              <a:rPr lang="tr-TR" sz="3200" b="1" dirty="0" smtClean="0">
                <a:solidFill>
                  <a:srgbClr val="FF0000"/>
                </a:solidFill>
                <a:latin typeface="Times New Roman" panose="02020603050405020304" pitchFamily="18" charset="0"/>
                <a:cs typeface="Times New Roman" panose="02020603050405020304" pitchFamily="18" charset="0"/>
              </a:rPr>
              <a:t>– </a:t>
            </a:r>
            <a:r>
              <a:rPr lang="tr-TR" sz="3200" b="1" dirty="0" smtClean="0">
                <a:solidFill>
                  <a:srgbClr val="FF0000"/>
                </a:solidFill>
                <a:latin typeface="Times New Roman" panose="02020603050405020304" pitchFamily="18" charset="0"/>
                <a:ea typeface="+mj-ea"/>
                <a:cs typeface="Times New Roman" panose="02020603050405020304" pitchFamily="18" charset="0"/>
              </a:rPr>
              <a:t>Cazibe Merkezleri Programı 3</a:t>
            </a:r>
            <a:endParaRPr sz="3200" b="1" dirty="0">
              <a:solidFill>
                <a:srgbClr val="FF0000"/>
              </a:solidFill>
              <a:latin typeface="Times New Roman" panose="02020603050405020304" pitchFamily="18" charset="0"/>
              <a:ea typeface="+mj-ea"/>
              <a:cs typeface="Times New Roman" panose="02020603050405020304" pitchFamily="18" charset="0"/>
            </a:endParaRPr>
          </a:p>
        </p:txBody>
      </p:sp>
      <p:graphicFrame>
        <p:nvGraphicFramePr>
          <p:cNvPr id="4" name="6 Tablo">
            <a:extLst>
              <a:ext uri="{FF2B5EF4-FFF2-40B4-BE49-F238E27FC236}">
                <a16:creationId xmlns:a16="http://schemas.microsoft.com/office/drawing/2014/main" id="{189F322A-48A8-4F0B-94CE-9CEBA24B695D}"/>
              </a:ext>
            </a:extLst>
          </p:cNvPr>
          <p:cNvGraphicFramePr>
            <a:graphicFrameLocks noGrp="1"/>
          </p:cNvGraphicFramePr>
          <p:nvPr>
            <p:extLst>
              <p:ext uri="{D42A27DB-BD31-4B8C-83A1-F6EECF244321}">
                <p14:modId xmlns:p14="http://schemas.microsoft.com/office/powerpoint/2010/main" val="1146937044"/>
              </p:ext>
            </p:extLst>
          </p:nvPr>
        </p:nvGraphicFramePr>
        <p:xfrm>
          <a:off x="515951" y="1205117"/>
          <a:ext cx="10875311" cy="5245492"/>
        </p:xfrm>
        <a:graphic>
          <a:graphicData uri="http://schemas.openxmlformats.org/drawingml/2006/table">
            <a:tbl>
              <a:tblPr/>
              <a:tblGrid>
                <a:gridCol w="1400993">
                  <a:extLst>
                    <a:ext uri="{9D8B030D-6E8A-4147-A177-3AD203B41FA5}">
                      <a16:colId xmlns:a16="http://schemas.microsoft.com/office/drawing/2014/main" val="20000"/>
                    </a:ext>
                  </a:extLst>
                </a:gridCol>
                <a:gridCol w="848027">
                  <a:extLst>
                    <a:ext uri="{9D8B030D-6E8A-4147-A177-3AD203B41FA5}">
                      <a16:colId xmlns:a16="http://schemas.microsoft.com/office/drawing/2014/main" val="603583598"/>
                    </a:ext>
                  </a:extLst>
                </a:gridCol>
                <a:gridCol w="3136499">
                  <a:extLst>
                    <a:ext uri="{9D8B030D-6E8A-4147-A177-3AD203B41FA5}">
                      <a16:colId xmlns:a16="http://schemas.microsoft.com/office/drawing/2014/main" val="20002"/>
                    </a:ext>
                  </a:extLst>
                </a:gridCol>
                <a:gridCol w="5489792">
                  <a:extLst>
                    <a:ext uri="{9D8B030D-6E8A-4147-A177-3AD203B41FA5}">
                      <a16:colId xmlns:a16="http://schemas.microsoft.com/office/drawing/2014/main" val="20008"/>
                    </a:ext>
                  </a:extLst>
                </a:gridCol>
              </a:tblGrid>
              <a:tr h="322941">
                <a:tc grid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Calibri" pitchFamily="34" charset="0"/>
                        <a:cs typeface="Calibri" pitchFamily="34" charset="0"/>
                      </a:endParaRPr>
                    </a:p>
                  </a:txBody>
                  <a:tcPr marL="44450" marR="44450" marT="0" marB="0" anchor="ctr" horzOverflow="overflow">
                    <a:lnL>
                      <a:noFill/>
                    </a:lnL>
                    <a:lnR>
                      <a:noFill/>
                    </a:lnR>
                    <a:lnT>
                      <a:noFill/>
                    </a:lnT>
                    <a:lnB w="12700" cap="flat" cmpd="sng" algn="ctr">
                      <a:solidFill>
                        <a:srgbClr val="D6B36A"/>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en-US"/>
                    </a:p>
                  </a:txBody>
                  <a:tcPr>
                    <a:lnL w="12700" cmpd="sng">
                      <a:noFill/>
                      <a:prstDash val="solid"/>
                    </a:lnL>
                  </a:tcPr>
                </a:tc>
                <a:tc hMerge="1">
                  <a:txBody>
                    <a:bodyPr/>
                    <a:lstStyle/>
                    <a:p>
                      <a:endParaRPr lang="en-US"/>
                    </a:p>
                  </a:txBody>
                  <a:tcPr/>
                </a:tc>
                <a:extLst>
                  <a:ext uri="{0D108BD9-81ED-4DB2-BD59-A6C34878D82A}">
                    <a16:rowId xmlns:a16="http://schemas.microsoft.com/office/drawing/2014/main" val="10000"/>
                  </a:ext>
                </a:extLst>
              </a:tr>
              <a:tr h="459471">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800" b="1" i="0" u="none" strike="noStrike" cap="none" normalizeH="0" baseline="0" dirty="0">
                          <a:ln>
                            <a:noFill/>
                          </a:ln>
                          <a:solidFill>
                            <a:srgbClr val="FFFFFF"/>
                          </a:solidFill>
                          <a:effectLst/>
                          <a:latin typeface="Calibri" pitchFamily="34" charset="0"/>
                          <a:cs typeface="Calibri" pitchFamily="34" charset="0"/>
                        </a:rPr>
                        <a:t>CMP DESTEKLERİ</a:t>
                      </a:r>
                      <a:endParaRPr kumimoji="0" lang="en-US" sz="2800" b="0" i="0" u="none" strike="noStrike" cap="none" normalizeH="0" baseline="0" dirty="0">
                        <a:ln>
                          <a:noFill/>
                        </a:ln>
                        <a:solidFill>
                          <a:schemeClr val="tx1"/>
                        </a:solidFill>
                        <a:effectLst/>
                        <a:latin typeface="Calibri" pitchFamily="34" charset="0"/>
                        <a:cs typeface="Calibri" pitchFamily="34" charset="0"/>
                      </a:endParaRPr>
                    </a:p>
                  </a:txBody>
                  <a:tcPr marL="44450" marR="44450" marT="0" marB="0" anchor="ctr" horzOverflow="overflow">
                    <a:lnL w="12700" cap="flat" cmpd="sng" algn="ctr">
                      <a:solidFill>
                        <a:srgbClr val="D6B36A"/>
                      </a:solidFill>
                      <a:prstDash val="solid"/>
                      <a:round/>
                      <a:headEnd type="none" w="med" len="med"/>
                      <a:tailEnd type="none" w="med" len="med"/>
                    </a:lnL>
                    <a:lnR w="12700" cap="flat" cmpd="sng" algn="ctr">
                      <a:solidFill>
                        <a:srgbClr val="D6B36A"/>
                      </a:solidFill>
                      <a:prstDash val="solid"/>
                      <a:round/>
                      <a:headEnd type="none" w="med" len="med"/>
                      <a:tailEnd type="none" w="med" len="med"/>
                    </a:lnR>
                    <a:lnT w="12700" cap="flat" cmpd="sng" algn="ctr">
                      <a:solidFill>
                        <a:srgbClr val="D6B36A"/>
                      </a:solidFill>
                      <a:prstDash val="solid"/>
                      <a:round/>
                      <a:headEnd type="none" w="med" len="med"/>
                      <a:tailEnd type="none" w="med" len="med"/>
                    </a:lnT>
                    <a:lnB w="12700" cap="flat" cmpd="sng" algn="ctr">
                      <a:solidFill>
                        <a:srgbClr val="D6B36A"/>
                      </a:solidFill>
                      <a:prstDash val="solid"/>
                      <a:round/>
                      <a:headEnd type="none" w="med" len="med"/>
                      <a:tailEnd type="none" w="med" len="med"/>
                    </a:lnB>
                    <a:lnTlToBr>
                      <a:noFill/>
                    </a:lnTlToBr>
                    <a:lnBlToTr>
                      <a:noFill/>
                    </a:lnBlToTr>
                    <a:gradFill flip="none" rotWithShape="1">
                      <a:gsLst>
                        <a:gs pos="0">
                          <a:srgbClr val="6C8190">
                            <a:shade val="30000"/>
                            <a:satMod val="115000"/>
                          </a:srgbClr>
                        </a:gs>
                        <a:gs pos="50000">
                          <a:srgbClr val="6C8190">
                            <a:shade val="67500"/>
                            <a:satMod val="115000"/>
                          </a:srgbClr>
                        </a:gs>
                        <a:gs pos="100000">
                          <a:srgbClr val="6C8190">
                            <a:shade val="100000"/>
                            <a:satMod val="115000"/>
                          </a:srgbClr>
                        </a:gs>
                      </a:gsLst>
                      <a:lin ang="0" scaled="1"/>
                      <a:tileRect/>
                    </a:gradFill>
                  </a:tcPr>
                </a:tc>
                <a:tc hMerge="1">
                  <a:txBody>
                    <a:bodyPr/>
                    <a:lstStyle/>
                    <a:p>
                      <a:endParaRPr lang="tr-TR"/>
                    </a:p>
                  </a:txBody>
                  <a:tcPr/>
                </a:tc>
                <a:tc hMerge="1">
                  <a:txBody>
                    <a:bodyPr/>
                    <a:lstStyle/>
                    <a:p>
                      <a:endParaRPr lang="en-US"/>
                    </a:p>
                  </a:txBody>
                  <a:tcPr>
                    <a:lnL w="12700" cap="flat" cmpd="sng" algn="ctr">
                      <a:solidFill>
                        <a:schemeClr val="tx1"/>
                      </a:solidFill>
                      <a:prstDash val="solid"/>
                      <a:round/>
                      <a:headEnd type="none" w="med" len="med"/>
                      <a:tailEnd type="none" w="med" len="med"/>
                    </a:ln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800" b="1" i="0" u="none" strike="noStrike" cap="none" normalizeH="0" baseline="0" dirty="0">
                          <a:ln>
                            <a:noFill/>
                          </a:ln>
                          <a:solidFill>
                            <a:schemeClr val="bg1"/>
                          </a:solidFill>
                          <a:effectLst/>
                          <a:latin typeface="Calibri" pitchFamily="34" charset="0"/>
                          <a:cs typeface="Calibri" pitchFamily="34" charset="0"/>
                        </a:rPr>
                        <a:t>DESTEK ORAN VE SÜRELERİ</a:t>
                      </a:r>
                      <a:endParaRPr kumimoji="0" lang="en-US" sz="2800" b="1" i="0" u="none" strike="noStrike" cap="none" normalizeH="0" baseline="0" dirty="0">
                        <a:ln>
                          <a:noFill/>
                        </a:ln>
                        <a:solidFill>
                          <a:schemeClr val="bg1"/>
                        </a:solidFill>
                        <a:effectLst/>
                        <a:latin typeface="Calibri" pitchFamily="34" charset="0"/>
                        <a:cs typeface="Calibri" pitchFamily="34" charset="0"/>
                      </a:endParaRPr>
                    </a:p>
                  </a:txBody>
                  <a:tcPr marL="44450" marR="44450" marT="0" marB="0" anchor="ctr" horzOverflow="overflow">
                    <a:lnL w="12700" cap="flat" cmpd="sng" algn="ctr">
                      <a:solidFill>
                        <a:srgbClr val="D6B36A"/>
                      </a:solidFill>
                      <a:prstDash val="solid"/>
                      <a:round/>
                      <a:headEnd type="none" w="med" len="med"/>
                      <a:tailEnd type="none" w="med" len="med"/>
                    </a:lnL>
                    <a:lnR w="12700" cap="flat" cmpd="sng" algn="ctr">
                      <a:solidFill>
                        <a:srgbClr val="D6B36A"/>
                      </a:solidFill>
                      <a:prstDash val="solid"/>
                      <a:round/>
                      <a:headEnd type="none" w="med" len="med"/>
                      <a:tailEnd type="none" w="med" len="med"/>
                    </a:lnR>
                    <a:lnT w="12700" cap="flat" cmpd="sng" algn="ctr">
                      <a:solidFill>
                        <a:srgbClr val="D6B36A"/>
                      </a:solidFill>
                      <a:prstDash val="solid"/>
                      <a:round/>
                      <a:headEnd type="none" w="med" len="med"/>
                      <a:tailEnd type="none" w="med" len="med"/>
                    </a:lnT>
                    <a:lnB w="12700" cap="flat" cmpd="sng" algn="ctr">
                      <a:solidFill>
                        <a:srgbClr val="D6B36A"/>
                      </a:solidFill>
                      <a:prstDash val="solid"/>
                      <a:round/>
                      <a:headEnd type="none" w="med" len="med"/>
                      <a:tailEnd type="none" w="med" len="med"/>
                    </a:lnB>
                    <a:lnTlToBr>
                      <a:noFill/>
                    </a:lnTlToBr>
                    <a:lnBlToTr>
                      <a:noFill/>
                    </a:lnBlToTr>
                    <a:gradFill flip="none" rotWithShape="1">
                      <a:gsLst>
                        <a:gs pos="0">
                          <a:srgbClr val="6C8190">
                            <a:shade val="30000"/>
                            <a:satMod val="115000"/>
                          </a:srgbClr>
                        </a:gs>
                        <a:gs pos="50000">
                          <a:srgbClr val="6C8190">
                            <a:shade val="67500"/>
                            <a:satMod val="115000"/>
                          </a:srgbClr>
                        </a:gs>
                        <a:gs pos="100000">
                          <a:srgbClr val="6C8190">
                            <a:shade val="100000"/>
                            <a:satMod val="115000"/>
                          </a:srgbClr>
                        </a:gs>
                      </a:gsLst>
                      <a:lin ang="10800000" scaled="1"/>
                      <a:tileRect/>
                    </a:gradFill>
                  </a:tcPr>
                </a:tc>
                <a:extLst>
                  <a:ext uri="{0D108BD9-81ED-4DB2-BD59-A6C34878D82A}">
                    <a16:rowId xmlns:a16="http://schemas.microsoft.com/office/drawing/2014/main" val="10001"/>
                  </a:ext>
                </a:extLst>
              </a:tr>
              <a:tr h="373156">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400" b="1" i="0" u="none" strike="noStrike" cap="none" normalizeH="0" baseline="0" dirty="0">
                          <a:ln>
                            <a:noFill/>
                          </a:ln>
                          <a:solidFill>
                            <a:srgbClr val="000000"/>
                          </a:solidFill>
                          <a:effectLst/>
                          <a:latin typeface="Calibri" pitchFamily="34" charset="0"/>
                          <a:cs typeface="Calibri" pitchFamily="34" charset="0"/>
                        </a:rPr>
                        <a:t>KDV İstisnası</a:t>
                      </a:r>
                      <a:endParaRPr kumimoji="0" lang="en-US" sz="2400" b="0" i="0" u="none" strike="noStrike" cap="none" normalizeH="0" baseline="0" dirty="0">
                        <a:ln>
                          <a:noFill/>
                        </a:ln>
                        <a:solidFill>
                          <a:srgbClr val="000000"/>
                        </a:solidFill>
                        <a:effectLst/>
                        <a:latin typeface="Calibri" pitchFamily="34" charset="0"/>
                        <a:cs typeface="Calibri" pitchFamily="34" charset="0"/>
                      </a:endParaRPr>
                    </a:p>
                  </a:txBody>
                  <a:tcPr marL="44450" marR="44450" marT="0" marB="0" anchor="ctr" horzOverflow="overflow">
                    <a:lnL w="12700" cap="flat" cmpd="sng" algn="ctr">
                      <a:solidFill>
                        <a:srgbClr val="D6B36A"/>
                      </a:solidFill>
                      <a:prstDash val="solid"/>
                      <a:round/>
                      <a:headEnd type="none" w="med" len="med"/>
                      <a:tailEnd type="none" w="med" len="med"/>
                    </a:lnL>
                    <a:lnR w="12700" cap="flat" cmpd="sng" algn="ctr">
                      <a:solidFill>
                        <a:srgbClr val="D6B36A"/>
                      </a:solidFill>
                      <a:prstDash val="solid"/>
                      <a:round/>
                      <a:headEnd type="none" w="med" len="med"/>
                      <a:tailEnd type="none" w="med" len="med"/>
                    </a:lnR>
                    <a:lnT w="12700" cap="flat" cmpd="sng" algn="ctr">
                      <a:solidFill>
                        <a:srgbClr val="D6B36A"/>
                      </a:solidFill>
                      <a:prstDash val="solid"/>
                      <a:round/>
                      <a:headEnd type="none" w="med" len="med"/>
                      <a:tailEnd type="none" w="med" len="med"/>
                    </a:lnT>
                    <a:lnB w="12700" cap="flat" cmpd="sng" algn="ctr">
                      <a:solidFill>
                        <a:srgbClr val="D6B36A"/>
                      </a:solidFill>
                      <a:prstDash val="solid"/>
                      <a:round/>
                      <a:headEnd type="none" w="med" len="med"/>
                      <a:tailEnd type="none" w="med" len="med"/>
                    </a:lnB>
                    <a:lnTlToBr>
                      <a:noFill/>
                    </a:lnTlToBr>
                    <a:lnBlToTr>
                      <a:noFill/>
                    </a:lnBlToTr>
                    <a:solidFill>
                      <a:schemeClr val="bg1"/>
                    </a:solidFill>
                  </a:tcPr>
                </a:tc>
                <a:tc hMerge="1">
                  <a:txBody>
                    <a:bodyPr/>
                    <a:lstStyle/>
                    <a:p>
                      <a:endParaRPr lang="tr-TR"/>
                    </a:p>
                  </a:txBody>
                  <a:tcPr/>
                </a:tc>
                <a:tc hMerge="1">
                  <a:txBody>
                    <a:bodyPr/>
                    <a:lstStyle/>
                    <a:p>
                      <a:endParaRPr lang="en-US"/>
                    </a:p>
                  </a:txBody>
                  <a:tcPr>
                    <a:lnL w="12700" cap="flat" cmpd="sng" algn="ctr">
                      <a:solidFill>
                        <a:schemeClr val="tx1"/>
                      </a:solidFill>
                      <a:prstDash val="solid"/>
                      <a:round/>
                      <a:headEnd type="none" w="med" len="med"/>
                      <a:tailEnd type="none" w="med" len="med"/>
                    </a:ln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1" i="0" u="none" strike="noStrike" kern="1200" cap="none" spc="0" normalizeH="0" baseline="0" noProof="0" dirty="0">
                          <a:ln>
                            <a:noFill/>
                          </a:ln>
                          <a:solidFill>
                            <a:srgbClr val="001132"/>
                          </a:solidFill>
                          <a:effectLst/>
                          <a:uLnTx/>
                          <a:uFillTx/>
                          <a:latin typeface="Wingdings 2" pitchFamily="18" charset="2"/>
                          <a:ea typeface="+mn-ea"/>
                          <a:cs typeface="Times New Roman" pitchFamily="18" charset="0"/>
                        </a:rPr>
                        <a:t>P</a:t>
                      </a:r>
                      <a:endParaRPr kumimoji="0" lang="en-US" sz="2400" b="1" i="0" u="none" strike="noStrike" cap="none" normalizeH="0" baseline="0" dirty="0">
                        <a:ln>
                          <a:noFill/>
                        </a:ln>
                        <a:solidFill>
                          <a:srgbClr val="001132"/>
                        </a:solidFill>
                        <a:effectLst/>
                        <a:latin typeface="Wingdings 2" pitchFamily="18" charset="2"/>
                        <a:cs typeface="Times New Roman" pitchFamily="18" charset="0"/>
                      </a:endParaRPr>
                    </a:p>
                  </a:txBody>
                  <a:tcPr marL="44450" marR="44450" marT="0" marB="0" anchor="ctr" horzOverflow="overflow">
                    <a:lnL w="12700" cap="flat" cmpd="sng" algn="ctr">
                      <a:solidFill>
                        <a:srgbClr val="D6B36A"/>
                      </a:solidFill>
                      <a:prstDash val="solid"/>
                      <a:round/>
                      <a:headEnd type="none" w="med" len="med"/>
                      <a:tailEnd type="none" w="med" len="med"/>
                    </a:lnL>
                    <a:lnR w="12700" cap="flat" cmpd="sng" algn="ctr">
                      <a:solidFill>
                        <a:srgbClr val="D6B36A"/>
                      </a:solidFill>
                      <a:prstDash val="solid"/>
                      <a:round/>
                      <a:headEnd type="none" w="med" len="med"/>
                      <a:tailEnd type="none" w="med" len="med"/>
                    </a:lnR>
                    <a:lnT w="12700" cap="flat" cmpd="sng" algn="ctr">
                      <a:solidFill>
                        <a:srgbClr val="D6B36A"/>
                      </a:solidFill>
                      <a:prstDash val="solid"/>
                      <a:round/>
                      <a:headEnd type="none" w="med" len="med"/>
                      <a:tailEnd type="none" w="med" len="med"/>
                    </a:lnT>
                    <a:lnB w="12700" cap="flat" cmpd="sng" algn="ctr">
                      <a:solidFill>
                        <a:srgbClr val="D6B36A"/>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r h="373156">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400" b="1" i="0" u="none" strike="noStrike" cap="none" normalizeH="0" baseline="0" dirty="0">
                          <a:ln>
                            <a:noFill/>
                          </a:ln>
                          <a:solidFill>
                            <a:srgbClr val="000000"/>
                          </a:solidFill>
                          <a:effectLst/>
                          <a:latin typeface="Calibri" pitchFamily="34" charset="0"/>
                          <a:cs typeface="Calibri" pitchFamily="34" charset="0"/>
                        </a:rPr>
                        <a:t>Gümrük Vergisi Muafiyeti</a:t>
                      </a:r>
                      <a:endParaRPr kumimoji="0" lang="en-US" sz="2400" b="0" i="0" u="none" strike="noStrike" cap="none" normalizeH="0" baseline="0" dirty="0">
                        <a:ln>
                          <a:noFill/>
                        </a:ln>
                        <a:solidFill>
                          <a:srgbClr val="000000"/>
                        </a:solidFill>
                        <a:effectLst/>
                        <a:latin typeface="Calibri" pitchFamily="34" charset="0"/>
                        <a:cs typeface="Calibri" pitchFamily="34" charset="0"/>
                      </a:endParaRPr>
                    </a:p>
                  </a:txBody>
                  <a:tcPr marL="44450" marR="44450" marT="0" marB="0" anchor="ctr" horzOverflow="overflow">
                    <a:lnL w="12700" cap="flat" cmpd="sng" algn="ctr">
                      <a:solidFill>
                        <a:srgbClr val="D6B36A"/>
                      </a:solidFill>
                      <a:prstDash val="solid"/>
                      <a:round/>
                      <a:headEnd type="none" w="med" len="med"/>
                      <a:tailEnd type="none" w="med" len="med"/>
                    </a:lnL>
                    <a:lnR w="12700" cap="flat" cmpd="sng" algn="ctr">
                      <a:solidFill>
                        <a:srgbClr val="D6B36A"/>
                      </a:solidFill>
                      <a:prstDash val="solid"/>
                      <a:round/>
                      <a:headEnd type="none" w="med" len="med"/>
                      <a:tailEnd type="none" w="med" len="med"/>
                    </a:lnR>
                    <a:lnT w="12700" cap="flat" cmpd="sng" algn="ctr">
                      <a:solidFill>
                        <a:srgbClr val="D6B36A"/>
                      </a:solidFill>
                      <a:prstDash val="solid"/>
                      <a:round/>
                      <a:headEnd type="none" w="med" len="med"/>
                      <a:tailEnd type="none" w="med" len="med"/>
                    </a:lnT>
                    <a:lnB w="12700" cap="flat" cmpd="sng" algn="ctr">
                      <a:solidFill>
                        <a:srgbClr val="D6B36A"/>
                      </a:solidFill>
                      <a:prstDash val="solid"/>
                      <a:round/>
                      <a:headEnd type="none" w="med" len="med"/>
                      <a:tailEnd type="none" w="med" len="med"/>
                    </a:lnB>
                    <a:lnTlToBr>
                      <a:noFill/>
                    </a:lnTlToBr>
                    <a:lnBlToTr>
                      <a:noFill/>
                    </a:lnBlToTr>
                    <a:solidFill>
                      <a:srgbClr val="E2E7EA"/>
                    </a:solidFill>
                  </a:tcPr>
                </a:tc>
                <a:tc hMerge="1">
                  <a:txBody>
                    <a:bodyPr/>
                    <a:lstStyle/>
                    <a:p>
                      <a:endParaRPr lang="tr-TR"/>
                    </a:p>
                  </a:txBody>
                  <a:tcPr/>
                </a:tc>
                <a:tc hMerge="1">
                  <a:txBody>
                    <a:bodyPr/>
                    <a:lstStyle/>
                    <a:p>
                      <a:endParaRPr lang="en-US"/>
                    </a:p>
                  </a:txBody>
                  <a:tcPr>
                    <a:lnL w="12700" cap="flat" cmpd="sng" algn="ctr">
                      <a:solidFill>
                        <a:schemeClr val="tx1"/>
                      </a:solidFill>
                      <a:prstDash val="solid"/>
                      <a:round/>
                      <a:headEnd type="none" w="med" len="med"/>
                      <a:tailEnd type="none" w="med" len="med"/>
                    </a:ln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1" i="0" u="none" strike="noStrike" kern="1200" cap="none" spc="0" normalizeH="0" baseline="0" noProof="0" dirty="0">
                          <a:ln>
                            <a:noFill/>
                          </a:ln>
                          <a:solidFill>
                            <a:srgbClr val="001132"/>
                          </a:solidFill>
                          <a:effectLst/>
                          <a:uLnTx/>
                          <a:uFillTx/>
                          <a:latin typeface="Wingdings 2" pitchFamily="18" charset="2"/>
                          <a:ea typeface="+mn-ea"/>
                          <a:cs typeface="Times New Roman" pitchFamily="18" charset="0"/>
                        </a:rPr>
                        <a:t>P</a:t>
                      </a:r>
                      <a:endParaRPr kumimoji="0" lang="en-US" sz="2400" b="1" i="0" u="none" strike="noStrike" cap="none" normalizeH="0" baseline="0" dirty="0">
                        <a:ln>
                          <a:noFill/>
                        </a:ln>
                        <a:solidFill>
                          <a:srgbClr val="001132"/>
                        </a:solidFill>
                        <a:effectLst/>
                        <a:latin typeface="Wingdings 2" pitchFamily="18" charset="2"/>
                        <a:cs typeface="Times New Roman" pitchFamily="18" charset="0"/>
                      </a:endParaRPr>
                    </a:p>
                  </a:txBody>
                  <a:tcPr marL="44450" marR="44450" marT="0" marB="0" anchor="ctr" horzOverflow="overflow">
                    <a:lnL w="12700" cap="flat" cmpd="sng" algn="ctr">
                      <a:solidFill>
                        <a:srgbClr val="D6B36A"/>
                      </a:solidFill>
                      <a:prstDash val="solid"/>
                      <a:round/>
                      <a:headEnd type="none" w="med" len="med"/>
                      <a:tailEnd type="none" w="med" len="med"/>
                    </a:lnL>
                    <a:lnR w="12700" cap="flat" cmpd="sng" algn="ctr">
                      <a:solidFill>
                        <a:srgbClr val="D6B36A"/>
                      </a:solidFill>
                      <a:prstDash val="solid"/>
                      <a:round/>
                      <a:headEnd type="none" w="med" len="med"/>
                      <a:tailEnd type="none" w="med" len="med"/>
                    </a:lnR>
                    <a:lnT w="12700" cap="flat" cmpd="sng" algn="ctr">
                      <a:solidFill>
                        <a:srgbClr val="D6B36A"/>
                      </a:solidFill>
                      <a:prstDash val="solid"/>
                      <a:round/>
                      <a:headEnd type="none" w="med" len="med"/>
                      <a:tailEnd type="none" w="med" len="med"/>
                    </a:lnT>
                    <a:lnB w="12700" cap="flat" cmpd="sng" algn="ctr">
                      <a:solidFill>
                        <a:srgbClr val="D6B36A"/>
                      </a:solidFill>
                      <a:prstDash val="solid"/>
                      <a:round/>
                      <a:headEnd type="none" w="med" len="med"/>
                      <a:tailEnd type="none" w="med" len="med"/>
                    </a:lnB>
                    <a:lnTlToBr>
                      <a:noFill/>
                    </a:lnTlToBr>
                    <a:lnBlToTr>
                      <a:noFill/>
                    </a:lnBlToTr>
                    <a:solidFill>
                      <a:srgbClr val="E2E7EA"/>
                    </a:solidFill>
                  </a:tcPr>
                </a:tc>
                <a:extLst>
                  <a:ext uri="{0D108BD9-81ED-4DB2-BD59-A6C34878D82A}">
                    <a16:rowId xmlns:a16="http://schemas.microsoft.com/office/drawing/2014/main" val="10004"/>
                  </a:ext>
                </a:extLst>
              </a:tr>
              <a:tr h="373156">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400" b="1" i="0" u="none" strike="noStrike" cap="none" normalizeH="0" baseline="0" dirty="0">
                          <a:ln>
                            <a:noFill/>
                          </a:ln>
                          <a:solidFill>
                            <a:srgbClr val="000000"/>
                          </a:solidFill>
                          <a:effectLst/>
                          <a:latin typeface="Calibri" pitchFamily="34" charset="0"/>
                          <a:cs typeface="Calibri" pitchFamily="34" charset="0"/>
                        </a:rPr>
                        <a:t>Vergi İndirimi</a:t>
                      </a:r>
                      <a:endParaRPr kumimoji="0" lang="en-US" sz="2400" b="0" i="0" u="none" strike="noStrike" cap="none" normalizeH="0" baseline="0" dirty="0">
                        <a:ln>
                          <a:noFill/>
                        </a:ln>
                        <a:solidFill>
                          <a:srgbClr val="000000"/>
                        </a:solidFill>
                        <a:effectLst/>
                        <a:latin typeface="Calibri" pitchFamily="34" charset="0"/>
                        <a:cs typeface="Calibri" pitchFamily="34" charset="0"/>
                      </a:endParaRPr>
                    </a:p>
                  </a:txBody>
                  <a:tcPr marL="44450" marR="44450" marT="0" marB="0" anchor="ctr" horzOverflow="overflow">
                    <a:lnL w="12700" cap="flat" cmpd="sng" algn="ctr">
                      <a:solidFill>
                        <a:srgbClr val="D6B36A"/>
                      </a:solidFill>
                      <a:prstDash val="solid"/>
                      <a:round/>
                      <a:headEnd type="none" w="med" len="med"/>
                      <a:tailEnd type="none" w="med" len="med"/>
                    </a:lnL>
                    <a:lnR w="12700" cap="flat" cmpd="sng" algn="ctr">
                      <a:solidFill>
                        <a:srgbClr val="D6B36A"/>
                      </a:solidFill>
                      <a:prstDash val="solid"/>
                      <a:round/>
                      <a:headEnd type="none" w="med" len="med"/>
                      <a:tailEnd type="none" w="med" len="med"/>
                    </a:lnR>
                    <a:lnT w="12700" cap="flat" cmpd="sng" algn="ctr">
                      <a:solidFill>
                        <a:srgbClr val="D6B36A"/>
                      </a:solidFill>
                      <a:prstDash val="solid"/>
                      <a:round/>
                      <a:headEnd type="none" w="med" len="med"/>
                      <a:tailEnd type="none" w="med" len="med"/>
                    </a:lnT>
                    <a:lnB w="12700" cap="flat" cmpd="sng" algn="ctr">
                      <a:solidFill>
                        <a:srgbClr val="D6B36A"/>
                      </a:solidFill>
                      <a:prstDash val="solid"/>
                      <a:round/>
                      <a:headEnd type="none" w="med" len="med"/>
                      <a:tailEnd type="none" w="med" len="med"/>
                    </a:lnB>
                    <a:lnTlToBr>
                      <a:noFill/>
                    </a:lnTlToBr>
                    <a:lnBlToTr>
                      <a:noFill/>
                    </a:lnBlToTr>
                    <a:solidFill>
                      <a:schemeClr val="bg1"/>
                    </a:solidFill>
                  </a:tcPr>
                </a:tc>
                <a:tc hMerge="1">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a:ln>
                          <a:noFill/>
                        </a:ln>
                        <a:solidFill>
                          <a:srgbClr val="000000"/>
                        </a:solidFill>
                        <a:effectLst/>
                        <a:latin typeface="Calibri" pitchFamily="34" charset="0"/>
                        <a:cs typeface="Calibri" pitchFamily="34" charset="0"/>
                      </a:endParaRPr>
                    </a:p>
                  </a:txBody>
                  <a:tcPr marL="44450" marR="44450" marT="0" marB="0" anchor="ctr" horzOverflow="overflow">
                    <a:lnL w="12700" cap="flat" cmpd="sng" algn="ctr">
                      <a:solidFill>
                        <a:srgbClr val="D6B36A"/>
                      </a:solidFill>
                      <a:prstDash val="solid"/>
                      <a:round/>
                      <a:headEnd type="none" w="med" len="med"/>
                      <a:tailEnd type="none" w="med" len="med"/>
                    </a:lnL>
                    <a:lnR w="12700" cap="flat" cmpd="sng" algn="ctr">
                      <a:solidFill>
                        <a:srgbClr val="D6B36A"/>
                      </a:solidFill>
                      <a:prstDash val="solid"/>
                      <a:round/>
                      <a:headEnd type="none" w="med" len="med"/>
                      <a:tailEnd type="none" w="med" len="med"/>
                    </a:lnR>
                    <a:lnT w="12700" cap="flat" cmpd="sng" algn="ctr">
                      <a:solidFill>
                        <a:srgbClr val="D6B36A"/>
                      </a:solidFill>
                      <a:prstDash val="solid"/>
                      <a:round/>
                      <a:headEnd type="none" w="med" len="med"/>
                      <a:tailEnd type="none" w="med" len="med"/>
                    </a:lnT>
                    <a:lnB w="12700" cap="flat" cmpd="sng" algn="ctr">
                      <a:solidFill>
                        <a:srgbClr val="D6B36A"/>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400" b="0" i="0" u="none" strike="noStrike" cap="none" normalizeH="0" baseline="0" dirty="0">
                          <a:ln>
                            <a:noFill/>
                          </a:ln>
                          <a:solidFill>
                            <a:srgbClr val="000000"/>
                          </a:solidFill>
                          <a:effectLst/>
                          <a:latin typeface="Calibri" pitchFamily="34" charset="0"/>
                          <a:cs typeface="Calibri" pitchFamily="34" charset="0"/>
                        </a:rPr>
                        <a:t>Yatırıma Katkı Oranı (%)</a:t>
                      </a:r>
                      <a:endParaRPr kumimoji="0" lang="en-US" sz="2400" b="0" i="0" u="none" strike="noStrike" cap="none" normalizeH="0" baseline="0" dirty="0">
                        <a:ln>
                          <a:noFill/>
                        </a:ln>
                        <a:solidFill>
                          <a:srgbClr val="000000"/>
                        </a:solidFill>
                        <a:effectLst/>
                        <a:latin typeface="Calibri" pitchFamily="34" charset="0"/>
                        <a:cs typeface="Calibri" pitchFamily="34" charset="0"/>
                      </a:endParaRPr>
                    </a:p>
                  </a:txBody>
                  <a:tcPr marL="44450" marR="44450" marT="0" marB="0" anchor="ctr" horzOverflow="overflow">
                    <a:lnL w="12700" cap="flat" cmpd="sng" algn="ctr">
                      <a:solidFill>
                        <a:srgbClr val="D6B36A"/>
                      </a:solidFill>
                      <a:prstDash val="solid"/>
                      <a:round/>
                      <a:headEnd type="none" w="med" len="med"/>
                      <a:tailEnd type="none" w="med" len="med"/>
                    </a:lnL>
                    <a:lnR w="12700" cap="flat" cmpd="sng" algn="ctr">
                      <a:solidFill>
                        <a:srgbClr val="D6B36A"/>
                      </a:solidFill>
                      <a:prstDash val="solid"/>
                      <a:round/>
                      <a:headEnd type="none" w="med" len="med"/>
                      <a:tailEnd type="none" w="med" len="med"/>
                    </a:lnR>
                    <a:lnT w="12700" cap="flat" cmpd="sng" algn="ctr">
                      <a:solidFill>
                        <a:srgbClr val="D6B36A"/>
                      </a:solidFill>
                      <a:prstDash val="solid"/>
                      <a:round/>
                      <a:headEnd type="none" w="med" len="med"/>
                      <a:tailEnd type="none" w="med" len="med"/>
                    </a:lnT>
                    <a:lnB w="12700" cap="flat" cmpd="sng" algn="ctr">
                      <a:solidFill>
                        <a:srgbClr val="D6B36A"/>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1" i="0" u="none" strike="noStrike" cap="none" normalizeH="0" baseline="0" dirty="0">
                          <a:ln>
                            <a:noFill/>
                          </a:ln>
                          <a:solidFill>
                            <a:srgbClr val="000000"/>
                          </a:solidFill>
                          <a:effectLst/>
                          <a:latin typeface="Calibri" pitchFamily="34" charset="0"/>
                          <a:cs typeface="Calibri" pitchFamily="34" charset="0"/>
                        </a:rPr>
                        <a:t>50 (OSB’de 55)</a:t>
                      </a:r>
                      <a:endParaRPr kumimoji="0" lang="en-US" sz="2400" b="0" i="0" u="none" strike="noStrike" cap="none" normalizeH="0" baseline="0" dirty="0">
                        <a:ln>
                          <a:noFill/>
                        </a:ln>
                        <a:solidFill>
                          <a:srgbClr val="000000"/>
                        </a:solidFill>
                        <a:effectLst/>
                        <a:latin typeface="Calibri" pitchFamily="34" charset="0"/>
                        <a:cs typeface="Calibri" pitchFamily="34" charset="0"/>
                      </a:endParaRPr>
                    </a:p>
                  </a:txBody>
                  <a:tcPr marL="44450" marR="44450" marT="0" marB="0" anchor="ctr" horzOverflow="overflow">
                    <a:lnL w="12700" cap="flat" cmpd="sng" algn="ctr">
                      <a:solidFill>
                        <a:srgbClr val="D6B36A"/>
                      </a:solidFill>
                      <a:prstDash val="solid"/>
                      <a:round/>
                      <a:headEnd type="none" w="med" len="med"/>
                      <a:tailEnd type="none" w="med" len="med"/>
                    </a:lnL>
                    <a:lnR w="12700" cap="flat" cmpd="sng" algn="ctr">
                      <a:solidFill>
                        <a:srgbClr val="D6B36A"/>
                      </a:solidFill>
                      <a:prstDash val="solid"/>
                      <a:round/>
                      <a:headEnd type="none" w="med" len="med"/>
                      <a:tailEnd type="none" w="med" len="med"/>
                    </a:lnR>
                    <a:lnT w="12700" cap="flat" cmpd="sng" algn="ctr">
                      <a:solidFill>
                        <a:srgbClr val="D6B36A"/>
                      </a:solidFill>
                      <a:prstDash val="solid"/>
                      <a:round/>
                      <a:headEnd type="none" w="med" len="med"/>
                      <a:tailEnd type="none" w="med" len="med"/>
                    </a:lnT>
                    <a:lnB w="12700" cap="flat" cmpd="sng" algn="ctr">
                      <a:solidFill>
                        <a:srgbClr val="D6B36A"/>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5"/>
                  </a:ext>
                </a:extLst>
              </a:tr>
              <a:tr h="373156">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400" b="1" i="0" u="none" strike="noStrike" cap="none" normalizeH="0" baseline="0" dirty="0">
                          <a:ln>
                            <a:noFill/>
                          </a:ln>
                          <a:solidFill>
                            <a:srgbClr val="000000"/>
                          </a:solidFill>
                          <a:effectLst/>
                          <a:latin typeface="Calibri" pitchFamily="34" charset="0"/>
                          <a:cs typeface="Calibri" pitchFamily="34" charset="0"/>
                        </a:rPr>
                        <a:t>Sigorta Primi İşveren Hissesi Desteği</a:t>
                      </a:r>
                      <a:endParaRPr kumimoji="0" lang="en-US" sz="2400" b="0" i="0" u="none" strike="noStrike" cap="none" normalizeH="0" baseline="0" dirty="0">
                        <a:ln>
                          <a:noFill/>
                        </a:ln>
                        <a:solidFill>
                          <a:srgbClr val="000000"/>
                        </a:solidFill>
                        <a:effectLst/>
                        <a:latin typeface="Calibri" pitchFamily="34" charset="0"/>
                        <a:cs typeface="Calibri" pitchFamily="34" charset="0"/>
                      </a:endParaRPr>
                    </a:p>
                  </a:txBody>
                  <a:tcPr marL="44450" marR="44450" marT="0" marB="0" anchor="ctr" horzOverflow="overflow">
                    <a:lnL w="12700" cap="flat" cmpd="sng" algn="ctr">
                      <a:solidFill>
                        <a:srgbClr val="D6B36A"/>
                      </a:solidFill>
                      <a:prstDash val="solid"/>
                      <a:round/>
                      <a:headEnd type="none" w="med" len="med"/>
                      <a:tailEnd type="none" w="med" len="med"/>
                    </a:lnL>
                    <a:lnR w="12700" cap="flat" cmpd="sng" algn="ctr">
                      <a:solidFill>
                        <a:srgbClr val="D6B36A"/>
                      </a:solidFill>
                      <a:prstDash val="solid"/>
                      <a:round/>
                      <a:headEnd type="none" w="med" len="med"/>
                      <a:tailEnd type="none" w="med" len="med"/>
                    </a:lnR>
                    <a:lnT w="12700" cap="flat" cmpd="sng" algn="ctr">
                      <a:solidFill>
                        <a:srgbClr val="D6B36A"/>
                      </a:solidFill>
                      <a:prstDash val="solid"/>
                      <a:round/>
                      <a:headEnd type="none" w="med" len="med"/>
                      <a:tailEnd type="none" w="med" len="med"/>
                    </a:lnT>
                    <a:lnB w="12700" cap="flat" cmpd="sng" algn="ctr">
                      <a:solidFill>
                        <a:srgbClr val="D6B36A"/>
                      </a:solidFill>
                      <a:prstDash val="solid"/>
                      <a:round/>
                      <a:headEnd type="none" w="med" len="med"/>
                      <a:tailEnd type="none" w="med" len="med"/>
                    </a:lnB>
                    <a:lnTlToBr>
                      <a:noFill/>
                    </a:lnTlToBr>
                    <a:lnBlToTr>
                      <a:noFill/>
                    </a:lnBlToTr>
                    <a:solidFill>
                      <a:srgbClr val="E2E7EA"/>
                    </a:solidFill>
                  </a:tcPr>
                </a:tc>
                <a:tc hMerge="1">
                  <a:txBody>
                    <a:bodyPr/>
                    <a:lstStyle/>
                    <a:p>
                      <a:endParaRPr lang="tr-TR"/>
                    </a:p>
                  </a:txBody>
                  <a:tcPr/>
                </a:tc>
                <a:tc hMerge="1">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a:ln>
                          <a:noFill/>
                        </a:ln>
                        <a:solidFill>
                          <a:srgbClr val="000000"/>
                        </a:solidFill>
                        <a:effectLst/>
                        <a:latin typeface="Calibri" pitchFamily="34" charset="0"/>
                        <a:cs typeface="Calibri" pitchFamily="34" charset="0"/>
                      </a:endParaRPr>
                    </a:p>
                  </a:txBody>
                  <a:tcPr marL="44450" marR="44450" marT="0" marB="0" anchor="ctr" horzOverflow="overflow">
                    <a:lnL w="12700" cap="flat" cmpd="sng" algn="ctr">
                      <a:solidFill>
                        <a:srgbClr val="D6B36A"/>
                      </a:solidFill>
                      <a:prstDash val="solid"/>
                      <a:round/>
                      <a:headEnd type="none" w="med" len="med"/>
                      <a:tailEnd type="none" w="med" len="med"/>
                    </a:lnL>
                    <a:lnR w="12700" cap="flat" cmpd="sng" algn="ctr">
                      <a:solidFill>
                        <a:srgbClr val="D6B36A"/>
                      </a:solidFill>
                      <a:prstDash val="solid"/>
                      <a:round/>
                      <a:headEnd type="none" w="med" len="med"/>
                      <a:tailEnd type="none" w="med" len="med"/>
                    </a:lnR>
                    <a:lnT w="12700" cap="flat" cmpd="sng" algn="ctr">
                      <a:solidFill>
                        <a:srgbClr val="D6B36A"/>
                      </a:solidFill>
                      <a:prstDash val="solid"/>
                      <a:round/>
                      <a:headEnd type="none" w="med" len="med"/>
                      <a:tailEnd type="none" w="med" len="med"/>
                    </a:lnT>
                    <a:lnB w="12700" cap="flat" cmpd="sng" algn="ctr">
                      <a:solidFill>
                        <a:srgbClr val="D6B36A"/>
                      </a:solidFill>
                      <a:prstDash val="sysDash"/>
                      <a:round/>
                      <a:headEnd type="none" w="med" len="med"/>
                      <a:tailEnd type="none" w="med" len="med"/>
                    </a:lnB>
                    <a:lnTlToBr>
                      <a:noFill/>
                    </a:lnTlToBr>
                    <a:lnBlToTr>
                      <a:noFill/>
                    </a:lnBlToTr>
                    <a:solidFill>
                      <a:srgbClr val="E2E7E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1" i="0" u="none" strike="noStrike" cap="none" normalizeH="0" baseline="0" dirty="0">
                          <a:ln>
                            <a:noFill/>
                          </a:ln>
                          <a:solidFill>
                            <a:srgbClr val="000000"/>
                          </a:solidFill>
                          <a:effectLst/>
                          <a:latin typeface="Calibri" pitchFamily="34" charset="0"/>
                          <a:cs typeface="Calibri" pitchFamily="34" charset="0"/>
                        </a:rPr>
                        <a:t>10 yıl (OSB’de 12 yıl)</a:t>
                      </a:r>
                      <a:endParaRPr kumimoji="0" lang="en-US" sz="2400" b="0" i="0" u="none" strike="noStrike" cap="none" normalizeH="0" baseline="0" dirty="0">
                        <a:ln>
                          <a:noFill/>
                        </a:ln>
                        <a:solidFill>
                          <a:srgbClr val="000000"/>
                        </a:solidFill>
                        <a:effectLst/>
                        <a:latin typeface="Calibri" pitchFamily="34" charset="0"/>
                        <a:cs typeface="Calibri" pitchFamily="34" charset="0"/>
                      </a:endParaRPr>
                    </a:p>
                  </a:txBody>
                  <a:tcPr marL="44450" marR="44450" marT="0" marB="0" anchor="ctr" horzOverflow="overflow">
                    <a:lnL w="12700" cap="flat" cmpd="sng" algn="ctr">
                      <a:solidFill>
                        <a:srgbClr val="D6B36A"/>
                      </a:solidFill>
                      <a:prstDash val="solid"/>
                      <a:round/>
                      <a:headEnd type="none" w="med" len="med"/>
                      <a:tailEnd type="none" w="med" len="med"/>
                    </a:lnL>
                    <a:lnR w="12700" cap="flat" cmpd="sng" algn="ctr">
                      <a:solidFill>
                        <a:srgbClr val="D6B36A"/>
                      </a:solidFill>
                      <a:prstDash val="solid"/>
                      <a:round/>
                      <a:headEnd type="none" w="med" len="med"/>
                      <a:tailEnd type="none" w="med" len="med"/>
                    </a:lnR>
                    <a:lnT w="12700" cap="flat" cmpd="sng" algn="ctr">
                      <a:solidFill>
                        <a:srgbClr val="D6B36A"/>
                      </a:solidFill>
                      <a:prstDash val="solid"/>
                      <a:round/>
                      <a:headEnd type="none" w="med" len="med"/>
                      <a:tailEnd type="none" w="med" len="med"/>
                    </a:lnT>
                    <a:lnB w="12700" cap="flat" cmpd="sng" algn="ctr">
                      <a:solidFill>
                        <a:srgbClr val="D6B36A"/>
                      </a:solidFill>
                      <a:prstDash val="solid"/>
                      <a:round/>
                      <a:headEnd type="none" w="med" len="med"/>
                      <a:tailEnd type="none" w="med" len="med"/>
                    </a:lnB>
                    <a:lnTlToBr>
                      <a:noFill/>
                    </a:lnTlToBr>
                    <a:lnBlToTr>
                      <a:noFill/>
                    </a:lnBlToTr>
                    <a:solidFill>
                      <a:srgbClr val="E2E7EA"/>
                    </a:solidFill>
                  </a:tcPr>
                </a:tc>
                <a:extLst>
                  <a:ext uri="{0D108BD9-81ED-4DB2-BD59-A6C34878D82A}">
                    <a16:rowId xmlns:a16="http://schemas.microsoft.com/office/drawing/2014/main" val="10007"/>
                  </a:ext>
                </a:extLst>
              </a:tr>
              <a:tr h="373156">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400" b="1" i="0" u="none" strike="noStrike" cap="none" normalizeH="0" baseline="0" dirty="0">
                          <a:ln>
                            <a:noFill/>
                          </a:ln>
                          <a:solidFill>
                            <a:srgbClr val="000000"/>
                          </a:solidFill>
                          <a:effectLst/>
                          <a:latin typeface="Calibri" pitchFamily="34" charset="0"/>
                          <a:cs typeface="Calibri" pitchFamily="34" charset="0"/>
                        </a:rPr>
                        <a:t>Yatırım Yeri Tahsisi</a:t>
                      </a:r>
                      <a:endParaRPr kumimoji="0" lang="en-US" sz="2400" b="0" i="0" u="none" strike="noStrike" cap="none" normalizeH="0" baseline="0" dirty="0">
                        <a:ln>
                          <a:noFill/>
                        </a:ln>
                        <a:solidFill>
                          <a:srgbClr val="000000"/>
                        </a:solidFill>
                        <a:effectLst/>
                        <a:latin typeface="Calibri" pitchFamily="34" charset="0"/>
                        <a:cs typeface="Calibri" pitchFamily="34" charset="0"/>
                      </a:endParaRPr>
                    </a:p>
                  </a:txBody>
                  <a:tcPr marL="44450" marR="44450" marT="0" marB="0" anchor="ctr" horzOverflow="overflow">
                    <a:lnL w="12700" cap="flat" cmpd="sng" algn="ctr">
                      <a:solidFill>
                        <a:srgbClr val="D6B36A"/>
                      </a:solidFill>
                      <a:prstDash val="solid"/>
                      <a:round/>
                      <a:headEnd type="none" w="med" len="med"/>
                      <a:tailEnd type="none" w="med" len="med"/>
                    </a:lnL>
                    <a:lnR w="12700" cap="flat" cmpd="sng" algn="ctr">
                      <a:solidFill>
                        <a:srgbClr val="D6B36A"/>
                      </a:solidFill>
                      <a:prstDash val="solid"/>
                      <a:round/>
                      <a:headEnd type="none" w="med" len="med"/>
                      <a:tailEnd type="none" w="med" len="med"/>
                    </a:lnR>
                    <a:lnT w="12700" cap="flat" cmpd="sng" algn="ctr">
                      <a:solidFill>
                        <a:srgbClr val="D6B36A"/>
                      </a:solidFill>
                      <a:prstDash val="solid"/>
                      <a:round/>
                      <a:headEnd type="none" w="med" len="med"/>
                      <a:tailEnd type="none" w="med" len="med"/>
                    </a:lnT>
                    <a:lnB w="12700" cap="flat" cmpd="sng" algn="ctr">
                      <a:solidFill>
                        <a:srgbClr val="D6B36A"/>
                      </a:solidFill>
                      <a:prstDash val="solid"/>
                      <a:round/>
                      <a:headEnd type="none" w="med" len="med"/>
                      <a:tailEnd type="none" w="med" len="med"/>
                    </a:lnB>
                    <a:lnTlToBr>
                      <a:noFill/>
                    </a:lnTlToBr>
                    <a:lnBlToTr>
                      <a:noFill/>
                    </a:lnBlToTr>
                    <a:solidFill>
                      <a:schemeClr val="bg1"/>
                    </a:solidFill>
                  </a:tcPr>
                </a:tc>
                <a:tc hMerge="1">
                  <a:txBody>
                    <a:bodyPr/>
                    <a:lstStyle/>
                    <a:p>
                      <a:endParaRPr lang="tr-TR"/>
                    </a:p>
                  </a:txBody>
                  <a:tcPr/>
                </a:tc>
                <a:tc hMerge="1">
                  <a:txBody>
                    <a:bodyPr/>
                    <a:lstStyle/>
                    <a:p>
                      <a:endParaRPr 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1" i="0" u="none" strike="noStrike" kern="1200" cap="none" spc="0" normalizeH="0" baseline="0" noProof="0" dirty="0">
                          <a:ln>
                            <a:noFill/>
                          </a:ln>
                          <a:solidFill>
                            <a:srgbClr val="001132"/>
                          </a:solidFill>
                          <a:effectLst/>
                          <a:uLnTx/>
                          <a:uFillTx/>
                          <a:latin typeface="Wingdings 2" pitchFamily="18" charset="2"/>
                          <a:ea typeface="+mn-ea"/>
                          <a:cs typeface="Times New Roman" pitchFamily="18" charset="0"/>
                        </a:rPr>
                        <a:t>P</a:t>
                      </a:r>
                      <a:endParaRPr kumimoji="0" lang="en-US" sz="2400" b="1" i="0" u="none" strike="noStrike" cap="none" normalizeH="0" baseline="0" dirty="0">
                        <a:ln>
                          <a:noFill/>
                        </a:ln>
                        <a:solidFill>
                          <a:srgbClr val="001132"/>
                        </a:solidFill>
                        <a:effectLst/>
                        <a:latin typeface="Wingdings 2" pitchFamily="18" charset="2"/>
                        <a:cs typeface="Times New Roman" pitchFamily="18" charset="0"/>
                      </a:endParaRPr>
                    </a:p>
                  </a:txBody>
                  <a:tcPr marL="44450" marR="44450" marT="0" marB="0" anchor="ctr" horzOverflow="overflow">
                    <a:lnL w="12700" cap="flat" cmpd="sng" algn="ctr">
                      <a:solidFill>
                        <a:srgbClr val="D6B36A"/>
                      </a:solidFill>
                      <a:prstDash val="solid"/>
                      <a:round/>
                      <a:headEnd type="none" w="med" len="med"/>
                      <a:tailEnd type="none" w="med" len="med"/>
                    </a:lnL>
                    <a:lnR w="12700" cap="flat" cmpd="sng" algn="ctr">
                      <a:solidFill>
                        <a:srgbClr val="D6B36A"/>
                      </a:solidFill>
                      <a:prstDash val="solid"/>
                      <a:round/>
                      <a:headEnd type="none" w="med" len="med"/>
                      <a:tailEnd type="none" w="med" len="med"/>
                    </a:lnR>
                    <a:lnT w="12700" cap="flat" cmpd="sng" algn="ctr">
                      <a:solidFill>
                        <a:srgbClr val="D6B36A"/>
                      </a:solidFill>
                      <a:prstDash val="solid"/>
                      <a:round/>
                      <a:headEnd type="none" w="med" len="med"/>
                      <a:tailEnd type="none" w="med" len="med"/>
                    </a:lnT>
                    <a:lnB w="12700" cap="flat" cmpd="sng" algn="ctr">
                      <a:solidFill>
                        <a:srgbClr val="D6B36A"/>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9"/>
                  </a:ext>
                </a:extLst>
              </a:tr>
              <a:tr h="373156">
                <a:tc row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400" b="1" i="0" u="none" strike="noStrike" cap="none" normalizeH="0" baseline="0" dirty="0">
                          <a:ln>
                            <a:noFill/>
                          </a:ln>
                          <a:solidFill>
                            <a:srgbClr val="000000"/>
                          </a:solidFill>
                          <a:effectLst/>
                          <a:latin typeface="Calibri" pitchFamily="34" charset="0"/>
                          <a:cs typeface="Calibri" pitchFamily="34" charset="0"/>
                        </a:rPr>
                        <a:t>Faiz veya Kâr Payı Desteği</a:t>
                      </a:r>
                      <a:endParaRPr kumimoji="0" lang="en-US" sz="2400" b="0" i="0" u="none" strike="noStrike" cap="none" normalizeH="0" baseline="0" dirty="0">
                        <a:ln>
                          <a:noFill/>
                        </a:ln>
                        <a:solidFill>
                          <a:srgbClr val="000000"/>
                        </a:solidFill>
                        <a:effectLst/>
                        <a:latin typeface="Calibri" pitchFamily="34" charset="0"/>
                        <a:cs typeface="Calibri" pitchFamily="34" charset="0"/>
                      </a:endParaRPr>
                    </a:p>
                  </a:txBody>
                  <a:tcPr marL="44450" marR="44450" marT="0" marB="0" anchor="ctr" horzOverflow="overflow">
                    <a:lnL w="12700" cap="flat" cmpd="sng" algn="ctr">
                      <a:solidFill>
                        <a:srgbClr val="D6B36A"/>
                      </a:solidFill>
                      <a:prstDash val="solid"/>
                      <a:round/>
                      <a:headEnd type="none" w="med" len="med"/>
                      <a:tailEnd type="none" w="med" len="med"/>
                    </a:lnL>
                    <a:lnR w="12700" cap="flat" cmpd="sng" algn="ctr">
                      <a:solidFill>
                        <a:srgbClr val="D6B36A"/>
                      </a:solidFill>
                      <a:prstDash val="solid"/>
                      <a:round/>
                      <a:headEnd type="none" w="med" len="med"/>
                      <a:tailEnd type="none" w="med" len="med"/>
                    </a:lnR>
                    <a:lnT w="12700" cap="flat" cmpd="sng" algn="ctr">
                      <a:solidFill>
                        <a:srgbClr val="D6B36A"/>
                      </a:solidFill>
                      <a:prstDash val="solid"/>
                      <a:round/>
                      <a:headEnd type="none" w="med" len="med"/>
                      <a:tailEnd type="none" w="med" len="med"/>
                    </a:lnT>
                    <a:lnB w="12700" cap="flat" cmpd="sng" algn="ctr">
                      <a:solidFill>
                        <a:srgbClr val="D6B36A"/>
                      </a:solidFill>
                      <a:prstDash val="solid"/>
                      <a:round/>
                      <a:headEnd type="none" w="med" len="med"/>
                      <a:tailEnd type="none" w="med" len="med"/>
                    </a:lnB>
                    <a:lnTlToBr>
                      <a:noFill/>
                    </a:lnTlToBr>
                    <a:lnBlToTr>
                      <a:noFill/>
                    </a:lnBlToTr>
                    <a:solidFill>
                      <a:srgbClr val="E2E7EA"/>
                    </a:solid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400" b="0" i="0" u="none" strike="noStrike" cap="none" normalizeH="0" baseline="0" dirty="0">
                          <a:ln>
                            <a:noFill/>
                          </a:ln>
                          <a:solidFill>
                            <a:srgbClr val="000000"/>
                          </a:solidFill>
                          <a:effectLst/>
                          <a:latin typeface="Calibri" pitchFamily="34" charset="0"/>
                          <a:cs typeface="Calibri" pitchFamily="34" charset="0"/>
                        </a:rPr>
                        <a:t>İç Kredi</a:t>
                      </a:r>
                      <a:endParaRPr kumimoji="0" lang="en-US" sz="2400" b="0" i="0" u="none" strike="noStrike" cap="none" normalizeH="0" baseline="0" dirty="0">
                        <a:ln>
                          <a:noFill/>
                        </a:ln>
                        <a:solidFill>
                          <a:srgbClr val="000000"/>
                        </a:solidFill>
                        <a:effectLst/>
                        <a:latin typeface="Calibri" pitchFamily="34" charset="0"/>
                        <a:cs typeface="Calibri" pitchFamily="34" charset="0"/>
                      </a:endParaRPr>
                    </a:p>
                  </a:txBody>
                  <a:tcPr marL="44450" marR="44450" marT="0" marB="0" anchor="ctr" horzOverflow="overflow">
                    <a:lnL w="12700" cap="flat" cmpd="sng" algn="ctr">
                      <a:solidFill>
                        <a:srgbClr val="D6B36A"/>
                      </a:solidFill>
                      <a:prstDash val="solid"/>
                      <a:round/>
                      <a:headEnd type="none" w="med" len="med"/>
                      <a:tailEnd type="none" w="med" len="med"/>
                    </a:lnL>
                    <a:lnR w="12700" cap="flat" cmpd="sng" algn="ctr">
                      <a:solidFill>
                        <a:srgbClr val="D6B36A"/>
                      </a:solidFill>
                      <a:prstDash val="solid"/>
                      <a:round/>
                      <a:headEnd type="none" w="med" len="med"/>
                      <a:tailEnd type="none" w="med" len="med"/>
                    </a:lnR>
                    <a:lnT w="12700" cap="flat" cmpd="sng" algn="ctr">
                      <a:solidFill>
                        <a:srgbClr val="D6B36A"/>
                      </a:solidFill>
                      <a:prstDash val="solid"/>
                      <a:round/>
                      <a:headEnd type="none" w="med" len="med"/>
                      <a:tailEnd type="none" w="med" len="med"/>
                    </a:lnT>
                    <a:lnB w="12700" cap="flat" cmpd="sng" algn="ctr">
                      <a:solidFill>
                        <a:srgbClr val="D6B36A"/>
                      </a:solidFill>
                      <a:prstDash val="sysDash"/>
                      <a:round/>
                      <a:headEnd type="none" w="med" len="med"/>
                      <a:tailEnd type="none" w="med" len="med"/>
                    </a:lnB>
                    <a:lnTlToBr>
                      <a:noFill/>
                    </a:lnTlToBr>
                    <a:lnBlToTr>
                      <a:noFill/>
                    </a:lnBlToTr>
                    <a:solidFill>
                      <a:srgbClr val="E2E7EA"/>
                    </a:solidFill>
                  </a:tcPr>
                </a:tc>
                <a:tc hMerge="1">
                  <a:txBody>
                    <a:bodyPr/>
                    <a:lstStyle/>
                    <a:p>
                      <a:endParaRPr lang="en-US"/>
                    </a:p>
                  </a:txBody>
                  <a:tcPr>
                    <a:lnL w="12700" cap="flat" cmpd="sng" algn="ctr">
                      <a:solidFill>
                        <a:schemeClr val="tx1"/>
                      </a:solidFill>
                      <a:prstDash val="solid"/>
                      <a:round/>
                      <a:headEnd type="none" w="med" len="med"/>
                      <a:tailEnd type="none" w="med" len="med"/>
                    </a:ln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1" i="0" u="none" strike="noStrike" cap="none" normalizeH="0" baseline="0" dirty="0">
                          <a:ln>
                            <a:noFill/>
                          </a:ln>
                          <a:solidFill>
                            <a:srgbClr val="000000"/>
                          </a:solidFill>
                          <a:effectLst/>
                          <a:latin typeface="Calibri" pitchFamily="34" charset="0"/>
                          <a:cs typeface="Calibri" pitchFamily="34" charset="0"/>
                        </a:rPr>
                        <a:t>7 Puan</a:t>
                      </a:r>
                      <a:endParaRPr kumimoji="0" lang="en-US" sz="2400" b="0" i="0" u="none" strike="noStrike" cap="none" normalizeH="0" baseline="0" dirty="0">
                        <a:ln>
                          <a:noFill/>
                        </a:ln>
                        <a:solidFill>
                          <a:srgbClr val="000000"/>
                        </a:solidFill>
                        <a:effectLst/>
                        <a:latin typeface="Calibri" pitchFamily="34" charset="0"/>
                        <a:cs typeface="Calibri" pitchFamily="34" charset="0"/>
                      </a:endParaRPr>
                    </a:p>
                  </a:txBody>
                  <a:tcPr marL="44450" marR="44450" marT="0" marB="0" anchor="ctr" horzOverflow="overflow">
                    <a:lnL w="12700" cap="flat" cmpd="sng" algn="ctr">
                      <a:solidFill>
                        <a:srgbClr val="D6B36A"/>
                      </a:solidFill>
                      <a:prstDash val="solid"/>
                      <a:round/>
                      <a:headEnd type="none" w="med" len="med"/>
                      <a:tailEnd type="none" w="med" len="med"/>
                    </a:lnL>
                    <a:lnR w="12700" cap="flat" cmpd="sng" algn="ctr">
                      <a:solidFill>
                        <a:srgbClr val="D6B36A"/>
                      </a:solidFill>
                      <a:prstDash val="solid"/>
                      <a:round/>
                      <a:headEnd type="none" w="med" len="med"/>
                      <a:tailEnd type="none" w="med" len="med"/>
                    </a:lnR>
                    <a:lnT w="12700" cap="flat" cmpd="sng" algn="ctr">
                      <a:solidFill>
                        <a:srgbClr val="D6B36A"/>
                      </a:solidFill>
                      <a:prstDash val="solid"/>
                      <a:round/>
                      <a:headEnd type="none" w="med" len="med"/>
                      <a:tailEnd type="none" w="med" len="med"/>
                    </a:lnT>
                    <a:lnB w="12700" cap="flat" cmpd="sng" algn="ctr">
                      <a:solidFill>
                        <a:srgbClr val="D6B36A"/>
                      </a:solidFill>
                      <a:prstDash val="sysDash"/>
                      <a:round/>
                      <a:headEnd type="none" w="med" len="med"/>
                      <a:tailEnd type="none" w="med" len="med"/>
                    </a:lnB>
                    <a:lnTlToBr>
                      <a:noFill/>
                    </a:lnTlToBr>
                    <a:lnBlToTr>
                      <a:noFill/>
                    </a:lnBlToTr>
                    <a:solidFill>
                      <a:srgbClr val="E2E7EA"/>
                    </a:solidFill>
                  </a:tcPr>
                </a:tc>
                <a:extLst>
                  <a:ext uri="{0D108BD9-81ED-4DB2-BD59-A6C34878D82A}">
                    <a16:rowId xmlns:a16="http://schemas.microsoft.com/office/drawing/2014/main" val="10010"/>
                  </a:ext>
                </a:extLst>
              </a:tr>
              <a:tr h="373156">
                <a:tc vMerge="1">
                  <a:txBody>
                    <a:bodyPr/>
                    <a:lstStyle/>
                    <a:p>
                      <a:endParaRPr lang="en-US"/>
                    </a:p>
                  </a:txBody>
                  <a:tcPr/>
                </a:tc>
                <a:tc gridSpan="2">
                  <a:txBody>
                    <a:bodyPr/>
                    <a:lstStyle/>
                    <a:p>
                      <a:r>
                        <a:rPr kumimoji="0" lang="tr-TR" sz="2400" b="0" i="0" u="none" strike="noStrike" cap="none" normalizeH="0" baseline="0" dirty="0">
                          <a:ln>
                            <a:noFill/>
                          </a:ln>
                          <a:solidFill>
                            <a:srgbClr val="000000"/>
                          </a:solidFill>
                          <a:effectLst/>
                          <a:latin typeface="Calibri" pitchFamily="34" charset="0"/>
                          <a:cs typeface="Calibri" pitchFamily="34" charset="0"/>
                        </a:rPr>
                        <a:t>Döviz / Dövize Endeksli Kredi</a:t>
                      </a:r>
                      <a:endParaRPr lang="tr-TR" sz="2400" dirty="0"/>
                    </a:p>
                  </a:txBody>
                  <a:tcPr marL="44450" marR="44450" marT="0" marB="0" anchor="ctr" horzOverflow="overflow">
                    <a:lnL w="12700" cap="flat" cmpd="sng" algn="ctr">
                      <a:solidFill>
                        <a:srgbClr val="D6B36A"/>
                      </a:solidFill>
                      <a:prstDash val="solid"/>
                      <a:round/>
                      <a:headEnd type="none" w="med" len="med"/>
                      <a:tailEnd type="none" w="med" len="med"/>
                    </a:lnL>
                    <a:lnR w="12700" cap="flat" cmpd="sng" algn="ctr">
                      <a:solidFill>
                        <a:srgbClr val="D6B36A"/>
                      </a:solidFill>
                      <a:prstDash val="solid"/>
                      <a:round/>
                      <a:headEnd type="none" w="med" len="med"/>
                      <a:tailEnd type="none" w="med" len="med"/>
                    </a:lnR>
                    <a:lnT w="12700" cap="flat" cmpd="sng" algn="ctr">
                      <a:solidFill>
                        <a:srgbClr val="D6B36A"/>
                      </a:solidFill>
                      <a:prstDash val="sysDash"/>
                      <a:round/>
                      <a:headEnd type="none" w="med" len="med"/>
                      <a:tailEnd type="none" w="med" len="med"/>
                    </a:lnT>
                    <a:lnB w="12700" cap="flat" cmpd="sng" algn="ctr">
                      <a:solidFill>
                        <a:srgbClr val="D6B36A"/>
                      </a:solidFill>
                      <a:prstDash val="sysDash"/>
                      <a:round/>
                      <a:headEnd type="none" w="med" len="med"/>
                      <a:tailEnd type="none" w="med" len="med"/>
                    </a:lnB>
                    <a:lnTlToBr>
                      <a:noFill/>
                    </a:lnTlToBr>
                    <a:lnBlToTr>
                      <a:noFill/>
                    </a:lnBlToTr>
                    <a:solidFill>
                      <a:srgbClr val="E2E7EA"/>
                    </a:solidFill>
                  </a:tcPr>
                </a:tc>
                <a:tc hMerge="1">
                  <a:txBody>
                    <a:bodyPr/>
                    <a:lstStyle/>
                    <a:p>
                      <a:endParaRPr lang="en-US"/>
                    </a:p>
                  </a:txBody>
                  <a:tcPr>
                    <a:lnL w="12700" cap="flat" cmpd="sng" algn="ctr">
                      <a:solidFill>
                        <a:schemeClr val="tx1"/>
                      </a:solidFill>
                      <a:prstDash val="solid"/>
                      <a:round/>
                      <a:headEnd type="none" w="med" len="med"/>
                      <a:tailEnd type="none" w="med" len="med"/>
                    </a:ln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1" i="0" u="none" strike="noStrike" cap="none" normalizeH="0" baseline="0" dirty="0">
                          <a:ln>
                            <a:noFill/>
                          </a:ln>
                          <a:solidFill>
                            <a:srgbClr val="000000"/>
                          </a:solidFill>
                          <a:effectLst/>
                          <a:latin typeface="Calibri" pitchFamily="34" charset="0"/>
                          <a:cs typeface="Calibri" pitchFamily="34" charset="0"/>
                        </a:rPr>
                        <a:t>2 Puan</a:t>
                      </a:r>
                      <a:endParaRPr kumimoji="0" lang="en-US" sz="2400" b="0" i="0" u="none" strike="noStrike" cap="none" normalizeH="0" baseline="0" dirty="0">
                        <a:ln>
                          <a:noFill/>
                        </a:ln>
                        <a:solidFill>
                          <a:srgbClr val="000000"/>
                        </a:solidFill>
                        <a:effectLst/>
                        <a:latin typeface="Calibri" pitchFamily="34" charset="0"/>
                        <a:cs typeface="Calibri" pitchFamily="34" charset="0"/>
                      </a:endParaRPr>
                    </a:p>
                  </a:txBody>
                  <a:tcPr marL="44450" marR="44450" marT="0" marB="0" anchor="ctr" horzOverflow="overflow">
                    <a:lnL w="12700" cap="flat" cmpd="sng" algn="ctr">
                      <a:solidFill>
                        <a:srgbClr val="D6B36A"/>
                      </a:solidFill>
                      <a:prstDash val="solid"/>
                      <a:round/>
                      <a:headEnd type="none" w="med" len="med"/>
                      <a:tailEnd type="none" w="med" len="med"/>
                    </a:lnL>
                    <a:lnR w="12700" cap="flat" cmpd="sng" algn="ctr">
                      <a:solidFill>
                        <a:srgbClr val="D6B36A"/>
                      </a:solidFill>
                      <a:prstDash val="solid"/>
                      <a:round/>
                      <a:headEnd type="none" w="med" len="med"/>
                      <a:tailEnd type="none" w="med" len="med"/>
                    </a:lnR>
                    <a:lnT w="12700" cap="flat" cmpd="sng" algn="ctr">
                      <a:solidFill>
                        <a:srgbClr val="D6B36A"/>
                      </a:solidFill>
                      <a:prstDash val="sysDash"/>
                      <a:round/>
                      <a:headEnd type="none" w="med" len="med"/>
                      <a:tailEnd type="none" w="med" len="med"/>
                    </a:lnT>
                    <a:lnB w="12700" cap="flat" cmpd="sng" algn="ctr">
                      <a:solidFill>
                        <a:srgbClr val="D6B36A"/>
                      </a:solidFill>
                      <a:prstDash val="sysDash"/>
                      <a:round/>
                      <a:headEnd type="none" w="med" len="med"/>
                      <a:tailEnd type="none" w="med" len="med"/>
                    </a:lnB>
                    <a:lnTlToBr>
                      <a:noFill/>
                    </a:lnTlToBr>
                    <a:lnBlToTr>
                      <a:noFill/>
                    </a:lnBlToTr>
                    <a:solidFill>
                      <a:srgbClr val="E2E7EA"/>
                    </a:solidFill>
                  </a:tcPr>
                </a:tc>
                <a:extLst>
                  <a:ext uri="{0D108BD9-81ED-4DB2-BD59-A6C34878D82A}">
                    <a16:rowId xmlns:a16="http://schemas.microsoft.com/office/drawing/2014/main" val="10011"/>
                  </a:ext>
                </a:extLst>
              </a:tr>
              <a:tr h="373156">
                <a:tc vMerge="1">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a:ln>
                          <a:noFill/>
                        </a:ln>
                        <a:solidFill>
                          <a:srgbClr val="000000"/>
                        </a:solidFill>
                        <a:effectLst/>
                        <a:latin typeface="Calibri" pitchFamily="34" charset="0"/>
                        <a:cs typeface="Calibri" pitchFamily="34" charset="0"/>
                      </a:endParaRPr>
                    </a:p>
                  </a:txBody>
                  <a:tcPr marL="44450" marR="4445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gridSpan="2">
                  <a:txBody>
                    <a:bodyPr/>
                    <a:lstStyle/>
                    <a:p>
                      <a:r>
                        <a:rPr kumimoji="0" lang="tr-TR" sz="2400" b="0" i="1" u="none" strike="noStrike" cap="none" normalizeH="0" baseline="0" dirty="0">
                          <a:ln>
                            <a:noFill/>
                          </a:ln>
                          <a:solidFill>
                            <a:srgbClr val="000000"/>
                          </a:solidFill>
                          <a:effectLst/>
                          <a:latin typeface="Calibri" pitchFamily="34" charset="0"/>
                          <a:cs typeface="Calibri" pitchFamily="34" charset="0"/>
                        </a:rPr>
                        <a:t>Azami Tutar</a:t>
                      </a:r>
                      <a:endParaRPr lang="tr-TR" sz="2400" dirty="0"/>
                    </a:p>
                  </a:txBody>
                  <a:tcPr marL="44450" marR="44450" marT="0" marB="0" anchor="ctr" horzOverflow="overflow">
                    <a:lnL w="12700" cap="flat" cmpd="sng" algn="ctr">
                      <a:solidFill>
                        <a:srgbClr val="D6B36A"/>
                      </a:solidFill>
                      <a:prstDash val="solid"/>
                      <a:round/>
                      <a:headEnd type="none" w="med" len="med"/>
                      <a:tailEnd type="none" w="med" len="med"/>
                    </a:lnL>
                    <a:lnR w="12700" cap="flat" cmpd="sng" algn="ctr">
                      <a:solidFill>
                        <a:srgbClr val="D6B36A"/>
                      </a:solidFill>
                      <a:prstDash val="solid"/>
                      <a:round/>
                      <a:headEnd type="none" w="med" len="med"/>
                      <a:tailEnd type="none" w="med" len="med"/>
                    </a:lnR>
                    <a:lnT w="12700" cap="flat" cmpd="sng" algn="ctr">
                      <a:solidFill>
                        <a:srgbClr val="D6B36A"/>
                      </a:solidFill>
                      <a:prstDash val="sysDash"/>
                      <a:round/>
                      <a:headEnd type="none" w="med" len="med"/>
                      <a:tailEnd type="none" w="med" len="med"/>
                    </a:lnT>
                    <a:lnB w="12700" cap="flat" cmpd="sng" algn="ctr">
                      <a:solidFill>
                        <a:srgbClr val="D6B36A"/>
                      </a:solidFill>
                      <a:prstDash val="solid"/>
                      <a:round/>
                      <a:headEnd type="none" w="med" len="med"/>
                      <a:tailEnd type="none" w="med" len="med"/>
                    </a:lnB>
                    <a:lnTlToBr>
                      <a:noFill/>
                    </a:lnTlToBr>
                    <a:lnBlToTr>
                      <a:noFill/>
                    </a:lnBlToTr>
                    <a:solidFill>
                      <a:srgbClr val="E2E7EA"/>
                    </a:solidFill>
                  </a:tcPr>
                </a:tc>
                <a:tc hMerge="1">
                  <a:txBody>
                    <a:bodyPr/>
                    <a:lstStyle/>
                    <a:p>
                      <a:endParaRPr lang="tr-TR"/>
                    </a:p>
                  </a:txBody>
                  <a:tcPr>
                    <a:lnL w="12700" cap="flat" cmpd="sng" algn="ctr">
                      <a:solidFill>
                        <a:schemeClr val="tx1"/>
                      </a:solidFill>
                      <a:prstDash val="solid"/>
                      <a:round/>
                      <a:headEnd type="none" w="med" len="med"/>
                      <a:tailEnd type="none" w="med" len="med"/>
                    </a:ln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tr-TR" sz="2400" b="1" i="0" u="none" strike="noStrike" cap="none" normalizeH="0" baseline="0" dirty="0">
                          <a:ln>
                            <a:noFill/>
                          </a:ln>
                          <a:solidFill>
                            <a:srgbClr val="000000"/>
                          </a:solidFill>
                          <a:effectLst/>
                          <a:latin typeface="Calibri" pitchFamily="34" charset="0"/>
                          <a:cs typeface="Calibri" pitchFamily="34" charset="0"/>
                        </a:rPr>
                        <a:t>1,8 Milyon TL</a:t>
                      </a:r>
                      <a:endParaRPr kumimoji="0" lang="en-US" sz="2400" b="1" i="0" u="none" strike="noStrike" cap="none" normalizeH="0" baseline="0" dirty="0">
                        <a:ln>
                          <a:noFill/>
                        </a:ln>
                        <a:solidFill>
                          <a:srgbClr val="000000"/>
                        </a:solidFill>
                        <a:effectLst/>
                        <a:latin typeface="Calibri" pitchFamily="34" charset="0"/>
                        <a:cs typeface="Calibri" pitchFamily="34" charset="0"/>
                      </a:endParaRPr>
                    </a:p>
                  </a:txBody>
                  <a:tcPr marL="44450" marR="44450" marT="0" marB="0" anchor="ctr" horzOverflow="overflow">
                    <a:lnL w="12700" cap="flat" cmpd="sng" algn="ctr">
                      <a:solidFill>
                        <a:srgbClr val="D6B36A"/>
                      </a:solidFill>
                      <a:prstDash val="solid"/>
                      <a:round/>
                      <a:headEnd type="none" w="med" len="med"/>
                      <a:tailEnd type="none" w="med" len="med"/>
                    </a:lnL>
                    <a:lnR w="12700" cap="flat" cmpd="sng" algn="ctr">
                      <a:solidFill>
                        <a:srgbClr val="D6B36A"/>
                      </a:solidFill>
                      <a:prstDash val="solid"/>
                      <a:round/>
                      <a:headEnd type="none" w="med" len="med"/>
                      <a:tailEnd type="none" w="med" len="med"/>
                    </a:lnR>
                    <a:lnT w="12700" cap="flat" cmpd="sng" algn="ctr">
                      <a:solidFill>
                        <a:srgbClr val="D6B36A"/>
                      </a:solidFill>
                      <a:prstDash val="sysDash"/>
                      <a:round/>
                      <a:headEnd type="none" w="med" len="med"/>
                      <a:tailEnd type="none" w="med" len="med"/>
                    </a:lnT>
                    <a:lnB w="12700" cap="flat" cmpd="sng" algn="ctr">
                      <a:solidFill>
                        <a:srgbClr val="D6B36A"/>
                      </a:solidFill>
                      <a:prstDash val="solid"/>
                      <a:round/>
                      <a:headEnd type="none" w="med" len="med"/>
                      <a:tailEnd type="none" w="med" len="med"/>
                    </a:lnB>
                    <a:lnTlToBr>
                      <a:noFill/>
                    </a:lnTlToBr>
                    <a:lnBlToTr>
                      <a:noFill/>
                    </a:lnBlToTr>
                    <a:solidFill>
                      <a:srgbClr val="E2E7EA"/>
                    </a:solidFill>
                  </a:tcPr>
                </a:tc>
                <a:extLst>
                  <a:ext uri="{0D108BD9-81ED-4DB2-BD59-A6C34878D82A}">
                    <a16:rowId xmlns:a16="http://schemas.microsoft.com/office/drawing/2014/main" val="1888150458"/>
                  </a:ext>
                </a:extLst>
              </a:tr>
              <a:tr h="373156">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400" b="1" i="0" u="none" strike="noStrike" cap="none" normalizeH="0" baseline="0" dirty="0">
                          <a:ln>
                            <a:noFill/>
                          </a:ln>
                          <a:solidFill>
                            <a:srgbClr val="000000"/>
                          </a:solidFill>
                          <a:effectLst/>
                          <a:latin typeface="Calibri" pitchFamily="34" charset="0"/>
                          <a:cs typeface="Calibri" pitchFamily="34" charset="0"/>
                        </a:rPr>
                        <a:t>Sigorta Primi İşçi Hissesi Desteği</a:t>
                      </a:r>
                      <a:endParaRPr kumimoji="0" lang="en-US" sz="2400" b="0" i="0" u="none" strike="noStrike" cap="none" normalizeH="0" baseline="0" dirty="0">
                        <a:ln>
                          <a:noFill/>
                        </a:ln>
                        <a:solidFill>
                          <a:srgbClr val="000000"/>
                        </a:solidFill>
                        <a:effectLst/>
                        <a:latin typeface="Calibri" pitchFamily="34" charset="0"/>
                        <a:cs typeface="Calibri" pitchFamily="34" charset="0"/>
                      </a:endParaRPr>
                    </a:p>
                  </a:txBody>
                  <a:tcPr marL="44450" marR="44450" marT="0" marB="0" anchor="ctr" horzOverflow="overflow">
                    <a:lnL w="12700" cap="flat" cmpd="sng" algn="ctr">
                      <a:solidFill>
                        <a:srgbClr val="D6B36A"/>
                      </a:solidFill>
                      <a:prstDash val="solid"/>
                      <a:round/>
                      <a:headEnd type="none" w="med" len="med"/>
                      <a:tailEnd type="none" w="med" len="med"/>
                    </a:lnL>
                    <a:lnR w="12700" cap="flat" cmpd="sng" algn="ctr">
                      <a:solidFill>
                        <a:srgbClr val="D6B36A"/>
                      </a:solidFill>
                      <a:prstDash val="solid"/>
                      <a:round/>
                      <a:headEnd type="none" w="med" len="med"/>
                      <a:tailEnd type="none" w="med" len="med"/>
                    </a:lnR>
                    <a:lnT w="12700" cap="flat" cmpd="sng" algn="ctr">
                      <a:solidFill>
                        <a:srgbClr val="D6B36A"/>
                      </a:solidFill>
                      <a:prstDash val="solid"/>
                      <a:round/>
                      <a:headEnd type="none" w="med" len="med"/>
                      <a:tailEnd type="none" w="med" len="med"/>
                    </a:lnT>
                    <a:lnB w="12700" cap="flat" cmpd="sng" algn="ctr">
                      <a:solidFill>
                        <a:srgbClr val="D6B36A"/>
                      </a:solidFill>
                      <a:prstDash val="solid"/>
                      <a:round/>
                      <a:headEnd type="none" w="med" len="med"/>
                      <a:tailEnd type="none" w="med" len="med"/>
                    </a:lnB>
                    <a:lnTlToBr>
                      <a:noFill/>
                    </a:lnTlToBr>
                    <a:lnBlToTr>
                      <a:noFill/>
                    </a:lnBlToTr>
                    <a:solidFill>
                      <a:schemeClr val="bg1"/>
                    </a:solidFill>
                  </a:tcPr>
                </a:tc>
                <a:tc hMerge="1">
                  <a:txBody>
                    <a:bodyPr/>
                    <a:lstStyle/>
                    <a:p>
                      <a:endParaRPr lang="tr-TR"/>
                    </a:p>
                  </a:txBody>
                  <a:tcPr/>
                </a:tc>
                <a:tc hMerge="1">
                  <a:txBody>
                    <a:bodyPr/>
                    <a:lstStyle/>
                    <a:p>
                      <a:endParaRPr lang="en-US"/>
                    </a:p>
                  </a:txBody>
                  <a:tcPr>
                    <a:lnL w="12700" cap="flat" cmpd="sng" algn="ctr">
                      <a:solidFill>
                        <a:schemeClr val="tx1"/>
                      </a:solidFill>
                      <a:prstDash val="solid"/>
                      <a:round/>
                      <a:headEnd type="none" w="med" len="med"/>
                      <a:tailEnd type="none" w="med" len="med"/>
                    </a:ln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1" i="0" u="none" strike="noStrike" cap="none" normalizeH="0" baseline="0" dirty="0">
                          <a:ln>
                            <a:noFill/>
                          </a:ln>
                          <a:solidFill>
                            <a:srgbClr val="000000"/>
                          </a:solidFill>
                          <a:effectLst/>
                          <a:latin typeface="Calibri" pitchFamily="34" charset="0"/>
                          <a:cs typeface="Calibri" pitchFamily="34" charset="0"/>
                        </a:rPr>
                        <a:t>10 yıl</a:t>
                      </a:r>
                      <a:endParaRPr kumimoji="0" lang="en-US" sz="2400" b="0" i="0" u="none" strike="noStrike" cap="none" normalizeH="0" baseline="0" dirty="0">
                        <a:ln>
                          <a:noFill/>
                        </a:ln>
                        <a:solidFill>
                          <a:srgbClr val="000000"/>
                        </a:solidFill>
                        <a:effectLst/>
                        <a:latin typeface="Calibri" pitchFamily="34" charset="0"/>
                        <a:cs typeface="Calibri" pitchFamily="34" charset="0"/>
                      </a:endParaRPr>
                    </a:p>
                  </a:txBody>
                  <a:tcPr marL="44450" marR="44450" marT="0" marB="0" anchor="ctr" horzOverflow="overflow">
                    <a:lnL w="12700" cap="flat" cmpd="sng" algn="ctr">
                      <a:solidFill>
                        <a:srgbClr val="D6B36A"/>
                      </a:solidFill>
                      <a:prstDash val="solid"/>
                      <a:round/>
                      <a:headEnd type="none" w="med" len="med"/>
                      <a:tailEnd type="none" w="med" len="med"/>
                    </a:lnL>
                    <a:lnR w="12700" cap="flat" cmpd="sng" algn="ctr">
                      <a:solidFill>
                        <a:srgbClr val="D6B36A"/>
                      </a:solidFill>
                      <a:prstDash val="solid"/>
                      <a:round/>
                      <a:headEnd type="none" w="med" len="med"/>
                      <a:tailEnd type="none" w="med" len="med"/>
                    </a:lnR>
                    <a:lnT w="12700" cap="flat" cmpd="sng" algn="ctr">
                      <a:solidFill>
                        <a:srgbClr val="D6B36A"/>
                      </a:solidFill>
                      <a:prstDash val="solid"/>
                      <a:round/>
                      <a:headEnd type="none" w="med" len="med"/>
                      <a:tailEnd type="none" w="med" len="med"/>
                    </a:lnT>
                    <a:lnB w="12700" cap="flat" cmpd="sng" algn="ctr">
                      <a:solidFill>
                        <a:srgbClr val="D6B36A"/>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2"/>
                  </a:ext>
                </a:extLst>
              </a:tr>
              <a:tr h="373156">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400" b="1" i="0" u="none" strike="noStrike" cap="none" normalizeH="0" baseline="0" dirty="0">
                          <a:ln>
                            <a:noFill/>
                          </a:ln>
                          <a:solidFill>
                            <a:srgbClr val="000000"/>
                          </a:solidFill>
                          <a:effectLst/>
                          <a:latin typeface="Calibri" pitchFamily="34" charset="0"/>
                          <a:cs typeface="Calibri" pitchFamily="34" charset="0"/>
                        </a:rPr>
                        <a:t>Gelir Vergisi Stopajı Desteği</a:t>
                      </a:r>
                      <a:endParaRPr kumimoji="0" lang="en-US" sz="2400" b="0" i="0" u="none" strike="noStrike" cap="none" normalizeH="0" baseline="0" dirty="0">
                        <a:ln>
                          <a:noFill/>
                        </a:ln>
                        <a:solidFill>
                          <a:srgbClr val="000000"/>
                        </a:solidFill>
                        <a:effectLst/>
                        <a:latin typeface="Calibri" pitchFamily="34" charset="0"/>
                        <a:cs typeface="Calibri" pitchFamily="34" charset="0"/>
                      </a:endParaRPr>
                    </a:p>
                  </a:txBody>
                  <a:tcPr marL="44450" marR="44450" marT="0" marB="0" anchor="ctr" horzOverflow="overflow">
                    <a:lnL w="12700" cap="flat" cmpd="sng" algn="ctr">
                      <a:solidFill>
                        <a:srgbClr val="D6B36A"/>
                      </a:solidFill>
                      <a:prstDash val="solid"/>
                      <a:round/>
                      <a:headEnd type="none" w="med" len="med"/>
                      <a:tailEnd type="none" w="med" len="med"/>
                    </a:lnL>
                    <a:lnR w="12700" cap="flat" cmpd="sng" algn="ctr">
                      <a:solidFill>
                        <a:srgbClr val="D6B36A"/>
                      </a:solidFill>
                      <a:prstDash val="solid"/>
                      <a:round/>
                      <a:headEnd type="none" w="med" len="med"/>
                      <a:tailEnd type="none" w="med" len="med"/>
                    </a:lnR>
                    <a:lnT w="12700" cap="flat" cmpd="sng" algn="ctr">
                      <a:solidFill>
                        <a:srgbClr val="D6B36A"/>
                      </a:solidFill>
                      <a:prstDash val="solid"/>
                      <a:round/>
                      <a:headEnd type="none" w="med" len="med"/>
                      <a:tailEnd type="none" w="med" len="med"/>
                    </a:lnT>
                    <a:lnB w="12700" cap="flat" cmpd="sng" algn="ctr">
                      <a:solidFill>
                        <a:srgbClr val="D6B36A"/>
                      </a:solidFill>
                      <a:prstDash val="solid"/>
                      <a:round/>
                      <a:headEnd type="none" w="med" len="med"/>
                      <a:tailEnd type="none" w="med" len="med"/>
                    </a:lnB>
                    <a:lnTlToBr>
                      <a:noFill/>
                    </a:lnTlToBr>
                    <a:lnBlToTr>
                      <a:noFill/>
                    </a:lnBlToTr>
                    <a:solidFill>
                      <a:srgbClr val="E2E7EA"/>
                    </a:solidFill>
                  </a:tcPr>
                </a:tc>
                <a:tc hMerge="1">
                  <a:txBody>
                    <a:bodyPr/>
                    <a:lstStyle/>
                    <a:p>
                      <a:endParaRPr lang="tr-TR"/>
                    </a:p>
                  </a:txBody>
                  <a:tcPr/>
                </a:tc>
                <a:tc hMerge="1">
                  <a:txBody>
                    <a:bodyPr/>
                    <a:lstStyle/>
                    <a:p>
                      <a:endParaRPr lang="en-US"/>
                    </a:p>
                  </a:txBody>
                  <a:tcPr>
                    <a:lnL w="12700" cap="flat" cmpd="sng" algn="ctr">
                      <a:solidFill>
                        <a:schemeClr val="tx1"/>
                      </a:solidFill>
                      <a:prstDash val="solid"/>
                      <a:round/>
                      <a:headEnd type="none" w="med" len="med"/>
                      <a:tailEnd type="none" w="med" len="med"/>
                    </a:ln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400" b="1" i="0" u="none" strike="noStrike" cap="none" normalizeH="0" baseline="0" dirty="0">
                          <a:ln>
                            <a:noFill/>
                          </a:ln>
                          <a:solidFill>
                            <a:srgbClr val="000000"/>
                          </a:solidFill>
                          <a:effectLst/>
                          <a:latin typeface="Calibri" pitchFamily="34" charset="0"/>
                          <a:cs typeface="Calibri" pitchFamily="34" charset="0"/>
                        </a:rPr>
                        <a:t>10 yıl</a:t>
                      </a:r>
                      <a:endParaRPr kumimoji="0" lang="en-US" sz="2400" b="0" i="0" u="none" strike="noStrike" cap="none" normalizeH="0" baseline="0" dirty="0">
                        <a:ln>
                          <a:noFill/>
                        </a:ln>
                        <a:solidFill>
                          <a:srgbClr val="000000"/>
                        </a:solidFill>
                        <a:effectLst/>
                        <a:latin typeface="Calibri" pitchFamily="34" charset="0"/>
                        <a:cs typeface="Calibri" pitchFamily="34" charset="0"/>
                      </a:endParaRPr>
                    </a:p>
                  </a:txBody>
                  <a:tcPr marL="44450" marR="44450" marT="0" marB="0" anchor="ctr" horzOverflow="overflow">
                    <a:lnL w="12700" cap="flat" cmpd="sng" algn="ctr">
                      <a:solidFill>
                        <a:srgbClr val="D6B36A"/>
                      </a:solidFill>
                      <a:prstDash val="solid"/>
                      <a:round/>
                      <a:headEnd type="none" w="med" len="med"/>
                      <a:tailEnd type="none" w="med" len="med"/>
                    </a:lnL>
                    <a:lnR w="12700" cap="flat" cmpd="sng" algn="ctr">
                      <a:solidFill>
                        <a:srgbClr val="D6B36A"/>
                      </a:solidFill>
                      <a:prstDash val="solid"/>
                      <a:round/>
                      <a:headEnd type="none" w="med" len="med"/>
                      <a:tailEnd type="none" w="med" len="med"/>
                    </a:lnR>
                    <a:lnT w="12700" cap="flat" cmpd="sng" algn="ctr">
                      <a:solidFill>
                        <a:srgbClr val="D6B36A"/>
                      </a:solidFill>
                      <a:prstDash val="solid"/>
                      <a:round/>
                      <a:headEnd type="none" w="med" len="med"/>
                      <a:tailEnd type="none" w="med" len="med"/>
                    </a:lnT>
                    <a:lnB w="12700" cap="flat" cmpd="sng" algn="ctr">
                      <a:solidFill>
                        <a:srgbClr val="D6B36A"/>
                      </a:solidFill>
                      <a:prstDash val="solid"/>
                      <a:round/>
                      <a:headEnd type="none" w="med" len="med"/>
                      <a:tailEnd type="none" w="med" len="med"/>
                    </a:lnB>
                    <a:lnTlToBr>
                      <a:noFill/>
                    </a:lnTlToBr>
                    <a:lnBlToTr>
                      <a:noFill/>
                    </a:lnBlToTr>
                    <a:solidFill>
                      <a:srgbClr val="E2E7EA"/>
                    </a:solidFill>
                  </a:tcPr>
                </a:tc>
                <a:extLst>
                  <a:ext uri="{0D108BD9-81ED-4DB2-BD59-A6C34878D82A}">
                    <a16:rowId xmlns:a16="http://schemas.microsoft.com/office/drawing/2014/main" val="10013"/>
                  </a:ext>
                </a:extLst>
              </a:tr>
              <a:tr h="702898">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400" b="1" i="0" u="none" strike="noStrike" cap="none" normalizeH="0" baseline="0" dirty="0">
                          <a:ln>
                            <a:noFill/>
                          </a:ln>
                          <a:solidFill>
                            <a:srgbClr val="000000"/>
                          </a:solidFill>
                          <a:effectLst/>
                          <a:latin typeface="Calibri" pitchFamily="34" charset="0"/>
                          <a:cs typeface="Calibri" pitchFamily="34" charset="0"/>
                        </a:rPr>
                        <a:t>Enerji Desteği</a:t>
                      </a:r>
                      <a:endParaRPr kumimoji="0" lang="en-US" sz="2400" b="0" i="0" u="none" strike="noStrike" cap="none" normalizeH="0" baseline="0" dirty="0">
                        <a:ln>
                          <a:noFill/>
                        </a:ln>
                        <a:solidFill>
                          <a:srgbClr val="000000"/>
                        </a:solidFill>
                        <a:effectLst/>
                        <a:latin typeface="Calibri" pitchFamily="34" charset="0"/>
                        <a:cs typeface="Calibri" pitchFamily="34" charset="0"/>
                      </a:endParaRPr>
                    </a:p>
                  </a:txBody>
                  <a:tcPr marL="44450" marR="44450" marT="0" marB="0" anchor="ctr" horzOverflow="overflow">
                    <a:lnL w="12700" cap="flat" cmpd="sng" algn="ctr">
                      <a:solidFill>
                        <a:srgbClr val="D6B36A"/>
                      </a:solidFill>
                      <a:prstDash val="solid"/>
                      <a:round/>
                      <a:headEnd type="none" w="med" len="med"/>
                      <a:tailEnd type="none" w="med" len="med"/>
                    </a:lnL>
                    <a:lnR w="12700" cap="flat" cmpd="sng" algn="ctr">
                      <a:solidFill>
                        <a:srgbClr val="D6B36A"/>
                      </a:solidFill>
                      <a:prstDash val="solid"/>
                      <a:round/>
                      <a:headEnd type="none" w="med" len="med"/>
                      <a:tailEnd type="none" w="med" len="med"/>
                    </a:lnR>
                    <a:lnT w="12700" cap="flat" cmpd="sng" algn="ctr">
                      <a:solidFill>
                        <a:srgbClr val="D6B36A"/>
                      </a:solidFill>
                      <a:prstDash val="solid"/>
                      <a:round/>
                      <a:headEnd type="none" w="med" len="med"/>
                      <a:tailEnd type="none" w="med" len="med"/>
                    </a:lnT>
                    <a:lnB w="12700" cap="flat" cmpd="sng" algn="ctr">
                      <a:solidFill>
                        <a:srgbClr val="D6B36A"/>
                      </a:solidFill>
                      <a:prstDash val="solid"/>
                      <a:round/>
                      <a:headEnd type="none" w="med" len="med"/>
                      <a:tailEnd type="none" w="med" len="med"/>
                    </a:lnB>
                    <a:lnTlToBr>
                      <a:noFill/>
                    </a:lnTlToBr>
                    <a:lnBlToTr>
                      <a:noFill/>
                    </a:lnBlToTr>
                    <a:solidFill>
                      <a:schemeClr val="bg1"/>
                    </a:solidFill>
                  </a:tcPr>
                </a:tc>
                <a:tc hMerge="1">
                  <a:txBody>
                    <a:bodyPr/>
                    <a:lstStyle/>
                    <a:p>
                      <a:endParaRPr lang="tr-TR"/>
                    </a:p>
                  </a:txBody>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tr-TR" sz="2400" b="1" i="0" u="none" strike="noStrike" cap="none" normalizeH="0" baseline="0" dirty="0">
                          <a:ln>
                            <a:noFill/>
                          </a:ln>
                          <a:solidFill>
                            <a:schemeClr val="tx1"/>
                          </a:solidFill>
                          <a:effectLst/>
                          <a:latin typeface="+mn-lt"/>
                          <a:cs typeface="Times New Roman" pitchFamily="18" charset="0"/>
                        </a:rPr>
                        <a:t>% 30; azami 3 yıl, yatırım tutarının % 25’i, 10 milyon TL </a:t>
                      </a:r>
                      <a:endParaRPr kumimoji="0" lang="en-US" sz="2400" b="1" i="0" u="none" strike="noStrike" cap="none" normalizeH="0" baseline="0" dirty="0">
                        <a:ln>
                          <a:noFill/>
                        </a:ln>
                        <a:solidFill>
                          <a:schemeClr val="tx1"/>
                        </a:solidFill>
                        <a:effectLst/>
                        <a:latin typeface="+mn-lt"/>
                        <a:cs typeface="Times New Roman" pitchFamily="18" charset="0"/>
                      </a:endParaRPr>
                    </a:p>
                  </a:txBody>
                  <a:tcPr marL="44450" marR="44450" marT="0" marB="0" anchor="ctr" horzOverflow="overflow">
                    <a:lnL w="12700" cap="flat" cmpd="sng" algn="ctr">
                      <a:solidFill>
                        <a:srgbClr val="D6B36A"/>
                      </a:solidFill>
                      <a:prstDash val="solid"/>
                      <a:round/>
                      <a:headEnd type="none" w="med" len="med"/>
                      <a:tailEnd type="none" w="med" len="med"/>
                    </a:lnL>
                    <a:lnR w="12700" cap="flat" cmpd="sng" algn="ctr">
                      <a:solidFill>
                        <a:srgbClr val="D6B36A"/>
                      </a:solidFill>
                      <a:prstDash val="solid"/>
                      <a:round/>
                      <a:headEnd type="none" w="med" len="med"/>
                      <a:tailEnd type="none" w="med" len="med"/>
                    </a:lnR>
                    <a:lnT w="12700" cap="flat" cmpd="sng" algn="ctr">
                      <a:solidFill>
                        <a:srgbClr val="D6B36A"/>
                      </a:solidFill>
                      <a:prstDash val="solid"/>
                      <a:round/>
                      <a:headEnd type="none" w="med" len="med"/>
                      <a:tailEnd type="none" w="med" len="med"/>
                    </a:lnT>
                    <a:lnB w="12700" cap="flat" cmpd="sng" algn="ctr">
                      <a:solidFill>
                        <a:srgbClr val="D6B36A"/>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072705053"/>
                  </a:ext>
                </a:extLst>
              </a:tr>
            </a:tbl>
          </a:graphicData>
        </a:graphic>
      </p:graphicFrame>
    </p:spTree>
    <p:extLst>
      <p:ext uri="{BB962C8B-B14F-4D97-AF65-F5344CB8AC3E}">
        <p14:creationId xmlns:p14="http://schemas.microsoft.com/office/powerpoint/2010/main" val="289232800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83769" y="753260"/>
            <a:ext cx="10515600" cy="909760"/>
          </a:xfrm>
        </p:spPr>
        <p:txBody>
          <a:bodyPr>
            <a:noAutofit/>
          </a:bodyPr>
          <a:lstStyle/>
          <a:p>
            <a:pPr algn="ctr"/>
            <a:r>
              <a:rPr lang="tr-TR" sz="3600" b="1" dirty="0">
                <a:solidFill>
                  <a:srgbClr val="FF0000"/>
                </a:solidFill>
                <a:latin typeface="Times New Roman" panose="02020603050405020304" pitchFamily="18" charset="0"/>
                <a:ea typeface="+mn-ea"/>
                <a:cs typeface="Times New Roman" panose="02020603050405020304" pitchFamily="18" charset="0"/>
              </a:rPr>
              <a:t>2</a:t>
            </a:r>
            <a:r>
              <a:rPr lang="tr-TR" sz="3600" b="1" dirty="0" smtClean="0">
                <a:solidFill>
                  <a:srgbClr val="FF0000"/>
                </a:solidFill>
                <a:latin typeface="Times New Roman" panose="02020603050405020304" pitchFamily="18" charset="0"/>
                <a:ea typeface="+mn-ea"/>
                <a:cs typeface="Times New Roman" panose="02020603050405020304" pitchFamily="18" charset="0"/>
              </a:rPr>
              <a:t>. Yapacağım Yatırım İçin Teşvik Sisteminden Ne Kadar Yararlanabilirim? – Sonuç </a:t>
            </a:r>
            <a:endParaRPr lang="en-GB" sz="3600" b="1" dirty="0">
              <a:solidFill>
                <a:srgbClr val="FF0000"/>
              </a:solidFill>
              <a:latin typeface="Times New Roman" panose="02020603050405020304" pitchFamily="18" charset="0"/>
              <a:ea typeface="+mn-ea"/>
              <a:cs typeface="Times New Roman" panose="02020603050405020304" pitchFamily="18" charset="0"/>
            </a:endParaRPr>
          </a:p>
        </p:txBody>
      </p:sp>
      <p:sp>
        <p:nvSpPr>
          <p:cNvPr id="3" name="İçerik Yer Tutucusu 2"/>
          <p:cNvSpPr>
            <a:spLocks noGrp="1"/>
          </p:cNvSpPr>
          <p:nvPr>
            <p:ph sz="half" idx="1"/>
          </p:nvPr>
        </p:nvSpPr>
        <p:spPr>
          <a:xfrm>
            <a:off x="783768" y="1905001"/>
            <a:ext cx="10624461" cy="4572000"/>
          </a:xfrm>
        </p:spPr>
        <p:txBody>
          <a:bodyPr>
            <a:noAutofit/>
          </a:bodyPr>
          <a:lstStyle/>
          <a:p>
            <a:r>
              <a:rPr lang="tr-TR" dirty="0"/>
              <a:t>Teşvik sisteminin son derece karışık, anlaşılması güç ve sürekli değişen yapısı karşısında, yatırımcıların </a:t>
            </a:r>
            <a:r>
              <a:rPr lang="tr-TR" dirty="0" smtClean="0"/>
              <a:t>işlerini kolaylaştırmak amacıyla, </a:t>
            </a:r>
            <a:r>
              <a:rPr lang="tr-TR" dirty="0" smtClean="0">
                <a:hlinkClick r:id="rId3"/>
              </a:rPr>
              <a:t>www.yatirimadestek.gov.tr</a:t>
            </a:r>
            <a:r>
              <a:rPr lang="tr-TR" dirty="0" smtClean="0"/>
              <a:t> içerisinde yer alan Teşvik Robotu geliştirildi </a:t>
            </a:r>
          </a:p>
          <a:p>
            <a:r>
              <a:rPr lang="tr-TR" dirty="0" smtClean="0"/>
              <a:t>Bu robot sayesinde yatırımcılar</a:t>
            </a:r>
            <a:r>
              <a:rPr lang="tr-TR" dirty="0"/>
              <a:t>, yapmayı düşündükleri yatırım konusu </a:t>
            </a:r>
            <a:r>
              <a:rPr lang="tr-TR" dirty="0" smtClean="0"/>
              <a:t>hakkında, teşvik sisteminden ne kadar yararlanabilecekleri hususunda </a:t>
            </a:r>
            <a:r>
              <a:rPr lang="tr-TR" dirty="0"/>
              <a:t>yaklaşık </a:t>
            </a:r>
            <a:r>
              <a:rPr lang="tr-TR" dirty="0" smtClean="0"/>
              <a:t>bir bilgiye (hem yararlanılacak destek unsurları hem de tutarları hakkında) sahip olurlar</a:t>
            </a:r>
          </a:p>
          <a:p>
            <a:r>
              <a:rPr lang="tr-TR" dirty="0" smtClean="0"/>
              <a:t>Ancak «Stratejik Yatırım Teşviki» ve «Proje </a:t>
            </a:r>
            <a:r>
              <a:rPr lang="tr-TR" dirty="0"/>
              <a:t>B</a:t>
            </a:r>
            <a:r>
              <a:rPr lang="tr-TR" dirty="0" smtClean="0"/>
              <a:t>azlı </a:t>
            </a:r>
            <a:r>
              <a:rPr lang="tr-TR" dirty="0" err="1" smtClean="0"/>
              <a:t>Teşvikler»e</a:t>
            </a:r>
            <a:r>
              <a:rPr lang="tr-TR" dirty="0" smtClean="0"/>
              <a:t>, ilişkin bilgiler, Teşvik Robotu içerisinde yer almaz. Çünkü bunlar Komisyon kararına bağlıdır ve önceden öngörülemez.</a:t>
            </a:r>
            <a:r>
              <a:rPr lang="tr-TR" sz="2400" dirty="0" smtClean="0"/>
              <a:t> </a:t>
            </a:r>
          </a:p>
          <a:p>
            <a:endParaRPr lang="tr-TR" sz="2400" dirty="0" smtClean="0"/>
          </a:p>
        </p:txBody>
      </p:sp>
      <p:sp>
        <p:nvSpPr>
          <p:cNvPr id="4" name="Sağ Ok 3"/>
          <p:cNvSpPr/>
          <p:nvPr/>
        </p:nvSpPr>
        <p:spPr>
          <a:xfrm>
            <a:off x="11353801" y="6335486"/>
            <a:ext cx="576942" cy="359228"/>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40281927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70858" y="753258"/>
            <a:ext cx="10515600" cy="1358571"/>
          </a:xfrm>
        </p:spPr>
        <p:txBody>
          <a:bodyPr>
            <a:noAutofit/>
          </a:bodyPr>
          <a:lstStyle/>
          <a:p>
            <a:pPr algn="ctr"/>
            <a:r>
              <a:rPr lang="tr-TR" sz="3600" b="1" dirty="0" smtClean="0">
                <a:solidFill>
                  <a:srgbClr val="FF0000"/>
                </a:solidFill>
                <a:latin typeface="Times New Roman" panose="02020603050405020304" pitchFamily="18" charset="0"/>
                <a:ea typeface="+mn-ea"/>
                <a:cs typeface="Times New Roman" panose="02020603050405020304" pitchFamily="18" charset="0"/>
              </a:rPr>
              <a:t>3. Devlet </a:t>
            </a:r>
            <a:r>
              <a:rPr lang="tr-TR" sz="3600" b="1" dirty="0">
                <a:solidFill>
                  <a:srgbClr val="FF0000"/>
                </a:solidFill>
                <a:latin typeface="Times New Roman" panose="02020603050405020304" pitchFamily="18" charset="0"/>
                <a:ea typeface="+mn-ea"/>
                <a:cs typeface="Times New Roman" panose="02020603050405020304" pitchFamily="18" charset="0"/>
              </a:rPr>
              <a:t>Desteklerinden Yararlanma ve Yatırım Süreçleri Konusunda Aklıma Takılan Soruları Kime Sorabilirim</a:t>
            </a:r>
            <a:r>
              <a:rPr lang="tr-TR" sz="3600" b="1" dirty="0" smtClean="0">
                <a:solidFill>
                  <a:srgbClr val="FF0000"/>
                </a:solidFill>
                <a:latin typeface="Times New Roman" panose="02020603050405020304" pitchFamily="18" charset="0"/>
                <a:ea typeface="+mn-ea"/>
                <a:cs typeface="Times New Roman" panose="02020603050405020304" pitchFamily="18" charset="0"/>
              </a:rPr>
              <a:t>?</a:t>
            </a:r>
            <a:endParaRPr lang="en-GB" sz="3600" b="1" dirty="0">
              <a:solidFill>
                <a:srgbClr val="FF0000"/>
              </a:solidFill>
              <a:latin typeface="Times New Roman" panose="02020603050405020304" pitchFamily="18" charset="0"/>
              <a:ea typeface="+mn-ea"/>
              <a:cs typeface="Times New Roman" panose="02020603050405020304" pitchFamily="18" charset="0"/>
            </a:endParaRPr>
          </a:p>
        </p:txBody>
      </p:sp>
      <p:sp>
        <p:nvSpPr>
          <p:cNvPr id="3" name="İçerik Yer Tutucusu 2"/>
          <p:cNvSpPr>
            <a:spLocks noGrp="1"/>
          </p:cNvSpPr>
          <p:nvPr>
            <p:ph sz="half" idx="1"/>
          </p:nvPr>
        </p:nvSpPr>
        <p:spPr>
          <a:xfrm>
            <a:off x="870858" y="2362199"/>
            <a:ext cx="10515600" cy="4256313"/>
          </a:xfrm>
        </p:spPr>
        <p:txBody>
          <a:bodyPr>
            <a:noAutofit/>
          </a:bodyPr>
          <a:lstStyle/>
          <a:p>
            <a:r>
              <a:rPr lang="tr-TR" dirty="0" smtClean="0">
                <a:hlinkClick r:id="rId3"/>
              </a:rPr>
              <a:t>www.yatirimadestek.gov.tr</a:t>
            </a:r>
            <a:r>
              <a:rPr lang="tr-TR" dirty="0" smtClean="0"/>
              <a:t> içerisinde yer alan Soru-Cevap kısmı </a:t>
            </a:r>
          </a:p>
          <a:p>
            <a:pPr algn="just"/>
            <a:r>
              <a:rPr lang="tr-TR" dirty="0" smtClean="0"/>
              <a:t>Halihazırda ortalama cevap süresi, bir günden daha azdır (halihazırda yaklaşık 20 saat). Bu süreye mesai </a:t>
            </a:r>
            <a:r>
              <a:rPr lang="tr-TR" dirty="0"/>
              <a:t>saatleri </a:t>
            </a:r>
            <a:r>
              <a:rPr lang="tr-TR" dirty="0" err="1" smtClean="0"/>
              <a:t>yanısıra</a:t>
            </a:r>
            <a:r>
              <a:rPr lang="tr-TR" dirty="0" smtClean="0"/>
              <a:t> gece </a:t>
            </a:r>
            <a:r>
              <a:rPr lang="tr-TR" dirty="0"/>
              <a:t>ve tatil zamanları da dahildir</a:t>
            </a:r>
            <a:r>
              <a:rPr lang="tr-TR" dirty="0" smtClean="0"/>
              <a:t>.</a:t>
            </a:r>
          </a:p>
          <a:p>
            <a:pPr algn="just"/>
            <a:r>
              <a:rPr lang="tr-TR" sz="2600" dirty="0">
                <a:hlinkClick r:id="rId4"/>
              </a:rPr>
              <a:t>https://</a:t>
            </a:r>
            <a:r>
              <a:rPr lang="tr-TR" sz="2600" dirty="0" smtClean="0">
                <a:hlinkClick r:id="rId4"/>
              </a:rPr>
              <a:t>www.sanayi.gov.tr/merkez-birimi/14a09761d390/diger/b81097</a:t>
            </a:r>
            <a:r>
              <a:rPr lang="tr-TR" sz="2600" dirty="0" smtClean="0"/>
              <a:t> </a:t>
            </a:r>
            <a:r>
              <a:rPr lang="tr-TR" dirty="0" smtClean="0"/>
              <a:t>(Teşvik sistemine yönelik Sıkça </a:t>
            </a:r>
            <a:r>
              <a:rPr lang="tr-TR" dirty="0"/>
              <a:t>S</a:t>
            </a:r>
            <a:r>
              <a:rPr lang="tr-TR" dirty="0" smtClean="0"/>
              <a:t>orulan </a:t>
            </a:r>
            <a:r>
              <a:rPr lang="tr-TR" dirty="0"/>
              <a:t>S</a:t>
            </a:r>
            <a:r>
              <a:rPr lang="tr-TR" dirty="0" smtClean="0"/>
              <a:t>orular kitapçığı mevcuttur ancak burada aklınızdaki </a:t>
            </a:r>
            <a:r>
              <a:rPr lang="tr-TR" dirty="0"/>
              <a:t>her </a:t>
            </a:r>
            <a:r>
              <a:rPr lang="tr-TR" dirty="0" smtClean="0"/>
              <a:t>soruya </a:t>
            </a:r>
            <a:r>
              <a:rPr lang="tr-TR" dirty="0"/>
              <a:t>cevap </a:t>
            </a:r>
            <a:r>
              <a:rPr lang="tr-TR" dirty="0" smtClean="0"/>
              <a:t>bulamazsınız) </a:t>
            </a:r>
            <a:endParaRPr lang="tr-TR" dirty="0"/>
          </a:p>
          <a:p>
            <a:endParaRPr lang="tr-TR" dirty="0" smtClean="0"/>
          </a:p>
        </p:txBody>
      </p:sp>
      <p:sp>
        <p:nvSpPr>
          <p:cNvPr id="4" name="Sağ Ok 3"/>
          <p:cNvSpPr/>
          <p:nvPr/>
        </p:nvSpPr>
        <p:spPr>
          <a:xfrm>
            <a:off x="11353801" y="6335486"/>
            <a:ext cx="576942" cy="359228"/>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74130520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1" y="372258"/>
            <a:ext cx="10515600" cy="1227941"/>
          </a:xfrm>
        </p:spPr>
        <p:txBody>
          <a:bodyPr>
            <a:noAutofit/>
          </a:bodyPr>
          <a:lstStyle/>
          <a:p>
            <a:pPr algn="ctr"/>
            <a:r>
              <a:rPr lang="tr-TR" sz="3600" b="1" dirty="0" smtClean="0">
                <a:solidFill>
                  <a:srgbClr val="FF0000"/>
                </a:solidFill>
                <a:latin typeface="Times New Roman" panose="02020603050405020304" pitchFamily="18" charset="0"/>
                <a:ea typeface="+mn-ea"/>
                <a:cs typeface="Times New Roman" panose="02020603050405020304" pitchFamily="18" charset="0"/>
              </a:rPr>
              <a:t>4. </a:t>
            </a:r>
            <a:r>
              <a:rPr lang="tr-TR" sz="3600" b="1" dirty="0" smtClean="0">
                <a:solidFill>
                  <a:srgbClr val="FF0000"/>
                </a:solidFill>
                <a:latin typeface="Times New Roman" panose="02020603050405020304" pitchFamily="18" charset="0"/>
                <a:ea typeface="+mn-ea"/>
                <a:cs typeface="Times New Roman" panose="02020603050405020304" pitchFamily="18" charset="0"/>
              </a:rPr>
              <a:t>Hangi Alanlarda </a:t>
            </a:r>
            <a:r>
              <a:rPr lang="tr-TR" sz="3600" b="1" dirty="0">
                <a:solidFill>
                  <a:srgbClr val="FF0000"/>
                </a:solidFill>
                <a:latin typeface="Times New Roman" panose="02020603050405020304" pitchFamily="18" charset="0"/>
                <a:ea typeface="+mn-ea"/>
                <a:cs typeface="Times New Roman" panose="02020603050405020304" pitchFamily="18" charset="0"/>
              </a:rPr>
              <a:t>Yatırım Yapabilirim? </a:t>
            </a:r>
            <a:r>
              <a:rPr lang="tr-TR" sz="3600" b="1" dirty="0" smtClean="0">
                <a:solidFill>
                  <a:srgbClr val="FF0000"/>
                </a:solidFill>
                <a:latin typeface="Times New Roman" panose="02020603050405020304" pitchFamily="18" charset="0"/>
                <a:ea typeface="+mn-ea"/>
                <a:cs typeface="Times New Roman" panose="02020603050405020304" pitchFamily="18" charset="0"/>
              </a:rPr>
              <a:t>- </a:t>
            </a:r>
            <a:r>
              <a:rPr lang="tr-TR" sz="3600" b="1" dirty="0" smtClean="0">
                <a:solidFill>
                  <a:srgbClr val="FF0000"/>
                </a:solidFill>
                <a:latin typeface="Times New Roman" panose="02020603050405020304" pitchFamily="18" charset="0"/>
                <a:ea typeface="+mn-ea"/>
                <a:cs typeface="Times New Roman" panose="02020603050405020304" pitchFamily="18" charset="0"/>
              </a:rPr>
              <a:t>1</a:t>
            </a:r>
            <a:endParaRPr lang="en-GB" sz="3600" b="1" dirty="0">
              <a:solidFill>
                <a:srgbClr val="FF0000"/>
              </a:solidFill>
              <a:latin typeface="Times New Roman" panose="02020603050405020304" pitchFamily="18" charset="0"/>
              <a:ea typeface="+mn-ea"/>
              <a:cs typeface="Times New Roman" panose="02020603050405020304" pitchFamily="18" charset="0"/>
            </a:endParaRPr>
          </a:p>
        </p:txBody>
      </p:sp>
      <p:sp>
        <p:nvSpPr>
          <p:cNvPr id="3" name="İçerik Yer Tutucusu 2"/>
          <p:cNvSpPr>
            <a:spLocks noGrp="1"/>
          </p:cNvSpPr>
          <p:nvPr>
            <p:ph sz="half" idx="1"/>
          </p:nvPr>
        </p:nvSpPr>
        <p:spPr>
          <a:xfrm>
            <a:off x="647701" y="1676400"/>
            <a:ext cx="10994571" cy="4659086"/>
          </a:xfrm>
        </p:spPr>
        <p:txBody>
          <a:bodyPr>
            <a:noAutofit/>
          </a:bodyPr>
          <a:lstStyle/>
          <a:p>
            <a:pPr marL="285750" indent="-285750" algn="just"/>
            <a:r>
              <a:rPr lang="tr-TR" dirty="0"/>
              <a:t>A</a:t>
            </a:r>
            <a:r>
              <a:rPr lang="tr-TR" dirty="0" smtClean="0"/>
              <a:t>janslarının </a:t>
            </a:r>
            <a:r>
              <a:rPr lang="tr-TR" dirty="0"/>
              <a:t>bölgesel kalkınmayla ilgili olarak kuruluşundan günümüze </a:t>
            </a:r>
            <a:r>
              <a:rPr lang="tr-TR" dirty="0" smtClean="0"/>
              <a:t>kadar yaptığı veya </a:t>
            </a:r>
            <a:r>
              <a:rPr lang="tr-TR" dirty="0"/>
              <a:t>yaptırdığı; </a:t>
            </a:r>
            <a:r>
              <a:rPr lang="tr-TR" b="1" dirty="0"/>
              <a:t>plan, program, strateji, </a:t>
            </a:r>
            <a:r>
              <a:rPr lang="tr-TR" b="1" dirty="0" err="1"/>
              <a:t>sektörel</a:t>
            </a:r>
            <a:r>
              <a:rPr lang="tr-TR" b="1" dirty="0"/>
              <a:t> ve bölgesel analiz raporları </a:t>
            </a:r>
            <a:r>
              <a:rPr lang="tr-TR" b="1" dirty="0" smtClean="0"/>
              <a:t>gibi</a:t>
            </a:r>
            <a:r>
              <a:rPr lang="tr-TR" b="1" dirty="0" smtClean="0"/>
              <a:t> pek çok </a:t>
            </a:r>
            <a:r>
              <a:rPr lang="tr-TR" b="1" dirty="0"/>
              <a:t>yayın</a:t>
            </a:r>
            <a:r>
              <a:rPr lang="tr-TR" dirty="0"/>
              <a:t> tek bir platformda (</a:t>
            </a:r>
            <a:r>
              <a:rPr lang="tr-TR" dirty="0">
                <a:hlinkClick r:id="rId3"/>
              </a:rPr>
              <a:t>https://</a:t>
            </a:r>
            <a:r>
              <a:rPr lang="tr-TR" dirty="0" smtClean="0">
                <a:hlinkClick r:id="rId3"/>
              </a:rPr>
              <a:t>www.kalkinmakutuphanesi.gov.tr/</a:t>
            </a:r>
            <a:r>
              <a:rPr lang="tr-TR" dirty="0" smtClean="0"/>
              <a:t>) </a:t>
            </a:r>
            <a:r>
              <a:rPr lang="tr-TR" dirty="0" smtClean="0"/>
              <a:t>sunulmaktadır. </a:t>
            </a:r>
            <a:endParaRPr lang="tr-TR" dirty="0"/>
          </a:p>
          <a:p>
            <a:pPr algn="just"/>
            <a:r>
              <a:rPr lang="tr-TR" dirty="0" smtClean="0"/>
              <a:t>Ajanslardan illerin potansiyelleri ve </a:t>
            </a:r>
            <a:r>
              <a:rPr lang="tr-TR" dirty="0"/>
              <a:t>ihtiyaçlarını dikkate alarak </a:t>
            </a:r>
            <a:r>
              <a:rPr lang="tr-TR" dirty="0" smtClean="0"/>
              <a:t>önerdikleri yatırım/proje </a:t>
            </a:r>
            <a:r>
              <a:rPr lang="tr-TR" dirty="0"/>
              <a:t>konularından Bakanlıkça uygun </a:t>
            </a:r>
            <a:r>
              <a:rPr lang="tr-TR" dirty="0" smtClean="0"/>
              <a:t>görülenler, ajanslarca </a:t>
            </a:r>
            <a:r>
              <a:rPr lang="tr-TR" b="1" dirty="0" smtClean="0"/>
              <a:t>ön </a:t>
            </a:r>
            <a:r>
              <a:rPr lang="tr-TR" b="1" dirty="0"/>
              <a:t>fizibilite formatında</a:t>
            </a:r>
            <a:r>
              <a:rPr lang="tr-TR" dirty="0"/>
              <a:t> </a:t>
            </a:r>
            <a:r>
              <a:rPr lang="tr-TR" dirty="0" smtClean="0"/>
              <a:t>hazırlanmakta olup, </a:t>
            </a:r>
            <a:r>
              <a:rPr lang="tr-TR" dirty="0" smtClean="0">
                <a:hlinkClick r:id="rId4"/>
              </a:rPr>
              <a:t>www.yatirimadestek.gov.tr</a:t>
            </a:r>
            <a:r>
              <a:rPr lang="tr-TR" dirty="0" smtClean="0"/>
              <a:t> içerisinde </a:t>
            </a:r>
            <a:r>
              <a:rPr lang="tr-TR" b="1" dirty="0"/>
              <a:t>Y</a:t>
            </a:r>
            <a:r>
              <a:rPr lang="tr-TR" b="1" dirty="0" smtClean="0"/>
              <a:t>atırım Fırsatları </a:t>
            </a:r>
            <a:r>
              <a:rPr lang="tr-TR" dirty="0" smtClean="0"/>
              <a:t>başlığı altında </a:t>
            </a:r>
            <a:r>
              <a:rPr lang="tr-TR" dirty="0" smtClean="0"/>
              <a:t>yayınlanmaktadır. </a:t>
            </a:r>
            <a:endParaRPr lang="tr-TR" dirty="0"/>
          </a:p>
          <a:p>
            <a:pPr algn="just"/>
            <a:r>
              <a:rPr lang="tr-TR" dirty="0" smtClean="0"/>
              <a:t>Yatırım konularının hayata geçebilmesine yönelik olarak bu </a:t>
            </a:r>
            <a:r>
              <a:rPr lang="tr-TR" dirty="0"/>
              <a:t>yatırımların finansmanı noktasında da </a:t>
            </a:r>
            <a:r>
              <a:rPr lang="tr-TR" dirty="0" smtClean="0"/>
              <a:t>çalışmalar sürdürülmektedir.</a:t>
            </a:r>
            <a:endParaRPr lang="tr-TR" b="1" dirty="0" smtClean="0"/>
          </a:p>
        </p:txBody>
      </p:sp>
      <p:sp>
        <p:nvSpPr>
          <p:cNvPr id="4" name="Sağ Ok 3"/>
          <p:cNvSpPr/>
          <p:nvPr/>
        </p:nvSpPr>
        <p:spPr>
          <a:xfrm>
            <a:off x="11353801" y="6335486"/>
            <a:ext cx="576942" cy="359228"/>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14205201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70858" y="339602"/>
            <a:ext cx="10515600" cy="1227941"/>
          </a:xfrm>
        </p:spPr>
        <p:txBody>
          <a:bodyPr>
            <a:noAutofit/>
          </a:bodyPr>
          <a:lstStyle/>
          <a:p>
            <a:pPr algn="ctr"/>
            <a:r>
              <a:rPr lang="tr-TR" sz="3600" b="1" dirty="0">
                <a:solidFill>
                  <a:srgbClr val="FF0000"/>
                </a:solidFill>
                <a:latin typeface="Times New Roman" panose="02020603050405020304" pitchFamily="18" charset="0"/>
                <a:cs typeface="Times New Roman" panose="02020603050405020304" pitchFamily="18" charset="0"/>
              </a:rPr>
              <a:t>4. Hangi Alanlarda Yatırım Yapabilirim? </a:t>
            </a:r>
            <a:r>
              <a:rPr lang="tr-TR" sz="3600" b="1" dirty="0" smtClean="0">
                <a:solidFill>
                  <a:srgbClr val="FF0000"/>
                </a:solidFill>
                <a:latin typeface="Times New Roman" panose="02020603050405020304" pitchFamily="18" charset="0"/>
                <a:ea typeface="+mn-ea"/>
                <a:cs typeface="Times New Roman" panose="02020603050405020304" pitchFamily="18" charset="0"/>
              </a:rPr>
              <a:t>- </a:t>
            </a:r>
            <a:r>
              <a:rPr lang="tr-TR" sz="3600" b="1" dirty="0" smtClean="0">
                <a:solidFill>
                  <a:srgbClr val="FF0000"/>
                </a:solidFill>
                <a:latin typeface="Times New Roman" panose="02020603050405020304" pitchFamily="18" charset="0"/>
                <a:ea typeface="+mn-ea"/>
                <a:cs typeface="Times New Roman" panose="02020603050405020304" pitchFamily="18" charset="0"/>
              </a:rPr>
              <a:t>2</a:t>
            </a:r>
            <a:endParaRPr lang="en-GB" sz="3600" b="1" dirty="0">
              <a:solidFill>
                <a:srgbClr val="FF0000"/>
              </a:solidFill>
              <a:latin typeface="Times New Roman" panose="02020603050405020304" pitchFamily="18" charset="0"/>
              <a:ea typeface="+mn-ea"/>
              <a:cs typeface="Times New Roman" panose="02020603050405020304" pitchFamily="18" charset="0"/>
            </a:endParaRPr>
          </a:p>
        </p:txBody>
      </p:sp>
      <p:sp>
        <p:nvSpPr>
          <p:cNvPr id="3" name="İçerik Yer Tutucusu 2"/>
          <p:cNvSpPr>
            <a:spLocks noGrp="1"/>
          </p:cNvSpPr>
          <p:nvPr>
            <p:ph sz="half" idx="1"/>
          </p:nvPr>
        </p:nvSpPr>
        <p:spPr>
          <a:xfrm>
            <a:off x="870858" y="1469571"/>
            <a:ext cx="10515600" cy="5279573"/>
          </a:xfrm>
        </p:spPr>
        <p:txBody>
          <a:bodyPr>
            <a:noAutofit/>
          </a:bodyPr>
          <a:lstStyle/>
          <a:p>
            <a:pPr marL="0" lvl="0" indent="0" algn="ctr">
              <a:buNone/>
            </a:pPr>
            <a:r>
              <a:rPr lang="tr-TR" sz="3200" b="1" u="sng" dirty="0" smtClean="0"/>
              <a:t>Öne </a:t>
            </a:r>
            <a:r>
              <a:rPr lang="tr-TR" sz="3200" b="1" u="sng" dirty="0" smtClean="0"/>
              <a:t>Çıkan Ön </a:t>
            </a:r>
            <a:r>
              <a:rPr lang="tr-TR" sz="3200" b="1" u="sng" dirty="0" err="1"/>
              <a:t>Fizibiliteli</a:t>
            </a:r>
            <a:r>
              <a:rPr lang="tr-TR" sz="3200" b="1" u="sng" dirty="0"/>
              <a:t> Yatırım </a:t>
            </a:r>
            <a:r>
              <a:rPr lang="tr-TR" sz="3200" b="1" u="sng" dirty="0" smtClean="0"/>
              <a:t>Konuları</a:t>
            </a:r>
            <a:r>
              <a:rPr lang="tr-TR" sz="3200" b="1" dirty="0" smtClean="0"/>
              <a:t> </a:t>
            </a:r>
            <a:endParaRPr lang="tr-TR" sz="3200" b="1" dirty="0" smtClean="0"/>
          </a:p>
          <a:p>
            <a:pPr algn="just"/>
            <a:r>
              <a:rPr lang="tr-TR" b="1" dirty="0"/>
              <a:t>Tarım Sektörü; </a:t>
            </a:r>
            <a:r>
              <a:rPr lang="tr-TR" dirty="0" smtClean="0"/>
              <a:t>Sera kurulumu (</a:t>
            </a:r>
            <a:r>
              <a:rPr lang="tr-TR" dirty="0"/>
              <a:t>örtü altı, topraksız, termal)</a:t>
            </a:r>
            <a:endParaRPr lang="tr-TR" dirty="0"/>
          </a:p>
          <a:p>
            <a:pPr algn="just"/>
            <a:r>
              <a:rPr lang="tr-TR" b="1" dirty="0"/>
              <a:t>Sanayi Sektörü; </a:t>
            </a:r>
            <a:r>
              <a:rPr lang="tr-TR" dirty="0" smtClean="0"/>
              <a:t>Gıda </a:t>
            </a:r>
            <a:r>
              <a:rPr lang="tr-TR" dirty="0"/>
              <a:t>işleme, kurutma, dondurma, balık çiftliği, balık yemi, balık işleme tesisi, tekstil, medikal ürünler, baskı kartı, batarya, yeni nesil çelik türevleri, </a:t>
            </a:r>
            <a:r>
              <a:rPr lang="tr-TR" dirty="0" err="1"/>
              <a:t>sensör</a:t>
            </a:r>
            <a:r>
              <a:rPr lang="tr-TR" dirty="0"/>
              <a:t> </a:t>
            </a:r>
            <a:r>
              <a:rPr lang="tr-TR" dirty="0" smtClean="0"/>
              <a:t>ve mikro </a:t>
            </a:r>
            <a:r>
              <a:rPr lang="tr-TR" dirty="0"/>
              <a:t>işlemci </a:t>
            </a:r>
            <a:r>
              <a:rPr lang="tr-TR" dirty="0" smtClean="0"/>
              <a:t>gibi </a:t>
            </a:r>
            <a:r>
              <a:rPr lang="tr-TR" dirty="0"/>
              <a:t>orta ve ileri teknolojili ürünler</a:t>
            </a:r>
          </a:p>
          <a:p>
            <a:pPr algn="just"/>
            <a:r>
              <a:rPr lang="tr-TR" b="1" dirty="0"/>
              <a:t>Madencilik Sektörü; </a:t>
            </a:r>
            <a:r>
              <a:rPr lang="tr-TR" dirty="0" smtClean="0"/>
              <a:t>Maden </a:t>
            </a:r>
            <a:r>
              <a:rPr lang="tr-TR" dirty="0"/>
              <a:t>çıkarma ve işleme</a:t>
            </a:r>
            <a:endParaRPr lang="tr-TR" dirty="0"/>
          </a:p>
          <a:p>
            <a:pPr algn="just"/>
            <a:r>
              <a:rPr lang="tr-TR" b="1" dirty="0"/>
              <a:t>Enerji Sektörü; </a:t>
            </a:r>
            <a:r>
              <a:rPr lang="tr-TR" dirty="0" smtClean="0"/>
              <a:t>Atıklardan </a:t>
            </a:r>
            <a:r>
              <a:rPr lang="tr-TR" dirty="0"/>
              <a:t>gübre ve enerji üretimi, rüzgar türbini </a:t>
            </a:r>
            <a:r>
              <a:rPr lang="tr-TR" dirty="0" smtClean="0"/>
              <a:t>aksamları, enerji </a:t>
            </a:r>
            <a:r>
              <a:rPr lang="tr-TR" dirty="0"/>
              <a:t>ekipmanları </a:t>
            </a:r>
            <a:r>
              <a:rPr lang="tr-TR" dirty="0" smtClean="0"/>
              <a:t>üretimi</a:t>
            </a:r>
            <a:endParaRPr lang="tr-TR" dirty="0"/>
          </a:p>
          <a:p>
            <a:pPr algn="just"/>
            <a:r>
              <a:rPr lang="tr-TR" b="1" dirty="0"/>
              <a:t>Hizmetler Sektörü; </a:t>
            </a:r>
            <a:r>
              <a:rPr lang="tr-TR" dirty="0" smtClean="0"/>
              <a:t>Termal </a:t>
            </a:r>
            <a:r>
              <a:rPr lang="tr-TR" dirty="0"/>
              <a:t>otel, kamp karavan turizmi, </a:t>
            </a:r>
            <a:r>
              <a:rPr lang="tr-TR" dirty="0" smtClean="0"/>
              <a:t>yaşlı </a:t>
            </a:r>
            <a:r>
              <a:rPr lang="tr-TR" dirty="0"/>
              <a:t>bakım </a:t>
            </a:r>
            <a:r>
              <a:rPr lang="tr-TR" dirty="0" smtClean="0"/>
              <a:t>merkezi</a:t>
            </a:r>
            <a:endParaRPr lang="tr-TR" sz="2400" b="1" dirty="0" smtClean="0"/>
          </a:p>
        </p:txBody>
      </p:sp>
    </p:spTree>
    <p:extLst>
      <p:ext uri="{BB962C8B-B14F-4D97-AF65-F5344CB8AC3E}">
        <p14:creationId xmlns:p14="http://schemas.microsoft.com/office/powerpoint/2010/main" val="384524252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70858" y="448458"/>
            <a:ext cx="10515600" cy="1227941"/>
          </a:xfrm>
        </p:spPr>
        <p:txBody>
          <a:bodyPr>
            <a:noAutofit/>
          </a:bodyPr>
          <a:lstStyle/>
          <a:p>
            <a:pPr algn="ctr"/>
            <a:r>
              <a:rPr lang="tr-TR" sz="3600" b="1" dirty="0">
                <a:solidFill>
                  <a:srgbClr val="FF0000"/>
                </a:solidFill>
                <a:latin typeface="Times New Roman" panose="02020603050405020304" pitchFamily="18" charset="0"/>
                <a:cs typeface="Times New Roman" panose="02020603050405020304" pitchFamily="18" charset="0"/>
              </a:rPr>
              <a:t>4. Hangi Alanlarda Yatırım Yapabilirim?</a:t>
            </a:r>
            <a:r>
              <a:rPr lang="tr-TR" sz="3600" b="1" dirty="0" smtClean="0">
                <a:solidFill>
                  <a:srgbClr val="FF0000"/>
                </a:solidFill>
                <a:latin typeface="Times New Roman" panose="02020603050405020304" pitchFamily="18" charset="0"/>
                <a:ea typeface="+mn-ea"/>
                <a:cs typeface="Times New Roman" panose="02020603050405020304" pitchFamily="18" charset="0"/>
              </a:rPr>
              <a:t> </a:t>
            </a:r>
            <a:r>
              <a:rPr lang="tr-TR" sz="3600" b="1" dirty="0" smtClean="0">
                <a:solidFill>
                  <a:srgbClr val="FF0000"/>
                </a:solidFill>
                <a:latin typeface="Times New Roman" panose="02020603050405020304" pitchFamily="18" charset="0"/>
                <a:ea typeface="+mn-ea"/>
                <a:cs typeface="Times New Roman" panose="02020603050405020304" pitchFamily="18" charset="0"/>
              </a:rPr>
              <a:t>- </a:t>
            </a:r>
            <a:r>
              <a:rPr lang="tr-TR" sz="3600" b="1" dirty="0" smtClean="0">
                <a:solidFill>
                  <a:srgbClr val="FF0000"/>
                </a:solidFill>
                <a:latin typeface="Times New Roman" panose="02020603050405020304" pitchFamily="18" charset="0"/>
                <a:ea typeface="+mn-ea"/>
                <a:cs typeface="Times New Roman" panose="02020603050405020304" pitchFamily="18" charset="0"/>
              </a:rPr>
              <a:t>3</a:t>
            </a:r>
            <a:endParaRPr lang="en-GB" sz="3600" b="1" dirty="0">
              <a:solidFill>
                <a:srgbClr val="FF0000"/>
              </a:solidFill>
              <a:latin typeface="Times New Roman" panose="02020603050405020304" pitchFamily="18" charset="0"/>
              <a:ea typeface="+mn-ea"/>
              <a:cs typeface="Times New Roman" panose="02020603050405020304" pitchFamily="18" charset="0"/>
            </a:endParaRPr>
          </a:p>
        </p:txBody>
      </p:sp>
      <p:sp>
        <p:nvSpPr>
          <p:cNvPr id="3" name="İçerik Yer Tutucusu 2"/>
          <p:cNvSpPr>
            <a:spLocks noGrp="1"/>
          </p:cNvSpPr>
          <p:nvPr>
            <p:ph sz="half" idx="1"/>
          </p:nvPr>
        </p:nvSpPr>
        <p:spPr>
          <a:xfrm>
            <a:off x="870858" y="1676399"/>
            <a:ext cx="10515600" cy="4789715"/>
          </a:xfrm>
        </p:spPr>
        <p:txBody>
          <a:bodyPr>
            <a:noAutofit/>
          </a:bodyPr>
          <a:lstStyle/>
          <a:p>
            <a:pPr lvl="0" algn="just"/>
            <a:r>
              <a:rPr lang="tr-TR" dirty="0" smtClean="0"/>
              <a:t>Halihazırda toplam </a:t>
            </a:r>
            <a:r>
              <a:rPr lang="tr-TR" dirty="0" smtClean="0"/>
              <a:t>sabit yatırım </a:t>
            </a:r>
            <a:r>
              <a:rPr lang="tr-TR" dirty="0"/>
              <a:t>tutarı </a:t>
            </a:r>
            <a:r>
              <a:rPr lang="tr-TR" b="1" dirty="0" smtClean="0"/>
              <a:t>2.2 </a:t>
            </a:r>
            <a:r>
              <a:rPr lang="tr-TR" b="1" dirty="0"/>
              <a:t>milyar USD </a:t>
            </a:r>
            <a:r>
              <a:rPr lang="tr-TR" dirty="0"/>
              <a:t>olan </a:t>
            </a:r>
            <a:r>
              <a:rPr lang="tr-TR" b="1" dirty="0" smtClean="0"/>
              <a:t>351 </a:t>
            </a:r>
            <a:r>
              <a:rPr lang="tr-TR" b="1" dirty="0"/>
              <a:t>projenin </a:t>
            </a:r>
            <a:r>
              <a:rPr lang="tr-TR" dirty="0" smtClean="0"/>
              <a:t>hayata </a:t>
            </a:r>
            <a:r>
              <a:rPr lang="tr-TR" dirty="0"/>
              <a:t>geçmesi ile yaklaşık </a:t>
            </a:r>
            <a:r>
              <a:rPr lang="tr-TR" b="1" dirty="0" smtClean="0"/>
              <a:t>24.323 </a:t>
            </a:r>
            <a:r>
              <a:rPr lang="tr-TR" b="1" dirty="0"/>
              <a:t>kişiye </a:t>
            </a:r>
            <a:r>
              <a:rPr lang="tr-TR" dirty="0"/>
              <a:t>istihdam </a:t>
            </a:r>
            <a:r>
              <a:rPr lang="tr-TR" dirty="0" smtClean="0"/>
              <a:t>sağlanacaktır.</a:t>
            </a:r>
            <a:endParaRPr lang="tr-TR" dirty="0"/>
          </a:p>
          <a:p>
            <a:pPr lvl="0" algn="just"/>
            <a:r>
              <a:rPr lang="tr-TR" dirty="0" smtClean="0"/>
              <a:t>Ortalama olarak yatırımların</a:t>
            </a:r>
            <a:r>
              <a:rPr lang="tr-TR" b="1" dirty="0" smtClean="0"/>
              <a:t> gerçekleşme (tamamlanma) süresinin 2-3 yıl, geri dönüş süresinin ise 5-6 yıl </a:t>
            </a:r>
            <a:r>
              <a:rPr lang="tr-TR" dirty="0" smtClean="0"/>
              <a:t>olduğu göze çarpmaktadır. </a:t>
            </a:r>
            <a:endParaRPr lang="tr-TR" dirty="0"/>
          </a:p>
          <a:p>
            <a:pPr algn="just"/>
            <a:r>
              <a:rPr lang="tr-TR" dirty="0"/>
              <a:t>Hazırlanan raporlar içerisinde konaklama ve sağlık sektörleri, </a:t>
            </a:r>
            <a:r>
              <a:rPr lang="tr-TR" dirty="0" smtClean="0"/>
              <a:t>istihdam </a:t>
            </a:r>
            <a:r>
              <a:rPr lang="tr-TR" dirty="0"/>
              <a:t>etkisi en yüksek sektörler olarak ortaya çıkmaktadır.</a:t>
            </a:r>
            <a:endParaRPr lang="tr-TR" sz="2200" dirty="0"/>
          </a:p>
        </p:txBody>
      </p:sp>
    </p:spTree>
    <p:extLst>
      <p:ext uri="{BB962C8B-B14F-4D97-AF65-F5344CB8AC3E}">
        <p14:creationId xmlns:p14="http://schemas.microsoft.com/office/powerpoint/2010/main" val="165605613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47058" y="796802"/>
            <a:ext cx="10515600" cy="1717798"/>
          </a:xfrm>
        </p:spPr>
        <p:txBody>
          <a:bodyPr>
            <a:noAutofit/>
          </a:bodyPr>
          <a:lstStyle/>
          <a:p>
            <a:pPr algn="ctr"/>
            <a:r>
              <a:rPr lang="tr-TR" sz="3600" b="1" dirty="0" smtClean="0">
                <a:solidFill>
                  <a:srgbClr val="FF0000"/>
                </a:solidFill>
                <a:latin typeface="Times New Roman" panose="02020603050405020304" pitchFamily="18" charset="0"/>
                <a:ea typeface="+mn-ea"/>
                <a:cs typeface="Times New Roman" panose="02020603050405020304" pitchFamily="18" charset="0"/>
              </a:rPr>
              <a:t>5. Devlet </a:t>
            </a:r>
            <a:r>
              <a:rPr lang="tr-TR" sz="3600" b="1" dirty="0">
                <a:solidFill>
                  <a:srgbClr val="FF0000"/>
                </a:solidFill>
                <a:latin typeface="Times New Roman" panose="02020603050405020304" pitchFamily="18" charset="0"/>
                <a:ea typeface="+mn-ea"/>
                <a:cs typeface="Times New Roman" panose="02020603050405020304" pitchFamily="18" charset="0"/>
              </a:rPr>
              <a:t>Destekleri </a:t>
            </a:r>
            <a:r>
              <a:rPr lang="tr-TR" sz="3600" b="1" dirty="0" smtClean="0">
                <a:solidFill>
                  <a:srgbClr val="FF0000"/>
                </a:solidFill>
                <a:latin typeface="Times New Roman" panose="02020603050405020304" pitchFamily="18" charset="0"/>
                <a:ea typeface="+mn-ea"/>
                <a:cs typeface="Times New Roman" panose="02020603050405020304" pitchFamily="18" charset="0"/>
              </a:rPr>
              <a:t>ve Yatırım Süreçleri Konusunda Kullanılan Teknik Kavramların </a:t>
            </a:r>
            <a:r>
              <a:rPr lang="tr-TR" sz="3600" b="1" dirty="0">
                <a:solidFill>
                  <a:srgbClr val="FF0000"/>
                </a:solidFill>
                <a:latin typeface="Times New Roman" panose="02020603050405020304" pitchFamily="18" charset="0"/>
                <a:ea typeface="+mn-ea"/>
                <a:cs typeface="Times New Roman" panose="02020603050405020304" pitchFamily="18" charset="0"/>
              </a:rPr>
              <a:t>Basit ve Anlaşılır Anlamlarını Nasıl Öğrenebilirim?</a:t>
            </a:r>
            <a:endParaRPr lang="en-GB" sz="3600" b="1" dirty="0">
              <a:solidFill>
                <a:srgbClr val="FF0000"/>
              </a:solidFill>
              <a:latin typeface="Times New Roman" panose="02020603050405020304" pitchFamily="18" charset="0"/>
              <a:ea typeface="+mn-ea"/>
              <a:cs typeface="Times New Roman" panose="02020603050405020304" pitchFamily="18" charset="0"/>
            </a:endParaRPr>
          </a:p>
        </p:txBody>
      </p:sp>
      <p:sp>
        <p:nvSpPr>
          <p:cNvPr id="3" name="İçerik Yer Tutucusu 2"/>
          <p:cNvSpPr>
            <a:spLocks noGrp="1"/>
          </p:cNvSpPr>
          <p:nvPr>
            <p:ph sz="half" idx="1"/>
          </p:nvPr>
        </p:nvSpPr>
        <p:spPr>
          <a:xfrm>
            <a:off x="947058" y="2677886"/>
            <a:ext cx="10515600" cy="4180114"/>
          </a:xfrm>
        </p:spPr>
        <p:txBody>
          <a:bodyPr>
            <a:noAutofit/>
          </a:bodyPr>
          <a:lstStyle/>
          <a:p>
            <a:r>
              <a:rPr lang="tr-TR" dirty="0" smtClean="0">
                <a:hlinkClick r:id="rId3"/>
              </a:rPr>
              <a:t>www.yatirimadestek.gov.tr</a:t>
            </a:r>
            <a:r>
              <a:rPr lang="tr-TR" dirty="0" smtClean="0"/>
              <a:t> içerisinde yer alan Yatırımcı Sözlüğü</a:t>
            </a:r>
          </a:p>
          <a:p>
            <a:r>
              <a:rPr lang="tr-TR" dirty="0" smtClean="0"/>
              <a:t>Soru-Cevap</a:t>
            </a:r>
          </a:p>
        </p:txBody>
      </p:sp>
      <p:sp>
        <p:nvSpPr>
          <p:cNvPr id="4" name="Sağ Ok 3"/>
          <p:cNvSpPr/>
          <p:nvPr/>
        </p:nvSpPr>
        <p:spPr>
          <a:xfrm>
            <a:off x="11353801" y="6335486"/>
            <a:ext cx="576942" cy="359228"/>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6615528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70858" y="677060"/>
            <a:ext cx="10515600" cy="1881082"/>
          </a:xfrm>
        </p:spPr>
        <p:txBody>
          <a:bodyPr>
            <a:noAutofit/>
          </a:bodyPr>
          <a:lstStyle/>
          <a:p>
            <a:pPr algn="ctr"/>
            <a:r>
              <a:rPr lang="tr-TR" sz="3600" b="1" dirty="0" smtClean="0">
                <a:solidFill>
                  <a:srgbClr val="FF0000"/>
                </a:solidFill>
                <a:latin typeface="Times New Roman" panose="02020603050405020304" pitchFamily="18" charset="0"/>
                <a:ea typeface="+mn-ea"/>
                <a:cs typeface="Times New Roman" panose="02020603050405020304" pitchFamily="18" charset="0"/>
              </a:rPr>
              <a:t>1. Devlet </a:t>
            </a:r>
            <a:r>
              <a:rPr lang="tr-TR" sz="3600" b="1" dirty="0">
                <a:solidFill>
                  <a:srgbClr val="FF0000"/>
                </a:solidFill>
                <a:latin typeface="Times New Roman" panose="02020603050405020304" pitchFamily="18" charset="0"/>
                <a:ea typeface="+mn-ea"/>
                <a:cs typeface="Times New Roman" panose="02020603050405020304" pitchFamily="18" charset="0"/>
              </a:rPr>
              <a:t>Desteklerine En Kolay Nasıl </a:t>
            </a:r>
            <a:r>
              <a:rPr lang="tr-TR" sz="3600" b="1" dirty="0" smtClean="0">
                <a:solidFill>
                  <a:srgbClr val="FF0000"/>
                </a:solidFill>
                <a:latin typeface="Times New Roman" panose="02020603050405020304" pitchFamily="18" charset="0"/>
                <a:ea typeface="+mn-ea"/>
                <a:cs typeface="Times New Roman" panose="02020603050405020304" pitchFamily="18" charset="0"/>
              </a:rPr>
              <a:t>Ulaşırım? </a:t>
            </a:r>
            <a:r>
              <a:rPr lang="tr-TR" sz="3600" b="1" dirty="0" smtClean="0">
                <a:solidFill>
                  <a:srgbClr val="FF0000"/>
                </a:solidFill>
                <a:latin typeface="Times New Roman" panose="02020603050405020304" pitchFamily="18" charset="0"/>
                <a:cs typeface="Times New Roman" panose="02020603050405020304" pitchFamily="18" charset="0"/>
              </a:rPr>
              <a:t>Uğraştığım </a:t>
            </a:r>
            <a:r>
              <a:rPr lang="tr-TR" sz="3600" b="1" dirty="0">
                <a:solidFill>
                  <a:srgbClr val="FF0000"/>
                </a:solidFill>
                <a:latin typeface="Times New Roman" panose="02020603050405020304" pitchFamily="18" charset="0"/>
                <a:cs typeface="Times New Roman" panose="02020603050405020304" pitchFamily="18" charset="0"/>
              </a:rPr>
              <a:t>Yatırım Konusuyla (Ürettiğim Ürünle) İlgili Herhangi Bir </a:t>
            </a:r>
            <a:r>
              <a:rPr lang="tr-TR" sz="3600" b="1" dirty="0" smtClean="0">
                <a:solidFill>
                  <a:srgbClr val="FF0000"/>
                </a:solidFill>
                <a:latin typeface="Times New Roman" panose="02020603050405020304" pitchFamily="18" charset="0"/>
                <a:cs typeface="Times New Roman" panose="02020603050405020304" pitchFamily="18" charset="0"/>
              </a:rPr>
              <a:t>Devlet Desteği </a:t>
            </a:r>
            <a:r>
              <a:rPr lang="tr-TR" sz="3600" b="1" dirty="0">
                <a:solidFill>
                  <a:srgbClr val="FF0000"/>
                </a:solidFill>
                <a:latin typeface="Times New Roman" panose="02020603050405020304" pitchFamily="18" charset="0"/>
                <a:cs typeface="Times New Roman" panose="02020603050405020304" pitchFamily="18" charset="0"/>
              </a:rPr>
              <a:t>Var Mı?</a:t>
            </a:r>
            <a:endParaRPr lang="en-GB" sz="3600" b="1" dirty="0">
              <a:solidFill>
                <a:srgbClr val="FF0000"/>
              </a:solidFill>
              <a:latin typeface="Times New Roman" panose="02020603050405020304" pitchFamily="18" charset="0"/>
              <a:ea typeface="+mn-ea"/>
              <a:cs typeface="Times New Roman" panose="02020603050405020304" pitchFamily="18" charset="0"/>
            </a:endParaRPr>
          </a:p>
        </p:txBody>
      </p:sp>
      <p:sp>
        <p:nvSpPr>
          <p:cNvPr id="3" name="İçerik Yer Tutucusu 2"/>
          <p:cNvSpPr>
            <a:spLocks noGrp="1"/>
          </p:cNvSpPr>
          <p:nvPr>
            <p:ph sz="half" idx="1"/>
          </p:nvPr>
        </p:nvSpPr>
        <p:spPr>
          <a:xfrm>
            <a:off x="870858" y="2841171"/>
            <a:ext cx="10515600" cy="2612569"/>
          </a:xfrm>
        </p:spPr>
        <p:txBody>
          <a:bodyPr>
            <a:noAutofit/>
          </a:bodyPr>
          <a:lstStyle/>
          <a:p>
            <a:r>
              <a:rPr lang="tr-TR" dirty="0" smtClean="0">
                <a:hlinkClick r:id="rId3"/>
              </a:rPr>
              <a:t>www.yatirimadestek.gov.tr</a:t>
            </a:r>
            <a:r>
              <a:rPr lang="tr-TR" dirty="0" smtClean="0"/>
              <a:t> içerisinde yer alan arama </a:t>
            </a:r>
            <a:r>
              <a:rPr lang="tr-TR" dirty="0" err="1" smtClean="0"/>
              <a:t>portalı</a:t>
            </a:r>
            <a:endParaRPr lang="tr-TR" dirty="0"/>
          </a:p>
          <a:p>
            <a:r>
              <a:rPr lang="tr-TR" dirty="0" smtClean="0"/>
              <a:t>Cep telefonu uygulaması</a:t>
            </a:r>
          </a:p>
          <a:p>
            <a:r>
              <a:rPr lang="tr-TR" dirty="0" smtClean="0"/>
              <a:t>SMS gönderimi</a:t>
            </a:r>
          </a:p>
        </p:txBody>
      </p:sp>
      <p:sp>
        <p:nvSpPr>
          <p:cNvPr id="4" name="Sağ Ok 3"/>
          <p:cNvSpPr/>
          <p:nvPr/>
        </p:nvSpPr>
        <p:spPr>
          <a:xfrm>
            <a:off x="11353801" y="6335486"/>
            <a:ext cx="576942" cy="359228"/>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427882493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70858" y="883888"/>
            <a:ext cx="10515600" cy="1227941"/>
          </a:xfrm>
        </p:spPr>
        <p:txBody>
          <a:bodyPr>
            <a:noAutofit/>
          </a:bodyPr>
          <a:lstStyle/>
          <a:p>
            <a:pPr algn="ctr"/>
            <a:r>
              <a:rPr lang="tr-TR" sz="3600" b="1" dirty="0" smtClean="0">
                <a:solidFill>
                  <a:srgbClr val="FF0000"/>
                </a:solidFill>
                <a:latin typeface="Times New Roman" panose="02020603050405020304" pitchFamily="18" charset="0"/>
                <a:ea typeface="+mn-ea"/>
                <a:cs typeface="Times New Roman" panose="02020603050405020304" pitchFamily="18" charset="0"/>
              </a:rPr>
              <a:t>6. Yatırım </a:t>
            </a:r>
            <a:r>
              <a:rPr lang="tr-TR" sz="3600" b="1" dirty="0" smtClean="0">
                <a:solidFill>
                  <a:srgbClr val="FF0000"/>
                </a:solidFill>
                <a:latin typeface="Times New Roman" panose="02020603050405020304" pitchFamily="18" charset="0"/>
                <a:ea typeface="+mn-ea"/>
                <a:cs typeface="Times New Roman" panose="02020603050405020304" pitchFamily="18" charset="0"/>
              </a:rPr>
              <a:t>Süreçlerindeki </a:t>
            </a:r>
            <a:r>
              <a:rPr lang="tr-TR" sz="3600" b="1" dirty="0">
                <a:solidFill>
                  <a:srgbClr val="FF0000"/>
                </a:solidFill>
                <a:latin typeface="Times New Roman" panose="02020603050405020304" pitchFamily="18" charset="0"/>
                <a:ea typeface="+mn-ea"/>
                <a:cs typeface="Times New Roman" panose="02020603050405020304" pitchFamily="18" charset="0"/>
              </a:rPr>
              <a:t>Bürokratik </a:t>
            </a:r>
            <a:r>
              <a:rPr lang="tr-TR" sz="3600" b="1" dirty="0" smtClean="0">
                <a:solidFill>
                  <a:srgbClr val="FF0000"/>
                </a:solidFill>
                <a:latin typeface="Times New Roman" panose="02020603050405020304" pitchFamily="18" charset="0"/>
                <a:ea typeface="+mn-ea"/>
                <a:cs typeface="Times New Roman" panose="02020603050405020304" pitchFamily="18" charset="0"/>
              </a:rPr>
              <a:t>İş ve İşlemler Konusunda </a:t>
            </a:r>
            <a:r>
              <a:rPr lang="tr-TR" sz="3600" b="1" dirty="0">
                <a:solidFill>
                  <a:srgbClr val="FF0000"/>
                </a:solidFill>
                <a:latin typeface="Times New Roman" panose="02020603050405020304" pitchFamily="18" charset="0"/>
                <a:ea typeface="+mn-ea"/>
                <a:cs typeface="Times New Roman" panose="02020603050405020304" pitchFamily="18" charset="0"/>
              </a:rPr>
              <a:t>Kim Yardımcı Olabilir?</a:t>
            </a:r>
            <a:endParaRPr lang="en-GB" sz="3600" b="1" dirty="0">
              <a:solidFill>
                <a:srgbClr val="FF0000"/>
              </a:solidFill>
              <a:latin typeface="Times New Roman" panose="02020603050405020304" pitchFamily="18" charset="0"/>
              <a:ea typeface="+mn-ea"/>
              <a:cs typeface="Times New Roman" panose="02020603050405020304" pitchFamily="18" charset="0"/>
            </a:endParaRPr>
          </a:p>
        </p:txBody>
      </p:sp>
      <p:sp>
        <p:nvSpPr>
          <p:cNvPr id="3" name="İçerik Yer Tutucusu 2"/>
          <p:cNvSpPr>
            <a:spLocks noGrp="1"/>
          </p:cNvSpPr>
          <p:nvPr>
            <p:ph sz="half" idx="1"/>
          </p:nvPr>
        </p:nvSpPr>
        <p:spPr>
          <a:xfrm>
            <a:off x="870858" y="2405742"/>
            <a:ext cx="10515600" cy="4332513"/>
          </a:xfrm>
        </p:spPr>
        <p:txBody>
          <a:bodyPr>
            <a:noAutofit/>
          </a:bodyPr>
          <a:lstStyle/>
          <a:p>
            <a:r>
              <a:rPr lang="tr-TR" dirty="0" smtClean="0"/>
              <a:t>Yatırım Destek Ofisleri tanışıklığı ve lobiciliği</a:t>
            </a:r>
          </a:p>
          <a:p>
            <a:r>
              <a:rPr lang="tr-TR" dirty="0" smtClean="0"/>
              <a:t>Ajans Yönetim Kuruluna taşıma (Vali, belediye başkanı)</a:t>
            </a:r>
          </a:p>
          <a:p>
            <a:r>
              <a:rPr lang="tr-TR" dirty="0" smtClean="0"/>
              <a:t>İl Yatırım Komitesi/Kuruluna taşıma</a:t>
            </a:r>
          </a:p>
          <a:p>
            <a:r>
              <a:rPr lang="tr-TR" dirty="0" smtClean="0"/>
              <a:t>İl Koordinasyon Kuruluna taşıma</a:t>
            </a:r>
          </a:p>
        </p:txBody>
      </p:sp>
    </p:spTree>
    <p:extLst>
      <p:ext uri="{BB962C8B-B14F-4D97-AF65-F5344CB8AC3E}">
        <p14:creationId xmlns:p14="http://schemas.microsoft.com/office/powerpoint/2010/main" val="2445489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70858" y="883887"/>
            <a:ext cx="10515600" cy="1554513"/>
          </a:xfrm>
        </p:spPr>
        <p:txBody>
          <a:bodyPr>
            <a:noAutofit/>
          </a:bodyPr>
          <a:lstStyle/>
          <a:p>
            <a:pPr algn="ctr"/>
            <a:r>
              <a:rPr lang="tr-TR" sz="3600" b="1" dirty="0" smtClean="0">
                <a:solidFill>
                  <a:srgbClr val="FF0000"/>
                </a:solidFill>
                <a:latin typeface="Times New Roman" panose="02020603050405020304" pitchFamily="18" charset="0"/>
                <a:ea typeface="+mn-ea"/>
                <a:cs typeface="Times New Roman" panose="02020603050405020304" pitchFamily="18" charset="0"/>
              </a:rPr>
              <a:t>7. </a:t>
            </a:r>
            <a:r>
              <a:rPr lang="tr-TR" sz="3600" b="1" dirty="0">
                <a:solidFill>
                  <a:srgbClr val="FF0000"/>
                </a:solidFill>
                <a:latin typeface="Times New Roman" panose="02020603050405020304" pitchFamily="18" charset="0"/>
                <a:cs typeface="Times New Roman" panose="02020603050405020304" pitchFamily="18" charset="0"/>
              </a:rPr>
              <a:t>Yatırım Süreçlerindeki Bürokratik İş ve </a:t>
            </a:r>
            <a:r>
              <a:rPr lang="tr-TR" sz="3600" b="1" dirty="0" smtClean="0">
                <a:solidFill>
                  <a:srgbClr val="FF0000"/>
                </a:solidFill>
                <a:latin typeface="Times New Roman" panose="02020603050405020304" pitchFamily="18" charset="0"/>
                <a:cs typeface="Times New Roman" panose="02020603050405020304" pitchFamily="18" charset="0"/>
              </a:rPr>
              <a:t>İşlemleri </a:t>
            </a:r>
            <a:r>
              <a:rPr lang="tr-TR" sz="3600" b="1" dirty="0" smtClean="0">
                <a:solidFill>
                  <a:srgbClr val="FF0000"/>
                </a:solidFill>
                <a:latin typeface="Times New Roman" panose="02020603050405020304" pitchFamily="18" charset="0"/>
                <a:ea typeface="+mn-ea"/>
                <a:cs typeface="Times New Roman" panose="02020603050405020304" pitchFamily="18" charset="0"/>
              </a:rPr>
              <a:t>Benim </a:t>
            </a:r>
            <a:r>
              <a:rPr lang="tr-TR" sz="3600" b="1" dirty="0">
                <a:solidFill>
                  <a:srgbClr val="FF0000"/>
                </a:solidFill>
                <a:latin typeface="Times New Roman" panose="02020603050405020304" pitchFamily="18" charset="0"/>
                <a:ea typeface="+mn-ea"/>
                <a:cs typeface="Times New Roman" panose="02020603050405020304" pitchFamily="18" charset="0"/>
              </a:rPr>
              <a:t>Adıma Takip Edebilecek Kim Var?</a:t>
            </a:r>
            <a:endParaRPr lang="en-GB" sz="3600" b="1" dirty="0">
              <a:solidFill>
                <a:srgbClr val="FF0000"/>
              </a:solidFill>
              <a:latin typeface="Times New Roman" panose="02020603050405020304" pitchFamily="18" charset="0"/>
              <a:ea typeface="+mn-ea"/>
              <a:cs typeface="Times New Roman" panose="02020603050405020304" pitchFamily="18" charset="0"/>
            </a:endParaRPr>
          </a:p>
        </p:txBody>
      </p:sp>
      <p:sp>
        <p:nvSpPr>
          <p:cNvPr id="3" name="İçerik Yer Tutucusu 2"/>
          <p:cNvSpPr>
            <a:spLocks noGrp="1"/>
          </p:cNvSpPr>
          <p:nvPr>
            <p:ph sz="half" idx="1"/>
          </p:nvPr>
        </p:nvSpPr>
        <p:spPr>
          <a:xfrm>
            <a:off x="870858" y="2579914"/>
            <a:ext cx="10515600" cy="3712028"/>
          </a:xfrm>
        </p:spPr>
        <p:txBody>
          <a:bodyPr>
            <a:noAutofit/>
          </a:bodyPr>
          <a:lstStyle/>
          <a:p>
            <a:r>
              <a:rPr lang="tr-TR" dirty="0" smtClean="0"/>
              <a:t>Noterden vekaletname gerekmeksizin Yatırım Destek Ofislerine yapılan başvuru, yatırımcı adına yapılmış sayılır </a:t>
            </a:r>
          </a:p>
        </p:txBody>
      </p:sp>
    </p:spTree>
    <p:extLst>
      <p:ext uri="{BB962C8B-B14F-4D97-AF65-F5344CB8AC3E}">
        <p14:creationId xmlns:p14="http://schemas.microsoft.com/office/powerpoint/2010/main" val="355616213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94658" y="622630"/>
            <a:ext cx="10515600" cy="1227941"/>
          </a:xfrm>
        </p:spPr>
        <p:txBody>
          <a:bodyPr>
            <a:normAutofit/>
          </a:bodyPr>
          <a:lstStyle/>
          <a:p>
            <a:pPr algn="ctr"/>
            <a:r>
              <a:rPr lang="tr-TR" sz="3600" b="1" dirty="0" smtClean="0">
                <a:solidFill>
                  <a:srgbClr val="FF0000"/>
                </a:solidFill>
                <a:latin typeface="Times New Roman" panose="02020603050405020304" pitchFamily="18" charset="0"/>
                <a:ea typeface="+mn-ea"/>
                <a:cs typeface="Times New Roman" panose="02020603050405020304" pitchFamily="18" charset="0"/>
              </a:rPr>
              <a:t>8. Yatırım </a:t>
            </a:r>
            <a:r>
              <a:rPr lang="tr-TR" sz="3600" b="1" dirty="0">
                <a:solidFill>
                  <a:srgbClr val="FF0000"/>
                </a:solidFill>
                <a:latin typeface="Times New Roman" panose="02020603050405020304" pitchFamily="18" charset="0"/>
                <a:ea typeface="+mn-ea"/>
                <a:cs typeface="Times New Roman" panose="02020603050405020304" pitchFamily="18" charset="0"/>
              </a:rPr>
              <a:t>Yeri Bulma Konusunda </a:t>
            </a:r>
            <a:r>
              <a:rPr lang="tr-TR" sz="3600" b="1" dirty="0" smtClean="0">
                <a:solidFill>
                  <a:srgbClr val="FF0000"/>
                </a:solidFill>
                <a:latin typeface="Times New Roman" panose="02020603050405020304" pitchFamily="18" charset="0"/>
                <a:ea typeface="+mn-ea"/>
                <a:cs typeface="Times New Roman" panose="02020603050405020304" pitchFamily="18" charset="0"/>
              </a:rPr>
              <a:t>Kim </a:t>
            </a:r>
            <a:r>
              <a:rPr lang="tr-TR" sz="3600" b="1" dirty="0">
                <a:solidFill>
                  <a:srgbClr val="FF0000"/>
                </a:solidFill>
                <a:latin typeface="Times New Roman" panose="02020603050405020304" pitchFamily="18" charset="0"/>
                <a:ea typeface="+mn-ea"/>
                <a:cs typeface="Times New Roman" panose="02020603050405020304" pitchFamily="18" charset="0"/>
              </a:rPr>
              <a:t>Yardımcı Olabilir?</a:t>
            </a:r>
            <a:endParaRPr lang="en-GB" sz="3600" b="1" dirty="0">
              <a:solidFill>
                <a:srgbClr val="FF0000"/>
              </a:solidFill>
              <a:latin typeface="Times New Roman" panose="02020603050405020304" pitchFamily="18" charset="0"/>
              <a:ea typeface="+mn-ea"/>
              <a:cs typeface="Times New Roman" panose="02020603050405020304" pitchFamily="18" charset="0"/>
            </a:endParaRPr>
          </a:p>
        </p:txBody>
      </p:sp>
      <p:sp>
        <p:nvSpPr>
          <p:cNvPr id="3" name="İçerik Yer Tutucusu 2"/>
          <p:cNvSpPr>
            <a:spLocks noGrp="1"/>
          </p:cNvSpPr>
          <p:nvPr>
            <p:ph sz="half" idx="1"/>
          </p:nvPr>
        </p:nvSpPr>
        <p:spPr>
          <a:xfrm>
            <a:off x="947058" y="2220687"/>
            <a:ext cx="10515600" cy="4637313"/>
          </a:xfrm>
        </p:spPr>
        <p:txBody>
          <a:bodyPr>
            <a:noAutofit/>
          </a:bodyPr>
          <a:lstStyle/>
          <a:p>
            <a:r>
              <a:rPr lang="tr-TR" dirty="0"/>
              <a:t>Y</a:t>
            </a:r>
            <a:r>
              <a:rPr lang="tr-TR" dirty="0" smtClean="0"/>
              <a:t>atırım yeri bilgi sistemleri (ATLAS vs.) üzerinden </a:t>
            </a:r>
          </a:p>
          <a:p>
            <a:r>
              <a:rPr lang="tr-TR" dirty="0" smtClean="0"/>
              <a:t>Saha incelemesi (yerel aktörler, harita büroları, emlakçılar) bakımından</a:t>
            </a:r>
          </a:p>
        </p:txBody>
      </p:sp>
    </p:spTree>
    <p:extLst>
      <p:ext uri="{BB962C8B-B14F-4D97-AF65-F5344CB8AC3E}">
        <p14:creationId xmlns:p14="http://schemas.microsoft.com/office/powerpoint/2010/main" val="169520504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70858" y="611745"/>
            <a:ext cx="10515600" cy="1227941"/>
          </a:xfrm>
        </p:spPr>
        <p:txBody>
          <a:bodyPr>
            <a:noAutofit/>
          </a:bodyPr>
          <a:lstStyle/>
          <a:p>
            <a:pPr algn="ctr"/>
            <a:r>
              <a:rPr lang="tr-TR" sz="3600" b="1" dirty="0" smtClean="0">
                <a:solidFill>
                  <a:srgbClr val="FF0000"/>
                </a:solidFill>
                <a:latin typeface="Times New Roman" panose="02020603050405020304" pitchFamily="18" charset="0"/>
                <a:ea typeface="+mn-ea"/>
                <a:cs typeface="Times New Roman" panose="02020603050405020304" pitchFamily="18" charset="0"/>
              </a:rPr>
              <a:t>9. </a:t>
            </a:r>
            <a:r>
              <a:rPr lang="tr-TR" sz="3600" b="1" dirty="0" smtClean="0">
                <a:solidFill>
                  <a:srgbClr val="FF0000"/>
                </a:solidFill>
                <a:latin typeface="Times New Roman" panose="02020603050405020304" pitchFamily="18" charset="0"/>
                <a:ea typeface="+mn-ea"/>
                <a:cs typeface="Times New Roman" panose="02020603050405020304" pitchFamily="18" charset="0"/>
              </a:rPr>
              <a:t>İhracata Yönelik Yurtdışı </a:t>
            </a:r>
            <a:r>
              <a:rPr lang="tr-TR" sz="3600" b="1" dirty="0">
                <a:solidFill>
                  <a:srgbClr val="FF0000"/>
                </a:solidFill>
                <a:latin typeface="Times New Roman" panose="02020603050405020304" pitchFamily="18" charset="0"/>
                <a:ea typeface="+mn-ea"/>
                <a:cs typeface="Times New Roman" panose="02020603050405020304" pitchFamily="18" charset="0"/>
              </a:rPr>
              <a:t>Pazarlar Konusunda </a:t>
            </a:r>
            <a:r>
              <a:rPr lang="tr-TR" sz="3600" b="1" dirty="0" smtClean="0">
                <a:solidFill>
                  <a:srgbClr val="FF0000"/>
                </a:solidFill>
                <a:latin typeface="Times New Roman" panose="02020603050405020304" pitchFamily="18" charset="0"/>
                <a:ea typeface="+mn-ea"/>
                <a:cs typeface="Times New Roman" panose="02020603050405020304" pitchFamily="18" charset="0"/>
              </a:rPr>
              <a:t>Kim </a:t>
            </a:r>
            <a:r>
              <a:rPr lang="tr-TR" sz="3600" b="1" dirty="0">
                <a:solidFill>
                  <a:srgbClr val="FF0000"/>
                </a:solidFill>
                <a:latin typeface="Times New Roman" panose="02020603050405020304" pitchFamily="18" charset="0"/>
                <a:ea typeface="+mn-ea"/>
                <a:cs typeface="Times New Roman" panose="02020603050405020304" pitchFamily="18" charset="0"/>
              </a:rPr>
              <a:t>Yardımcı Olabilir?</a:t>
            </a:r>
            <a:endParaRPr lang="en-GB" sz="3600" b="1" dirty="0">
              <a:solidFill>
                <a:srgbClr val="FF0000"/>
              </a:solidFill>
              <a:latin typeface="Times New Roman" panose="02020603050405020304" pitchFamily="18" charset="0"/>
              <a:ea typeface="+mn-ea"/>
              <a:cs typeface="Times New Roman" panose="02020603050405020304" pitchFamily="18" charset="0"/>
            </a:endParaRPr>
          </a:p>
        </p:txBody>
      </p:sp>
      <p:sp>
        <p:nvSpPr>
          <p:cNvPr id="3" name="İçerik Yer Tutucusu 2"/>
          <p:cNvSpPr>
            <a:spLocks noGrp="1"/>
          </p:cNvSpPr>
          <p:nvPr>
            <p:ph sz="half" idx="1"/>
          </p:nvPr>
        </p:nvSpPr>
        <p:spPr>
          <a:xfrm>
            <a:off x="870858" y="1959428"/>
            <a:ext cx="10733313" cy="4441371"/>
          </a:xfrm>
        </p:spPr>
        <p:txBody>
          <a:bodyPr>
            <a:noAutofit/>
          </a:bodyPr>
          <a:lstStyle/>
          <a:p>
            <a:r>
              <a:rPr lang="tr-TR" dirty="0"/>
              <a:t>Bu ürünü, hangi ülkelerdeki, hangi firmalar, hangi fiyattan, kime satmış? </a:t>
            </a:r>
            <a:r>
              <a:rPr lang="tr-TR" dirty="0" smtClean="0"/>
              <a:t>sorularının </a:t>
            </a:r>
            <a:r>
              <a:rPr lang="tr-TR" dirty="0"/>
              <a:t>cevabı…</a:t>
            </a:r>
          </a:p>
          <a:p>
            <a:r>
              <a:rPr lang="tr-TR" dirty="0" smtClean="0"/>
              <a:t>Hedef Pazar/Ülke İncelemesi, Potansiyel Müşteri (Firma) Araştırması</a:t>
            </a:r>
          </a:p>
          <a:p>
            <a:r>
              <a:rPr lang="tr-TR" dirty="0" err="1" smtClean="0"/>
              <a:t>Trademap</a:t>
            </a:r>
            <a:r>
              <a:rPr lang="tr-TR" dirty="0" smtClean="0"/>
              <a:t> </a:t>
            </a:r>
            <a:r>
              <a:rPr lang="tr-TR" dirty="0"/>
              <a:t>(</a:t>
            </a:r>
            <a:r>
              <a:rPr lang="tr-TR" dirty="0">
                <a:hlinkClick r:id="rId3"/>
              </a:rPr>
              <a:t>https://www.trademap.org</a:t>
            </a:r>
            <a:r>
              <a:rPr lang="tr-TR" dirty="0" smtClean="0">
                <a:hlinkClick r:id="rId3"/>
              </a:rPr>
              <a:t>/</a:t>
            </a:r>
            <a:r>
              <a:rPr lang="tr-TR" dirty="0"/>
              <a:t>)</a:t>
            </a:r>
            <a:r>
              <a:rPr lang="tr-TR" dirty="0" smtClean="0"/>
              <a:t>, </a:t>
            </a:r>
            <a:r>
              <a:rPr lang="tr-TR" dirty="0" err="1" smtClean="0"/>
              <a:t>Tendata</a:t>
            </a:r>
            <a:r>
              <a:rPr lang="tr-TR" dirty="0" smtClean="0"/>
              <a:t> (</a:t>
            </a:r>
            <a:r>
              <a:rPr lang="tr-TR" u="sng" dirty="0">
                <a:hlinkClick r:id="rId4"/>
              </a:rPr>
              <a:t>https://www.tendata.com/</a:t>
            </a:r>
            <a:r>
              <a:rPr lang="tr-TR" dirty="0" smtClean="0"/>
              <a:t>), D&amp;B </a:t>
            </a:r>
            <a:r>
              <a:rPr lang="tr-TR" dirty="0" err="1" smtClean="0"/>
              <a:t>Hoovers</a:t>
            </a:r>
            <a:r>
              <a:rPr lang="tr-TR" dirty="0" smtClean="0"/>
              <a:t> (</a:t>
            </a:r>
            <a:r>
              <a:rPr lang="tr-TR" u="sng" dirty="0">
                <a:hlinkClick r:id="rId5"/>
              </a:rPr>
              <a:t>https://www.dnb.com</a:t>
            </a:r>
            <a:r>
              <a:rPr lang="tr-TR" u="sng" dirty="0" smtClean="0">
                <a:hlinkClick r:id="rId5"/>
              </a:rPr>
              <a:t>/</a:t>
            </a:r>
            <a:r>
              <a:rPr lang="tr-TR" dirty="0" smtClean="0"/>
              <a:t>), </a:t>
            </a:r>
            <a:r>
              <a:rPr lang="tr-TR" dirty="0"/>
              <a:t>hedef ülkelerin ihracatçı birlikleri, gümrük bakanlığı siteleri, e-ticaret ve market analiz </a:t>
            </a:r>
            <a:r>
              <a:rPr lang="tr-TR" dirty="0" smtClean="0"/>
              <a:t>siteleri vs. (</a:t>
            </a:r>
            <a:r>
              <a:rPr lang="tr-TR" u="sng" dirty="0" smtClean="0">
                <a:hlinkClick r:id="rId6"/>
              </a:rPr>
              <a:t>http</a:t>
            </a:r>
            <a:r>
              <a:rPr lang="tr-TR" u="sng" dirty="0">
                <a:hlinkClick r:id="rId6"/>
              </a:rPr>
              <a:t>://www.rusexporter.com</a:t>
            </a:r>
            <a:r>
              <a:rPr lang="tr-TR" u="sng" dirty="0" smtClean="0">
                <a:hlinkClick r:id="rId6"/>
              </a:rPr>
              <a:t>/</a:t>
            </a:r>
            <a:r>
              <a:rPr lang="tr-TR" dirty="0" smtClean="0"/>
              <a:t> gibi).</a:t>
            </a:r>
          </a:p>
          <a:p>
            <a:r>
              <a:rPr lang="tr-TR" dirty="0" smtClean="0"/>
              <a:t>İnternet tabanlı sistem üzerinden hizmet </a:t>
            </a:r>
            <a:r>
              <a:rPr lang="tr-TR" dirty="0"/>
              <a:t>geliştirme </a:t>
            </a:r>
            <a:r>
              <a:rPr lang="tr-TR" dirty="0" smtClean="0"/>
              <a:t>(OKA - </a:t>
            </a:r>
            <a:r>
              <a:rPr lang="tr-TR" dirty="0" smtClean="0">
                <a:hlinkClick r:id="rId7"/>
              </a:rPr>
              <a:t>https</a:t>
            </a:r>
            <a:r>
              <a:rPr lang="tr-TR" dirty="0">
                <a:hlinkClick r:id="rId7"/>
              </a:rPr>
              <a:t>://</a:t>
            </a:r>
            <a:r>
              <a:rPr lang="tr-TR" dirty="0" smtClean="0">
                <a:hlinkClick r:id="rId7"/>
              </a:rPr>
              <a:t>disticaret.oka.org.tr/</a:t>
            </a:r>
            <a:r>
              <a:rPr lang="tr-TR" dirty="0" smtClean="0"/>
              <a:t>; TRAKYAKA </a:t>
            </a:r>
            <a:r>
              <a:rPr lang="tr-TR" dirty="0"/>
              <a:t>- </a:t>
            </a:r>
            <a:r>
              <a:rPr lang="tr-TR" dirty="0">
                <a:hlinkClick r:id="rId8"/>
              </a:rPr>
              <a:t>https://trakyadisticaret.org</a:t>
            </a:r>
            <a:r>
              <a:rPr lang="tr-TR" dirty="0" smtClean="0">
                <a:hlinkClick r:id="rId8"/>
              </a:rPr>
              <a:t>/</a:t>
            </a:r>
            <a:r>
              <a:rPr lang="tr-TR" dirty="0" smtClean="0"/>
              <a:t>) </a:t>
            </a:r>
          </a:p>
          <a:p>
            <a:r>
              <a:rPr lang="tr-TR" dirty="0"/>
              <a:t>Bal Raporu </a:t>
            </a:r>
            <a:r>
              <a:rPr lang="tr-TR" dirty="0" smtClean="0"/>
              <a:t>örneği</a:t>
            </a:r>
            <a:endParaRPr lang="tr-TR" dirty="0"/>
          </a:p>
        </p:txBody>
      </p:sp>
    </p:spTree>
    <p:extLst>
      <p:ext uri="{BB962C8B-B14F-4D97-AF65-F5344CB8AC3E}">
        <p14:creationId xmlns:p14="http://schemas.microsoft.com/office/powerpoint/2010/main" val="82564214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70858" y="916544"/>
            <a:ext cx="10515600" cy="1227941"/>
          </a:xfrm>
        </p:spPr>
        <p:txBody>
          <a:bodyPr>
            <a:noAutofit/>
          </a:bodyPr>
          <a:lstStyle/>
          <a:p>
            <a:pPr algn="ctr"/>
            <a:r>
              <a:rPr lang="tr-TR" sz="3600" b="1" dirty="0" smtClean="0">
                <a:solidFill>
                  <a:srgbClr val="FF0000"/>
                </a:solidFill>
                <a:latin typeface="Times New Roman" panose="02020603050405020304" pitchFamily="18" charset="0"/>
                <a:ea typeface="+mn-ea"/>
                <a:cs typeface="Times New Roman" panose="02020603050405020304" pitchFamily="18" charset="0"/>
              </a:rPr>
              <a:t>10. İhracat </a:t>
            </a:r>
            <a:r>
              <a:rPr lang="tr-TR" sz="3600" b="1" dirty="0" smtClean="0">
                <a:solidFill>
                  <a:srgbClr val="FF0000"/>
                </a:solidFill>
                <a:latin typeface="Times New Roman" panose="02020603050405020304" pitchFamily="18" charset="0"/>
                <a:ea typeface="+mn-ea"/>
                <a:cs typeface="Times New Roman" panose="02020603050405020304" pitchFamily="18" charset="0"/>
              </a:rPr>
              <a:t>Süreçleri </a:t>
            </a:r>
            <a:r>
              <a:rPr lang="tr-TR" sz="3600" b="1" dirty="0">
                <a:solidFill>
                  <a:srgbClr val="FF0000"/>
                </a:solidFill>
                <a:latin typeface="Times New Roman" panose="02020603050405020304" pitchFamily="18" charset="0"/>
                <a:ea typeface="+mn-ea"/>
                <a:cs typeface="Times New Roman" panose="02020603050405020304" pitchFamily="18" charset="0"/>
              </a:rPr>
              <a:t>Konusunda </a:t>
            </a:r>
            <a:r>
              <a:rPr lang="tr-TR" sz="3600" b="1" dirty="0" smtClean="0">
                <a:solidFill>
                  <a:srgbClr val="FF0000"/>
                </a:solidFill>
                <a:latin typeface="Times New Roman" panose="02020603050405020304" pitchFamily="18" charset="0"/>
                <a:ea typeface="+mn-ea"/>
                <a:cs typeface="Times New Roman" panose="02020603050405020304" pitchFamily="18" charset="0"/>
              </a:rPr>
              <a:t>Kim </a:t>
            </a:r>
            <a:r>
              <a:rPr lang="tr-TR" sz="3600" b="1" dirty="0">
                <a:solidFill>
                  <a:srgbClr val="FF0000"/>
                </a:solidFill>
                <a:latin typeface="Times New Roman" panose="02020603050405020304" pitchFamily="18" charset="0"/>
                <a:ea typeface="+mn-ea"/>
                <a:cs typeface="Times New Roman" panose="02020603050405020304" pitchFamily="18" charset="0"/>
              </a:rPr>
              <a:t>Yol Gösterebilir?</a:t>
            </a:r>
            <a:endParaRPr lang="en-GB" sz="3600" b="1" dirty="0">
              <a:solidFill>
                <a:srgbClr val="FF0000"/>
              </a:solidFill>
              <a:latin typeface="Times New Roman" panose="02020603050405020304" pitchFamily="18" charset="0"/>
              <a:ea typeface="+mn-ea"/>
              <a:cs typeface="Times New Roman" panose="02020603050405020304" pitchFamily="18" charset="0"/>
            </a:endParaRPr>
          </a:p>
        </p:txBody>
      </p:sp>
      <p:sp>
        <p:nvSpPr>
          <p:cNvPr id="3" name="İçerik Yer Tutucusu 2"/>
          <p:cNvSpPr>
            <a:spLocks noGrp="1"/>
          </p:cNvSpPr>
          <p:nvPr>
            <p:ph sz="half" idx="1"/>
          </p:nvPr>
        </p:nvSpPr>
        <p:spPr>
          <a:xfrm>
            <a:off x="1045029" y="2569030"/>
            <a:ext cx="10515600" cy="4288970"/>
          </a:xfrm>
        </p:spPr>
        <p:txBody>
          <a:bodyPr>
            <a:noAutofit/>
          </a:bodyPr>
          <a:lstStyle/>
          <a:p>
            <a:r>
              <a:rPr lang="tr-TR" dirty="0" smtClean="0"/>
              <a:t>Yatırım destek ofislerinin teknik desteği (</a:t>
            </a:r>
            <a:r>
              <a:rPr lang="tr-TR" dirty="0" err="1" smtClean="0"/>
              <a:t>mentörlük</a:t>
            </a:r>
            <a:r>
              <a:rPr lang="tr-TR" dirty="0" smtClean="0"/>
              <a:t> vs.)</a:t>
            </a:r>
          </a:p>
          <a:p>
            <a:r>
              <a:rPr lang="tr-TR" dirty="0" smtClean="0"/>
              <a:t>Bu konuda hizmet sunan kurum ve kuruluşlara yönlendirme</a:t>
            </a:r>
          </a:p>
          <a:p>
            <a:r>
              <a:rPr lang="tr-TR" dirty="0" smtClean="0"/>
              <a:t>Daha önce o alanda ihracat yapmış firmalarla buluşturma</a:t>
            </a:r>
          </a:p>
        </p:txBody>
      </p:sp>
    </p:spTree>
    <p:extLst>
      <p:ext uri="{BB962C8B-B14F-4D97-AF65-F5344CB8AC3E}">
        <p14:creationId xmlns:p14="http://schemas.microsoft.com/office/powerpoint/2010/main" val="202867404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96687" y="446314"/>
            <a:ext cx="10515600" cy="2046515"/>
          </a:xfrm>
        </p:spPr>
        <p:txBody>
          <a:bodyPr>
            <a:noAutofit/>
          </a:bodyPr>
          <a:lstStyle/>
          <a:p>
            <a:pPr algn="ctr"/>
            <a:r>
              <a:rPr lang="tr-TR" sz="3600" b="1" dirty="0" smtClean="0">
                <a:solidFill>
                  <a:srgbClr val="FF0000"/>
                </a:solidFill>
                <a:latin typeface="Times New Roman" panose="02020603050405020304" pitchFamily="18" charset="0"/>
                <a:ea typeface="+mn-ea"/>
                <a:cs typeface="Times New Roman" panose="02020603050405020304" pitchFamily="18" charset="0"/>
              </a:rPr>
              <a:t>11. </a:t>
            </a:r>
            <a:r>
              <a:rPr lang="tr-TR" sz="3600" b="1" dirty="0" smtClean="0">
                <a:solidFill>
                  <a:srgbClr val="FF0000"/>
                </a:solidFill>
                <a:latin typeface="Times New Roman" panose="02020603050405020304" pitchFamily="18" charset="0"/>
                <a:ea typeface="+mn-ea"/>
                <a:cs typeface="Times New Roman" panose="02020603050405020304" pitchFamily="18" charset="0"/>
              </a:rPr>
              <a:t>Yurt </a:t>
            </a:r>
            <a:r>
              <a:rPr lang="tr-TR" sz="3600" b="1" dirty="0">
                <a:solidFill>
                  <a:srgbClr val="FF0000"/>
                </a:solidFill>
                <a:latin typeface="Times New Roman" panose="02020603050405020304" pitchFamily="18" charset="0"/>
                <a:ea typeface="+mn-ea"/>
                <a:cs typeface="Times New Roman" panose="02020603050405020304" pitchFamily="18" charset="0"/>
              </a:rPr>
              <a:t>İçinde veya Yurt Dışında Benzer Yatırımcılarla İrtibat </a:t>
            </a:r>
            <a:r>
              <a:rPr lang="tr-TR" sz="3600" b="1" dirty="0" smtClean="0">
                <a:solidFill>
                  <a:srgbClr val="FF0000"/>
                </a:solidFill>
                <a:latin typeface="Times New Roman" panose="02020603050405020304" pitchFamily="18" charset="0"/>
                <a:ea typeface="+mn-ea"/>
                <a:cs typeface="Times New Roman" panose="02020603050405020304" pitchFamily="18" charset="0"/>
              </a:rPr>
              <a:t>Kurma Konusunda Kim </a:t>
            </a:r>
            <a:r>
              <a:rPr lang="tr-TR" sz="3600" b="1" dirty="0">
                <a:solidFill>
                  <a:srgbClr val="FF0000"/>
                </a:solidFill>
                <a:latin typeface="Times New Roman" panose="02020603050405020304" pitchFamily="18" charset="0"/>
                <a:ea typeface="+mn-ea"/>
                <a:cs typeface="Times New Roman" panose="02020603050405020304" pitchFamily="18" charset="0"/>
              </a:rPr>
              <a:t>Yardımcı Olabilir?</a:t>
            </a:r>
            <a:endParaRPr lang="en-GB" sz="3600" b="1" dirty="0">
              <a:solidFill>
                <a:srgbClr val="FF0000"/>
              </a:solidFill>
              <a:latin typeface="Times New Roman" panose="02020603050405020304" pitchFamily="18" charset="0"/>
              <a:ea typeface="+mn-ea"/>
              <a:cs typeface="Times New Roman" panose="02020603050405020304" pitchFamily="18" charset="0"/>
            </a:endParaRPr>
          </a:p>
        </p:txBody>
      </p:sp>
      <p:sp>
        <p:nvSpPr>
          <p:cNvPr id="3" name="İçerik Yer Tutucusu 2"/>
          <p:cNvSpPr>
            <a:spLocks noGrp="1"/>
          </p:cNvSpPr>
          <p:nvPr>
            <p:ph sz="half" idx="1"/>
          </p:nvPr>
        </p:nvSpPr>
        <p:spPr>
          <a:xfrm>
            <a:off x="794658" y="2645230"/>
            <a:ext cx="10515600" cy="3287484"/>
          </a:xfrm>
        </p:spPr>
        <p:txBody>
          <a:bodyPr>
            <a:noAutofit/>
          </a:bodyPr>
          <a:lstStyle/>
          <a:p>
            <a:r>
              <a:rPr lang="tr-TR" dirty="0" smtClean="0"/>
              <a:t>Hammadde ve tedarik zincirindeki firmalarla buluşturma</a:t>
            </a:r>
          </a:p>
          <a:p>
            <a:r>
              <a:rPr lang="tr-TR" dirty="0" smtClean="0"/>
              <a:t>Sektör eko-sisteminde yer alan firmalarla buluşturma</a:t>
            </a:r>
          </a:p>
          <a:p>
            <a:r>
              <a:rPr lang="tr-TR" dirty="0" smtClean="0"/>
              <a:t>Ortak bulmak</a:t>
            </a:r>
          </a:p>
          <a:p>
            <a:endParaRPr lang="tr-TR" dirty="0" smtClean="0"/>
          </a:p>
        </p:txBody>
      </p:sp>
    </p:spTree>
    <p:extLst>
      <p:ext uri="{BB962C8B-B14F-4D97-AF65-F5344CB8AC3E}">
        <p14:creationId xmlns:p14="http://schemas.microsoft.com/office/powerpoint/2010/main" val="371657844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70858" y="696686"/>
            <a:ext cx="10515600" cy="2133601"/>
          </a:xfrm>
        </p:spPr>
        <p:txBody>
          <a:bodyPr>
            <a:noAutofit/>
          </a:bodyPr>
          <a:lstStyle/>
          <a:p>
            <a:pPr algn="ctr"/>
            <a:r>
              <a:rPr lang="tr-TR" sz="3600" b="1" dirty="0" smtClean="0">
                <a:solidFill>
                  <a:srgbClr val="FF0000"/>
                </a:solidFill>
                <a:latin typeface="Times New Roman" panose="02020603050405020304" pitchFamily="18" charset="0"/>
                <a:ea typeface="+mn-ea"/>
                <a:cs typeface="Times New Roman" panose="02020603050405020304" pitchFamily="18" charset="0"/>
              </a:rPr>
              <a:t>12. </a:t>
            </a:r>
            <a:r>
              <a:rPr lang="tr-TR" sz="3600" b="1" dirty="0" smtClean="0">
                <a:solidFill>
                  <a:srgbClr val="FF0000"/>
                </a:solidFill>
                <a:latin typeface="Times New Roman" panose="02020603050405020304" pitchFamily="18" charset="0"/>
                <a:ea typeface="+mn-ea"/>
                <a:cs typeface="Times New Roman" panose="02020603050405020304" pitchFamily="18" charset="0"/>
              </a:rPr>
              <a:t>Yurt </a:t>
            </a:r>
            <a:r>
              <a:rPr lang="tr-TR" sz="3600" b="1" dirty="0">
                <a:solidFill>
                  <a:srgbClr val="FF0000"/>
                </a:solidFill>
                <a:latin typeface="Times New Roman" panose="02020603050405020304" pitchFamily="18" charset="0"/>
                <a:ea typeface="+mn-ea"/>
                <a:cs typeface="Times New Roman" panose="02020603050405020304" pitchFamily="18" charset="0"/>
              </a:rPr>
              <a:t>İçinde </a:t>
            </a:r>
            <a:r>
              <a:rPr lang="tr-TR" sz="3600" b="1" dirty="0" smtClean="0">
                <a:solidFill>
                  <a:srgbClr val="FF0000"/>
                </a:solidFill>
                <a:latin typeface="Times New Roman" panose="02020603050405020304" pitchFamily="18" charset="0"/>
                <a:ea typeface="+mn-ea"/>
                <a:cs typeface="Times New Roman" panose="02020603050405020304" pitchFamily="18" charset="0"/>
              </a:rPr>
              <a:t>veya </a:t>
            </a:r>
            <a:r>
              <a:rPr lang="tr-TR" sz="3600" b="1" dirty="0">
                <a:solidFill>
                  <a:srgbClr val="FF0000"/>
                </a:solidFill>
                <a:latin typeface="Times New Roman" panose="02020603050405020304" pitchFamily="18" charset="0"/>
                <a:ea typeface="+mn-ea"/>
                <a:cs typeface="Times New Roman" panose="02020603050405020304" pitchFamily="18" charset="0"/>
              </a:rPr>
              <a:t>Yurt Dışında Düzenlenen Fuar ve Benzeri </a:t>
            </a:r>
            <a:r>
              <a:rPr lang="tr-TR" sz="3600" b="1" dirty="0" smtClean="0">
                <a:solidFill>
                  <a:srgbClr val="FF0000"/>
                </a:solidFill>
                <a:latin typeface="Times New Roman" panose="02020603050405020304" pitchFamily="18" charset="0"/>
                <a:ea typeface="+mn-ea"/>
                <a:cs typeface="Times New Roman" panose="02020603050405020304" pitchFamily="18" charset="0"/>
              </a:rPr>
              <a:t>Organizasyonlara </a:t>
            </a:r>
            <a:r>
              <a:rPr lang="tr-TR" sz="3600" b="1" dirty="0" smtClean="0">
                <a:solidFill>
                  <a:srgbClr val="FF0000"/>
                </a:solidFill>
                <a:latin typeface="Times New Roman" panose="02020603050405020304" pitchFamily="18" charset="0"/>
                <a:ea typeface="+mn-ea"/>
                <a:cs typeface="Times New Roman" panose="02020603050405020304" pitchFamily="18" charset="0"/>
              </a:rPr>
              <a:t>Yönelik Bilgileri Nasıl Öğrenebilirim?</a:t>
            </a:r>
            <a:endParaRPr lang="en-GB" sz="3600" b="1" dirty="0">
              <a:solidFill>
                <a:srgbClr val="FF0000"/>
              </a:solidFill>
              <a:latin typeface="Times New Roman" panose="02020603050405020304" pitchFamily="18" charset="0"/>
              <a:ea typeface="+mn-ea"/>
              <a:cs typeface="Times New Roman" panose="02020603050405020304" pitchFamily="18" charset="0"/>
            </a:endParaRPr>
          </a:p>
        </p:txBody>
      </p:sp>
      <p:sp>
        <p:nvSpPr>
          <p:cNvPr id="3" name="İçerik Yer Tutucusu 2"/>
          <p:cNvSpPr>
            <a:spLocks noGrp="1"/>
          </p:cNvSpPr>
          <p:nvPr>
            <p:ph sz="half" idx="1"/>
          </p:nvPr>
        </p:nvSpPr>
        <p:spPr>
          <a:xfrm>
            <a:off x="870858" y="3211286"/>
            <a:ext cx="10515600" cy="3940628"/>
          </a:xfrm>
        </p:spPr>
        <p:txBody>
          <a:bodyPr>
            <a:noAutofit/>
          </a:bodyPr>
          <a:lstStyle/>
          <a:p>
            <a:r>
              <a:rPr lang="tr-TR" dirty="0" smtClean="0"/>
              <a:t>Organizasyon araştırma</a:t>
            </a:r>
          </a:p>
          <a:p>
            <a:r>
              <a:rPr lang="tr-TR" dirty="0" smtClean="0"/>
              <a:t>Birlikte fuarlara katılma</a:t>
            </a:r>
          </a:p>
        </p:txBody>
      </p:sp>
    </p:spTree>
    <p:extLst>
      <p:ext uri="{BB962C8B-B14F-4D97-AF65-F5344CB8AC3E}">
        <p14:creationId xmlns:p14="http://schemas.microsoft.com/office/powerpoint/2010/main" val="119983394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70858" y="818572"/>
            <a:ext cx="10515600" cy="1641601"/>
          </a:xfrm>
        </p:spPr>
        <p:txBody>
          <a:bodyPr>
            <a:noAutofit/>
          </a:bodyPr>
          <a:lstStyle/>
          <a:p>
            <a:pPr algn="ctr"/>
            <a:r>
              <a:rPr lang="tr-TR" sz="3600" b="1" dirty="0" smtClean="0">
                <a:solidFill>
                  <a:srgbClr val="FF0000"/>
                </a:solidFill>
                <a:latin typeface="Times New Roman" panose="02020603050405020304" pitchFamily="18" charset="0"/>
                <a:ea typeface="+mn-ea"/>
                <a:cs typeface="Times New Roman" panose="02020603050405020304" pitchFamily="18" charset="0"/>
              </a:rPr>
              <a:t>13. </a:t>
            </a:r>
            <a:r>
              <a:rPr lang="tr-TR" sz="3600" b="1" dirty="0" smtClean="0">
                <a:solidFill>
                  <a:srgbClr val="FF0000"/>
                </a:solidFill>
                <a:latin typeface="Times New Roman" panose="02020603050405020304" pitchFamily="18" charset="0"/>
                <a:ea typeface="+mn-ea"/>
                <a:cs typeface="Times New Roman" panose="02020603050405020304" pitchFamily="18" charset="0"/>
              </a:rPr>
              <a:t>Yatırımımın </a:t>
            </a:r>
            <a:r>
              <a:rPr lang="tr-TR" sz="3600" b="1" dirty="0">
                <a:solidFill>
                  <a:srgbClr val="FF0000"/>
                </a:solidFill>
                <a:latin typeface="Times New Roman" panose="02020603050405020304" pitchFamily="18" charset="0"/>
                <a:ea typeface="+mn-ea"/>
                <a:cs typeface="Times New Roman" panose="02020603050405020304" pitchFamily="18" charset="0"/>
              </a:rPr>
              <a:t>Bulunduğu Sanayi Alanının (OSB vs.) Sorunları ve İhtiyaçları Konusunda Yetkililere Sesimi Nasıl Duyurabilirim?</a:t>
            </a:r>
            <a:endParaRPr lang="en-GB" sz="3600" b="1" dirty="0">
              <a:solidFill>
                <a:srgbClr val="FF0000"/>
              </a:solidFill>
              <a:latin typeface="Times New Roman" panose="02020603050405020304" pitchFamily="18" charset="0"/>
              <a:ea typeface="+mn-ea"/>
              <a:cs typeface="Times New Roman" panose="02020603050405020304" pitchFamily="18" charset="0"/>
            </a:endParaRPr>
          </a:p>
        </p:txBody>
      </p:sp>
      <p:sp>
        <p:nvSpPr>
          <p:cNvPr id="3" name="İçerik Yer Tutucusu 2"/>
          <p:cNvSpPr>
            <a:spLocks noGrp="1"/>
          </p:cNvSpPr>
          <p:nvPr>
            <p:ph sz="half" idx="1"/>
          </p:nvPr>
        </p:nvSpPr>
        <p:spPr>
          <a:xfrm>
            <a:off x="957944" y="2688771"/>
            <a:ext cx="10515600" cy="4169229"/>
          </a:xfrm>
        </p:spPr>
        <p:txBody>
          <a:bodyPr>
            <a:noAutofit/>
          </a:bodyPr>
          <a:lstStyle/>
          <a:p>
            <a:r>
              <a:rPr lang="tr-TR" dirty="0" smtClean="0"/>
              <a:t>YDO Tanışıklığı ve Lobiciliği</a:t>
            </a:r>
          </a:p>
          <a:p>
            <a:r>
              <a:rPr lang="tr-TR" dirty="0" smtClean="0"/>
              <a:t>Ajans Yönetim Kurulu (Vali, Belediye Başkanı)</a:t>
            </a:r>
          </a:p>
          <a:p>
            <a:r>
              <a:rPr lang="tr-TR" dirty="0" smtClean="0"/>
              <a:t>Sanayi ve Teknoloji Bakanlığı</a:t>
            </a:r>
          </a:p>
        </p:txBody>
      </p:sp>
    </p:spTree>
    <p:extLst>
      <p:ext uri="{BB962C8B-B14F-4D97-AF65-F5344CB8AC3E}">
        <p14:creationId xmlns:p14="http://schemas.microsoft.com/office/powerpoint/2010/main" val="12767080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47058" y="851230"/>
            <a:ext cx="10515600" cy="1957284"/>
          </a:xfrm>
        </p:spPr>
        <p:txBody>
          <a:bodyPr>
            <a:noAutofit/>
          </a:bodyPr>
          <a:lstStyle/>
          <a:p>
            <a:pPr algn="ctr"/>
            <a:r>
              <a:rPr lang="tr-TR" sz="3600" b="1" dirty="0" smtClean="0">
                <a:solidFill>
                  <a:srgbClr val="FF0000"/>
                </a:solidFill>
                <a:latin typeface="Times New Roman" panose="02020603050405020304" pitchFamily="18" charset="0"/>
                <a:ea typeface="+mn-ea"/>
                <a:cs typeface="Times New Roman" panose="02020603050405020304" pitchFamily="18" charset="0"/>
              </a:rPr>
              <a:t>14. Devlet </a:t>
            </a:r>
            <a:r>
              <a:rPr lang="tr-TR" sz="3600" b="1" dirty="0">
                <a:solidFill>
                  <a:srgbClr val="FF0000"/>
                </a:solidFill>
                <a:latin typeface="Times New Roman" panose="02020603050405020304" pitchFamily="18" charset="0"/>
                <a:ea typeface="+mn-ea"/>
                <a:cs typeface="Times New Roman" panose="02020603050405020304" pitchFamily="18" charset="0"/>
              </a:rPr>
              <a:t>Desteklerinden </a:t>
            </a:r>
            <a:r>
              <a:rPr lang="tr-TR" sz="3600" b="1" dirty="0" smtClean="0">
                <a:solidFill>
                  <a:srgbClr val="FF0000"/>
                </a:solidFill>
                <a:latin typeface="Times New Roman" panose="02020603050405020304" pitchFamily="18" charset="0"/>
                <a:ea typeface="+mn-ea"/>
                <a:cs typeface="Times New Roman" panose="02020603050405020304" pitchFamily="18" charset="0"/>
              </a:rPr>
              <a:t>veya Uluslararası Fonlardan Yararlanmak </a:t>
            </a:r>
            <a:r>
              <a:rPr lang="tr-TR" sz="3600" b="1" dirty="0">
                <a:solidFill>
                  <a:srgbClr val="FF0000"/>
                </a:solidFill>
                <a:latin typeface="Times New Roman" panose="02020603050405020304" pitchFamily="18" charset="0"/>
                <a:ea typeface="+mn-ea"/>
                <a:cs typeface="Times New Roman" panose="02020603050405020304" pitchFamily="18" charset="0"/>
              </a:rPr>
              <a:t>İçin Proje Yazımı ve Proje Yönetimi Konularında Kimden </a:t>
            </a:r>
            <a:r>
              <a:rPr lang="tr-TR" sz="3600" b="1" dirty="0" smtClean="0">
                <a:solidFill>
                  <a:srgbClr val="FF0000"/>
                </a:solidFill>
                <a:latin typeface="Times New Roman" panose="02020603050405020304" pitchFamily="18" charset="0"/>
                <a:ea typeface="+mn-ea"/>
                <a:cs typeface="Times New Roman" panose="02020603050405020304" pitchFamily="18" charset="0"/>
              </a:rPr>
              <a:t>Bilgi ve Destek </a:t>
            </a:r>
            <a:r>
              <a:rPr lang="tr-TR" sz="3600" b="1" dirty="0">
                <a:solidFill>
                  <a:srgbClr val="FF0000"/>
                </a:solidFill>
                <a:latin typeface="Times New Roman" panose="02020603050405020304" pitchFamily="18" charset="0"/>
                <a:ea typeface="+mn-ea"/>
                <a:cs typeface="Times New Roman" panose="02020603050405020304" pitchFamily="18" charset="0"/>
              </a:rPr>
              <a:t>Alabilirim?</a:t>
            </a:r>
            <a:endParaRPr lang="en-GB" sz="3600" b="1" dirty="0">
              <a:solidFill>
                <a:srgbClr val="FF0000"/>
              </a:solidFill>
              <a:latin typeface="Times New Roman" panose="02020603050405020304" pitchFamily="18" charset="0"/>
              <a:ea typeface="+mn-ea"/>
              <a:cs typeface="Times New Roman" panose="02020603050405020304" pitchFamily="18" charset="0"/>
            </a:endParaRPr>
          </a:p>
        </p:txBody>
      </p:sp>
      <p:sp>
        <p:nvSpPr>
          <p:cNvPr id="3" name="İçerik Yer Tutucusu 2"/>
          <p:cNvSpPr>
            <a:spLocks noGrp="1"/>
          </p:cNvSpPr>
          <p:nvPr>
            <p:ph sz="half" idx="1"/>
          </p:nvPr>
        </p:nvSpPr>
        <p:spPr>
          <a:xfrm>
            <a:off x="870858" y="2895599"/>
            <a:ext cx="10515600" cy="3722913"/>
          </a:xfrm>
        </p:spPr>
        <p:txBody>
          <a:bodyPr>
            <a:noAutofit/>
          </a:bodyPr>
          <a:lstStyle/>
          <a:p>
            <a:r>
              <a:rPr lang="tr-TR" dirty="0" smtClean="0"/>
              <a:t>Bilgilendirme çalışmaları</a:t>
            </a:r>
          </a:p>
          <a:p>
            <a:r>
              <a:rPr lang="tr-TR" dirty="0" smtClean="0"/>
              <a:t>Teknik destek</a:t>
            </a:r>
          </a:p>
          <a:p>
            <a:r>
              <a:rPr lang="tr-TR" dirty="0" smtClean="0"/>
              <a:t>İlgili kişi ve kurumlara yönlendirme</a:t>
            </a:r>
          </a:p>
        </p:txBody>
      </p:sp>
    </p:spTree>
    <p:extLst>
      <p:ext uri="{BB962C8B-B14F-4D97-AF65-F5344CB8AC3E}">
        <p14:creationId xmlns:p14="http://schemas.microsoft.com/office/powerpoint/2010/main" val="290577246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70858" y="546430"/>
            <a:ext cx="10515600" cy="1227941"/>
          </a:xfrm>
        </p:spPr>
        <p:txBody>
          <a:bodyPr>
            <a:normAutofit/>
          </a:bodyPr>
          <a:lstStyle/>
          <a:p>
            <a:pPr algn="ctr"/>
            <a:r>
              <a:rPr lang="tr-TR" sz="3600" b="1" dirty="0">
                <a:solidFill>
                  <a:srgbClr val="FF0000"/>
                </a:solidFill>
                <a:latin typeface="Times New Roman" panose="02020603050405020304" pitchFamily="18" charset="0"/>
                <a:ea typeface="+mn-ea"/>
                <a:cs typeface="Times New Roman" panose="02020603050405020304" pitchFamily="18" charset="0"/>
              </a:rPr>
              <a:t>15. Tüm Bu Hizmetler İçin Ne Kadar Ücret </a:t>
            </a:r>
            <a:r>
              <a:rPr lang="tr-TR" sz="3600" b="1" dirty="0" smtClean="0">
                <a:solidFill>
                  <a:srgbClr val="FF0000"/>
                </a:solidFill>
                <a:latin typeface="Times New Roman" panose="02020603050405020304" pitchFamily="18" charset="0"/>
                <a:ea typeface="+mn-ea"/>
                <a:cs typeface="Times New Roman" panose="02020603050405020304" pitchFamily="18" charset="0"/>
              </a:rPr>
              <a:t>Ödenir?</a:t>
            </a:r>
            <a:endParaRPr lang="en-GB" sz="3600" b="1" dirty="0">
              <a:solidFill>
                <a:srgbClr val="FF0000"/>
              </a:solidFill>
              <a:latin typeface="Times New Roman" panose="02020603050405020304" pitchFamily="18" charset="0"/>
              <a:ea typeface="+mn-ea"/>
              <a:cs typeface="Times New Roman" panose="02020603050405020304" pitchFamily="18" charset="0"/>
            </a:endParaRPr>
          </a:p>
        </p:txBody>
      </p:sp>
      <p:sp>
        <p:nvSpPr>
          <p:cNvPr id="3" name="İçerik Yer Tutucusu 2"/>
          <p:cNvSpPr>
            <a:spLocks noGrp="1"/>
          </p:cNvSpPr>
          <p:nvPr>
            <p:ph sz="half" idx="1"/>
          </p:nvPr>
        </p:nvSpPr>
        <p:spPr>
          <a:xfrm>
            <a:off x="870858" y="2035629"/>
            <a:ext cx="10515600" cy="4582884"/>
          </a:xfrm>
        </p:spPr>
        <p:txBody>
          <a:bodyPr>
            <a:noAutofit/>
          </a:bodyPr>
          <a:lstStyle/>
          <a:p>
            <a:r>
              <a:rPr lang="tr-TR" dirty="0" smtClean="0"/>
              <a:t>Ücretsiz</a:t>
            </a:r>
          </a:p>
          <a:p>
            <a:r>
              <a:rPr lang="tr-TR" dirty="0" smtClean="0"/>
              <a:t>Yatırımcı adına takip edilen iş ve işlemler için gerekli harç ve başvuru ücretlerinin yatırılması </a:t>
            </a:r>
          </a:p>
        </p:txBody>
      </p:sp>
    </p:spTree>
    <p:extLst>
      <p:ext uri="{BB962C8B-B14F-4D97-AF65-F5344CB8AC3E}">
        <p14:creationId xmlns:p14="http://schemas.microsoft.com/office/powerpoint/2010/main" val="9174424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40227" y="611744"/>
            <a:ext cx="10515600" cy="909760"/>
          </a:xfrm>
        </p:spPr>
        <p:txBody>
          <a:bodyPr>
            <a:noAutofit/>
          </a:bodyPr>
          <a:lstStyle/>
          <a:p>
            <a:pPr algn="ctr"/>
            <a:r>
              <a:rPr lang="tr-TR" sz="3600" b="1" dirty="0">
                <a:solidFill>
                  <a:srgbClr val="FF0000"/>
                </a:solidFill>
                <a:latin typeface="Times New Roman" panose="02020603050405020304" pitchFamily="18" charset="0"/>
                <a:ea typeface="+mn-ea"/>
                <a:cs typeface="Times New Roman" panose="02020603050405020304" pitchFamily="18" charset="0"/>
              </a:rPr>
              <a:t>2</a:t>
            </a:r>
            <a:r>
              <a:rPr lang="tr-TR" sz="3600" b="1" dirty="0" smtClean="0">
                <a:solidFill>
                  <a:srgbClr val="FF0000"/>
                </a:solidFill>
                <a:latin typeface="Times New Roman" panose="02020603050405020304" pitchFamily="18" charset="0"/>
                <a:ea typeface="+mn-ea"/>
                <a:cs typeface="Times New Roman" panose="02020603050405020304" pitchFamily="18" charset="0"/>
              </a:rPr>
              <a:t>. Yapacağım Yatırım İçin Teşvik Sisteminden Ne Kadar Yararlanabilirim? – Genel </a:t>
            </a:r>
            <a:endParaRPr lang="en-GB" sz="3600" b="1" dirty="0">
              <a:solidFill>
                <a:srgbClr val="FF0000"/>
              </a:solidFill>
              <a:latin typeface="Times New Roman" panose="02020603050405020304" pitchFamily="18" charset="0"/>
              <a:ea typeface="+mn-ea"/>
              <a:cs typeface="Times New Roman" panose="02020603050405020304" pitchFamily="18" charset="0"/>
            </a:endParaRPr>
          </a:p>
        </p:txBody>
      </p:sp>
      <p:sp>
        <p:nvSpPr>
          <p:cNvPr id="3" name="İçerik Yer Tutucusu 2"/>
          <p:cNvSpPr>
            <a:spLocks noGrp="1"/>
          </p:cNvSpPr>
          <p:nvPr>
            <p:ph sz="half" idx="1"/>
          </p:nvPr>
        </p:nvSpPr>
        <p:spPr>
          <a:xfrm>
            <a:off x="827313" y="1730828"/>
            <a:ext cx="10657115" cy="4931229"/>
          </a:xfrm>
        </p:spPr>
        <p:txBody>
          <a:bodyPr>
            <a:noAutofit/>
          </a:bodyPr>
          <a:lstStyle/>
          <a:p>
            <a:r>
              <a:rPr lang="tr-TR" dirty="0" smtClean="0"/>
              <a:t>2012/3305 </a:t>
            </a:r>
            <a:r>
              <a:rPr lang="tr-TR" dirty="0" smtClean="0"/>
              <a:t>Sayılı Yatırımlarda Devlet Yardımları Hakkında Karar </a:t>
            </a:r>
            <a:r>
              <a:rPr lang="tr-TR" dirty="0" smtClean="0"/>
              <a:t>ve </a:t>
            </a:r>
            <a:r>
              <a:rPr lang="tr-TR" dirty="0" smtClean="0"/>
              <a:t>buna ilişkin 2012/1 Sayılı </a:t>
            </a:r>
            <a:r>
              <a:rPr lang="tr-TR" dirty="0" smtClean="0"/>
              <a:t>Tebliğ</a:t>
            </a:r>
            <a:endParaRPr lang="tr-TR" dirty="0" smtClean="0"/>
          </a:p>
          <a:p>
            <a:pPr lvl="1"/>
            <a:r>
              <a:rPr lang="tr-TR" dirty="0">
                <a:hlinkClick r:id="rId3"/>
              </a:rPr>
              <a:t>https://</a:t>
            </a:r>
            <a:r>
              <a:rPr lang="tr-TR" dirty="0" smtClean="0">
                <a:hlinkClick r:id="rId3"/>
              </a:rPr>
              <a:t>www.yatirimadestek.gov.tr/arama?q=3305</a:t>
            </a:r>
            <a:r>
              <a:rPr lang="tr-TR" dirty="0" smtClean="0"/>
              <a:t> </a:t>
            </a:r>
            <a:endParaRPr lang="tr-TR" dirty="0" smtClean="0"/>
          </a:p>
          <a:p>
            <a:pPr lvl="1"/>
            <a:r>
              <a:rPr lang="tr-TR" dirty="0">
                <a:hlinkClick r:id="rId4"/>
              </a:rPr>
              <a:t>https://</a:t>
            </a:r>
            <a:r>
              <a:rPr lang="tr-TR" dirty="0" smtClean="0">
                <a:hlinkClick r:id="rId4"/>
              </a:rPr>
              <a:t>www.sanayi.gov.tr/destek-ve-tesvikler/yatirim-tesvik-sistemleri/md0103011615</a:t>
            </a:r>
            <a:endParaRPr lang="tr-TR" dirty="0" smtClean="0"/>
          </a:p>
          <a:p>
            <a:r>
              <a:rPr lang="tr-TR" dirty="0" smtClean="0"/>
              <a:t>6 Grup İl (</a:t>
            </a:r>
            <a:r>
              <a:rPr lang="tr-TR" dirty="0" err="1" smtClean="0"/>
              <a:t>Sosyo</a:t>
            </a:r>
            <a:r>
              <a:rPr lang="tr-TR" dirty="0" smtClean="0"/>
              <a:t>-Ekonomik Gelişmişlik Seviyelerine Göre)</a:t>
            </a:r>
          </a:p>
          <a:p>
            <a:pPr lvl="1"/>
            <a:r>
              <a:rPr lang="tr-TR" dirty="0" smtClean="0"/>
              <a:t>Alt bölge destekleri (İlçe Bazlı Uygulama ve Özel Durumlar)</a:t>
            </a:r>
          </a:p>
          <a:p>
            <a:r>
              <a:rPr lang="tr-TR" dirty="0" smtClean="0"/>
              <a:t>4 Farklı Destek Türü</a:t>
            </a:r>
          </a:p>
          <a:p>
            <a:r>
              <a:rPr lang="tr-TR" dirty="0" smtClean="0"/>
              <a:t>9 Farklı Destek Aracı/Unsuru</a:t>
            </a:r>
          </a:p>
          <a:p>
            <a:r>
              <a:rPr lang="tr-TR" dirty="0" smtClean="0"/>
              <a:t>Özel Destek Mekanizmaları </a:t>
            </a:r>
            <a:r>
              <a:rPr lang="tr-TR" dirty="0" smtClean="0"/>
              <a:t>(Hamle </a:t>
            </a:r>
            <a:r>
              <a:rPr lang="tr-TR" dirty="0" smtClean="0"/>
              <a:t>Programı, Cazibe Merkezleri Programı, Proje Bazlı Teşvik</a:t>
            </a:r>
            <a:r>
              <a:rPr lang="tr-TR" dirty="0" smtClean="0"/>
              <a:t>) İle Bağlantı</a:t>
            </a:r>
            <a:endParaRPr lang="tr-TR" dirty="0" smtClean="0"/>
          </a:p>
        </p:txBody>
      </p:sp>
    </p:spTree>
    <p:extLst>
      <p:ext uri="{BB962C8B-B14F-4D97-AF65-F5344CB8AC3E}">
        <p14:creationId xmlns:p14="http://schemas.microsoft.com/office/powerpoint/2010/main" val="99317183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1556658" y="1807029"/>
            <a:ext cx="9557657" cy="1819312"/>
          </a:xfrm>
        </p:spPr>
        <p:txBody>
          <a:bodyPr>
            <a:noAutofit/>
          </a:bodyPr>
          <a:lstStyle/>
          <a:p>
            <a:pPr>
              <a:lnSpc>
                <a:spcPts val="3200"/>
              </a:lnSpc>
            </a:pPr>
            <a:r>
              <a:rPr lang="tr-TR" sz="6000" b="1" dirty="0" smtClean="0">
                <a:solidFill>
                  <a:srgbClr val="FF0000"/>
                </a:solidFill>
                <a:latin typeface="Times New Roman" panose="02020603050405020304" pitchFamily="18" charset="0"/>
                <a:cs typeface="Times New Roman" panose="02020603050405020304" pitchFamily="18" charset="0"/>
              </a:rPr>
              <a:t>Teşekkür Ederim…</a:t>
            </a:r>
          </a:p>
        </p:txBody>
      </p:sp>
      <p:sp>
        <p:nvSpPr>
          <p:cNvPr id="20" name="2 Alt Başlık"/>
          <p:cNvSpPr txBox="1">
            <a:spLocks/>
          </p:cNvSpPr>
          <p:nvPr/>
        </p:nvSpPr>
        <p:spPr>
          <a:xfrm>
            <a:off x="1883834" y="3626341"/>
            <a:ext cx="8643998" cy="2132202"/>
          </a:xfrm>
          <a:prstGeom prst="rect">
            <a:avLst/>
          </a:prstGeom>
        </p:spPr>
        <p:txBody>
          <a:bodyPr vert="horz" lIns="91440" tIns="45720" rIns="91440" bIns="45720" rtlCol="0">
            <a:normAutofit fontScale="62500" lnSpcReduction="20000"/>
          </a:bodyPr>
          <a:lstStyle/>
          <a:p>
            <a:pPr algn="ctr">
              <a:spcBef>
                <a:spcPct val="20000"/>
              </a:spcBef>
              <a:defRPr/>
            </a:pPr>
            <a:r>
              <a:rPr lang="tr-TR" sz="4300" b="1" dirty="0">
                <a:solidFill>
                  <a:srgbClr val="FF0000"/>
                </a:solidFill>
                <a:latin typeface="Times New Roman" panose="02020603050405020304" pitchFamily="18" charset="0"/>
                <a:cs typeface="Times New Roman" panose="02020603050405020304" pitchFamily="18" charset="0"/>
              </a:rPr>
              <a:t>Ahmet TAMER</a:t>
            </a:r>
          </a:p>
          <a:p>
            <a:pPr algn="ctr">
              <a:spcBef>
                <a:spcPct val="20000"/>
              </a:spcBef>
              <a:defRPr/>
            </a:pPr>
            <a:r>
              <a:rPr lang="tr-TR" sz="4300" b="1" dirty="0">
                <a:solidFill>
                  <a:srgbClr val="FF0000"/>
                </a:solidFill>
                <a:latin typeface="Times New Roman" panose="02020603050405020304" pitchFamily="18" charset="0"/>
                <a:cs typeface="Times New Roman" panose="02020603050405020304" pitchFamily="18" charset="0"/>
              </a:rPr>
              <a:t>Sanayi ve Teknoloji </a:t>
            </a:r>
            <a:r>
              <a:rPr lang="tr-TR" sz="4300" b="1" dirty="0" smtClean="0">
                <a:solidFill>
                  <a:srgbClr val="FF0000"/>
                </a:solidFill>
                <a:latin typeface="Times New Roman" panose="02020603050405020304" pitchFamily="18" charset="0"/>
                <a:cs typeface="Times New Roman" panose="02020603050405020304" pitchFamily="18" charset="0"/>
              </a:rPr>
              <a:t>Uzmanı</a:t>
            </a:r>
          </a:p>
          <a:p>
            <a:pPr algn="ctr">
              <a:spcBef>
                <a:spcPct val="20000"/>
              </a:spcBef>
              <a:defRPr/>
            </a:pPr>
            <a:endParaRPr lang="tr-TR" sz="4300" b="1" dirty="0">
              <a:solidFill>
                <a:srgbClr val="FF0000"/>
              </a:solidFill>
              <a:latin typeface="Times New Roman" panose="02020603050405020304" pitchFamily="18" charset="0"/>
              <a:cs typeface="Times New Roman" panose="02020603050405020304" pitchFamily="18" charset="0"/>
            </a:endParaRPr>
          </a:p>
          <a:p>
            <a:pPr algn="ctr">
              <a:spcBef>
                <a:spcPct val="20000"/>
              </a:spcBef>
              <a:defRPr/>
            </a:pPr>
            <a:r>
              <a:rPr lang="tr-TR" sz="4300" b="1" dirty="0" smtClean="0">
                <a:solidFill>
                  <a:srgbClr val="FF0000"/>
                </a:solidFill>
                <a:latin typeface="Times New Roman" panose="02020603050405020304" pitchFamily="18" charset="0"/>
                <a:cs typeface="Times New Roman" panose="02020603050405020304" pitchFamily="18" charset="0"/>
                <a:hlinkClick r:id="rId2"/>
              </a:rPr>
              <a:t>ahmet.tamer@sanayi.gov.tr</a:t>
            </a:r>
            <a:endParaRPr lang="tr-TR" sz="4300" b="1" dirty="0" smtClean="0">
              <a:solidFill>
                <a:srgbClr val="FF0000"/>
              </a:solidFill>
              <a:latin typeface="Times New Roman" panose="02020603050405020304" pitchFamily="18" charset="0"/>
              <a:cs typeface="Times New Roman" panose="02020603050405020304" pitchFamily="18" charset="0"/>
            </a:endParaRPr>
          </a:p>
          <a:p>
            <a:pPr algn="ctr">
              <a:spcBef>
                <a:spcPct val="20000"/>
              </a:spcBef>
              <a:defRPr/>
            </a:pPr>
            <a:r>
              <a:rPr lang="tr-TR" sz="4300" b="1" dirty="0" smtClean="0">
                <a:solidFill>
                  <a:srgbClr val="FF0000"/>
                </a:solidFill>
                <a:latin typeface="Times New Roman" panose="02020603050405020304" pitchFamily="18" charset="0"/>
                <a:cs typeface="Times New Roman" panose="02020603050405020304" pitchFamily="18" charset="0"/>
              </a:rPr>
              <a:t>0 312 201 66 78</a:t>
            </a:r>
            <a:endParaRPr lang="tr-TR" sz="4300" b="1" dirty="0">
              <a:solidFill>
                <a:srgbClr val="FF0000"/>
              </a:solidFill>
              <a:latin typeface="Times New Roman" panose="02020603050405020304" pitchFamily="18" charset="0"/>
              <a:cs typeface="Times New Roman" panose="02020603050405020304" pitchFamily="18" charset="0"/>
            </a:endParaRPr>
          </a:p>
          <a:p>
            <a:pPr algn="ctr">
              <a:spcBef>
                <a:spcPct val="20000"/>
              </a:spcBef>
              <a:defRPr/>
            </a:pPr>
            <a:endParaRPr lang="tr-TR" sz="1500" dirty="0">
              <a:latin typeface="HelveticaNeueLT Pro 57 Cn" pitchFamily="34" charset="-94"/>
            </a:endParaRPr>
          </a:p>
        </p:txBody>
      </p:sp>
      <p:sp>
        <p:nvSpPr>
          <p:cNvPr id="24" name="23 Yuvarlatılmış Dikdörtgen"/>
          <p:cNvSpPr/>
          <p:nvPr/>
        </p:nvSpPr>
        <p:spPr>
          <a:xfrm>
            <a:off x="4952992" y="6500834"/>
            <a:ext cx="2286016" cy="214314"/>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7022461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Unvan 1"/>
          <p:cNvSpPr>
            <a:spLocks noGrp="1"/>
          </p:cNvSpPr>
          <p:nvPr>
            <p:ph type="title"/>
          </p:nvPr>
        </p:nvSpPr>
        <p:spPr>
          <a:xfrm>
            <a:off x="870858" y="731488"/>
            <a:ext cx="10515600" cy="909760"/>
          </a:xfrm>
        </p:spPr>
        <p:txBody>
          <a:bodyPr>
            <a:noAutofit/>
          </a:bodyPr>
          <a:lstStyle/>
          <a:p>
            <a:pPr algn="ctr"/>
            <a:r>
              <a:rPr lang="tr-TR" sz="3600" b="1" dirty="0">
                <a:solidFill>
                  <a:srgbClr val="FF0000"/>
                </a:solidFill>
                <a:latin typeface="Times New Roman" panose="02020603050405020304" pitchFamily="18" charset="0"/>
                <a:cs typeface="Times New Roman" panose="02020603050405020304" pitchFamily="18" charset="0"/>
              </a:rPr>
              <a:t>2</a:t>
            </a:r>
            <a:r>
              <a:rPr lang="tr-TR" sz="3600" b="1" dirty="0" smtClean="0">
                <a:solidFill>
                  <a:srgbClr val="FF0000"/>
                </a:solidFill>
                <a:latin typeface="Times New Roman" panose="02020603050405020304" pitchFamily="18" charset="0"/>
                <a:cs typeface="Times New Roman" panose="02020603050405020304" pitchFamily="18" charset="0"/>
              </a:rPr>
              <a:t>. Yapacağım </a:t>
            </a:r>
            <a:r>
              <a:rPr lang="tr-TR" sz="3600" b="1" dirty="0">
                <a:solidFill>
                  <a:srgbClr val="FF0000"/>
                </a:solidFill>
                <a:latin typeface="Times New Roman" panose="02020603050405020304" pitchFamily="18" charset="0"/>
                <a:cs typeface="Times New Roman" panose="02020603050405020304" pitchFamily="18" charset="0"/>
              </a:rPr>
              <a:t>Yatırım İçin Teşvik Sisteminden Ne Kadar </a:t>
            </a:r>
            <a:r>
              <a:rPr lang="tr-TR" sz="3600" b="1" dirty="0" smtClean="0">
                <a:solidFill>
                  <a:srgbClr val="FF0000"/>
                </a:solidFill>
                <a:latin typeface="Times New Roman" panose="02020603050405020304" pitchFamily="18" charset="0"/>
                <a:cs typeface="Times New Roman" panose="02020603050405020304" pitchFamily="18" charset="0"/>
              </a:rPr>
              <a:t>Yararlanabilirim? </a:t>
            </a:r>
            <a:r>
              <a:rPr lang="tr-TR" sz="3600" b="1" dirty="0" smtClean="0">
                <a:solidFill>
                  <a:srgbClr val="FF0000"/>
                </a:solidFill>
                <a:latin typeface="Times New Roman" panose="02020603050405020304" pitchFamily="18" charset="0"/>
                <a:ea typeface="+mn-ea"/>
                <a:cs typeface="Times New Roman" panose="02020603050405020304" pitchFamily="18" charset="0"/>
              </a:rPr>
              <a:t>– İller </a:t>
            </a:r>
            <a:endParaRPr lang="en-GB" sz="3600" b="1" dirty="0">
              <a:solidFill>
                <a:srgbClr val="FF0000"/>
              </a:solidFill>
              <a:latin typeface="Times New Roman" panose="02020603050405020304" pitchFamily="18" charset="0"/>
              <a:ea typeface="+mn-ea"/>
              <a:cs typeface="Times New Roman" panose="02020603050405020304" pitchFamily="18" charset="0"/>
            </a:endParaRPr>
          </a:p>
        </p:txBody>
      </p:sp>
      <p:pic>
        <p:nvPicPr>
          <p:cNvPr id="4" name="Resim 2">
            <a:extLst>
              <a:ext uri="{FF2B5EF4-FFF2-40B4-BE49-F238E27FC236}">
                <a16:creationId xmlns:a16="http://schemas.microsoft.com/office/drawing/2014/main" id="{54180BD6-87A3-4C69-B3FF-54C075E418F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5086" y="1783355"/>
            <a:ext cx="10251372" cy="48826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1082288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23258" y="286990"/>
            <a:ext cx="10515600" cy="909760"/>
          </a:xfrm>
        </p:spPr>
        <p:txBody>
          <a:bodyPr>
            <a:noAutofit/>
          </a:bodyPr>
          <a:lstStyle/>
          <a:p>
            <a:pPr algn="ctr"/>
            <a:r>
              <a:rPr lang="tr-TR" sz="2800" b="1" dirty="0">
                <a:solidFill>
                  <a:srgbClr val="FF0000"/>
                </a:solidFill>
                <a:latin typeface="Times New Roman" panose="02020603050405020304" pitchFamily="18" charset="0"/>
                <a:cs typeface="Times New Roman" panose="02020603050405020304" pitchFamily="18" charset="0"/>
              </a:rPr>
              <a:t>2</a:t>
            </a:r>
            <a:r>
              <a:rPr lang="tr-TR" sz="2800" b="1" dirty="0" smtClean="0">
                <a:solidFill>
                  <a:srgbClr val="FF0000"/>
                </a:solidFill>
                <a:latin typeface="Times New Roman" panose="02020603050405020304" pitchFamily="18" charset="0"/>
                <a:cs typeface="Times New Roman" panose="02020603050405020304" pitchFamily="18" charset="0"/>
              </a:rPr>
              <a:t>. Yapacağım </a:t>
            </a:r>
            <a:r>
              <a:rPr lang="tr-TR" sz="2800" b="1" dirty="0">
                <a:solidFill>
                  <a:srgbClr val="FF0000"/>
                </a:solidFill>
                <a:latin typeface="Times New Roman" panose="02020603050405020304" pitchFamily="18" charset="0"/>
                <a:cs typeface="Times New Roman" panose="02020603050405020304" pitchFamily="18" charset="0"/>
              </a:rPr>
              <a:t>Yatırım İçin Teşvik Sisteminden Ne Kadar </a:t>
            </a:r>
            <a:r>
              <a:rPr lang="tr-TR" sz="2800" b="1" dirty="0" smtClean="0">
                <a:solidFill>
                  <a:srgbClr val="FF0000"/>
                </a:solidFill>
                <a:latin typeface="Times New Roman" panose="02020603050405020304" pitchFamily="18" charset="0"/>
                <a:cs typeface="Times New Roman" panose="02020603050405020304" pitchFamily="18" charset="0"/>
              </a:rPr>
              <a:t>Yararlanabilirim</a:t>
            </a:r>
            <a:r>
              <a:rPr lang="tr-TR" sz="2800" b="1" dirty="0">
                <a:solidFill>
                  <a:srgbClr val="FF0000"/>
                </a:solidFill>
                <a:latin typeface="Times New Roman" panose="02020603050405020304" pitchFamily="18" charset="0"/>
                <a:cs typeface="Times New Roman" panose="02020603050405020304" pitchFamily="18" charset="0"/>
              </a:rPr>
              <a:t>?</a:t>
            </a:r>
            <a:r>
              <a:rPr lang="tr-TR" sz="2800" b="1" dirty="0" smtClean="0">
                <a:solidFill>
                  <a:srgbClr val="FF0000"/>
                </a:solidFill>
                <a:latin typeface="Times New Roman" panose="02020603050405020304" pitchFamily="18" charset="0"/>
                <a:ea typeface="+mn-ea"/>
                <a:cs typeface="Times New Roman" panose="02020603050405020304" pitchFamily="18" charset="0"/>
              </a:rPr>
              <a:t> – Alt Bölge Destekleri 1: İlçe Bazlı Uygulama</a:t>
            </a:r>
            <a:endParaRPr lang="en-GB" sz="2800" b="1" dirty="0">
              <a:solidFill>
                <a:srgbClr val="FF0000"/>
              </a:solidFill>
              <a:latin typeface="Times New Roman" panose="02020603050405020304" pitchFamily="18" charset="0"/>
              <a:ea typeface="+mn-ea"/>
              <a:cs typeface="Times New Roman" panose="02020603050405020304" pitchFamily="18" charset="0"/>
            </a:endParaRPr>
          </a:p>
        </p:txBody>
      </p:sp>
      <p:sp>
        <p:nvSpPr>
          <p:cNvPr id="4" name="Rectangle 3">
            <a:extLst>
              <a:ext uri="{FF2B5EF4-FFF2-40B4-BE49-F238E27FC236}">
                <a16:creationId xmlns:a16="http://schemas.microsoft.com/office/drawing/2014/main" id="{10E88C36-95BF-4BED-A77C-DD3F544BCE9A}"/>
              </a:ext>
            </a:extLst>
          </p:cNvPr>
          <p:cNvSpPr txBox="1">
            <a:spLocks noChangeArrowheads="1"/>
          </p:cNvSpPr>
          <p:nvPr/>
        </p:nvSpPr>
        <p:spPr bwMode="auto">
          <a:xfrm>
            <a:off x="674914" y="1196750"/>
            <a:ext cx="11070772" cy="5519736"/>
          </a:xfrm>
          <a:prstGeom prst="rect">
            <a:avLst/>
          </a:prstGeom>
          <a:noFill/>
          <a:ln w="9525">
            <a:noFill/>
            <a:miter lim="800000"/>
            <a:headEnd/>
            <a:tailEnd/>
          </a:ln>
        </p:spPr>
        <p:txBody>
          <a:bodyPr/>
          <a:lstStyle/>
          <a:p>
            <a:pPr marL="285750" indent="-285750" algn="just">
              <a:spcAft>
                <a:spcPts val="600"/>
              </a:spcAft>
              <a:buFont typeface="Arial" panose="020B0604020202020204" pitchFamily="34" charset="0"/>
              <a:buChar char="•"/>
            </a:pPr>
            <a:r>
              <a:rPr lang="tr-TR" sz="2200" dirty="0" smtClean="0">
                <a:solidFill>
                  <a:schemeClr val="tx1"/>
                </a:solidFill>
                <a:latin typeface="Calibri" panose="020F0502020204030204" pitchFamily="34" charset="0"/>
                <a:cs typeface="Calibri" panose="020F0502020204030204" pitchFamily="34" charset="0"/>
              </a:rPr>
              <a:t>Ek-7’de yer alan toplamda 53 </a:t>
            </a:r>
            <a:r>
              <a:rPr lang="tr-TR" sz="2200" dirty="0">
                <a:latin typeface="Calibri" panose="020F0502020204030204" pitchFamily="34" charset="0"/>
                <a:cs typeface="Calibri" panose="020F0502020204030204" pitchFamily="34" charset="0"/>
              </a:rPr>
              <a:t>i</a:t>
            </a:r>
            <a:r>
              <a:rPr lang="tr-TR" sz="2200" dirty="0" smtClean="0">
                <a:solidFill>
                  <a:schemeClr val="tx1"/>
                </a:solidFill>
                <a:latin typeface="Calibri" panose="020F0502020204030204" pitchFamily="34" charset="0"/>
                <a:cs typeface="Calibri" panose="020F0502020204030204" pitchFamily="34" charset="0"/>
              </a:rPr>
              <a:t>lin </a:t>
            </a:r>
            <a:r>
              <a:rPr lang="tr-TR" sz="2200" dirty="0" err="1" smtClean="0">
                <a:solidFill>
                  <a:schemeClr val="tx1"/>
                </a:solidFill>
                <a:latin typeface="Calibri" panose="020F0502020204030204" pitchFamily="34" charset="0"/>
                <a:cs typeface="Calibri" panose="020F0502020204030204" pitchFamily="34" charset="0"/>
              </a:rPr>
              <a:t>sosyo</a:t>
            </a:r>
            <a:r>
              <a:rPr lang="tr-TR" sz="2200" dirty="0" smtClean="0">
                <a:solidFill>
                  <a:schemeClr val="tx1"/>
                </a:solidFill>
                <a:latin typeface="Calibri" panose="020F0502020204030204" pitchFamily="34" charset="0"/>
                <a:cs typeface="Calibri" panose="020F0502020204030204" pitchFamily="34" charset="0"/>
              </a:rPr>
              <a:t>-ekonomik gelişmişlik seviyesi daha alt seviyede olan bazı ilçeleri (toplamda 263 ilçe) alt bölge desteklerinden yararlanacak</a:t>
            </a:r>
          </a:p>
          <a:p>
            <a:pPr marL="285750" indent="-285750" algn="just">
              <a:spcAft>
                <a:spcPts val="600"/>
              </a:spcAft>
              <a:buFont typeface="Arial" panose="020B0604020202020204" pitchFamily="34" charset="0"/>
              <a:buChar char="•"/>
            </a:pPr>
            <a:r>
              <a:rPr lang="tr-TR" sz="2200" dirty="0" smtClean="0">
                <a:solidFill>
                  <a:schemeClr val="tx1"/>
                </a:solidFill>
                <a:latin typeface="Calibri" panose="020F0502020204030204" pitchFamily="34" charset="0"/>
                <a:cs typeface="Calibri" panose="020F0502020204030204" pitchFamily="34" charset="0"/>
              </a:rPr>
              <a:t>1 </a:t>
            </a:r>
            <a:r>
              <a:rPr lang="tr-TR" sz="2200" dirty="0">
                <a:solidFill>
                  <a:schemeClr val="tx1"/>
                </a:solidFill>
                <a:latin typeface="Calibri" panose="020F0502020204030204" pitchFamily="34" charset="0"/>
                <a:cs typeface="Calibri" panose="020F0502020204030204" pitchFamily="34" charset="0"/>
              </a:rPr>
              <a:t>inci, 2 </a:t>
            </a:r>
            <a:r>
              <a:rPr lang="tr-TR" sz="2200" dirty="0" err="1">
                <a:solidFill>
                  <a:schemeClr val="tx1"/>
                </a:solidFill>
                <a:latin typeface="Calibri" panose="020F0502020204030204" pitchFamily="34" charset="0"/>
                <a:cs typeface="Calibri" panose="020F0502020204030204" pitchFamily="34" charset="0"/>
              </a:rPr>
              <a:t>nci</a:t>
            </a:r>
            <a:r>
              <a:rPr lang="tr-TR" sz="2200" dirty="0">
                <a:solidFill>
                  <a:schemeClr val="tx1"/>
                </a:solidFill>
                <a:latin typeface="Calibri" panose="020F0502020204030204" pitchFamily="34" charset="0"/>
                <a:cs typeface="Calibri" panose="020F0502020204030204" pitchFamily="34" charset="0"/>
              </a:rPr>
              <a:t>, 3 üncü ve 4 üncü bölge illerinin </a:t>
            </a:r>
            <a:r>
              <a:rPr lang="tr-TR" sz="2200" dirty="0" smtClean="0">
                <a:solidFill>
                  <a:schemeClr val="tx1"/>
                </a:solidFill>
                <a:latin typeface="Calibri" panose="020F0502020204030204" pitchFamily="34" charset="0"/>
                <a:cs typeface="Calibri" panose="020F0502020204030204" pitchFamily="34" charset="0"/>
              </a:rPr>
              <a:t>EK-7’de </a:t>
            </a:r>
            <a:r>
              <a:rPr lang="tr-TR" sz="2200" dirty="0">
                <a:solidFill>
                  <a:schemeClr val="tx1"/>
                </a:solidFill>
                <a:latin typeface="Calibri" panose="020F0502020204030204" pitchFamily="34" charset="0"/>
                <a:cs typeface="Calibri" panose="020F0502020204030204" pitchFamily="34" charset="0"/>
              </a:rPr>
              <a:t>yer alan ilçelerinde gerçekleştirilecek </a:t>
            </a:r>
            <a:r>
              <a:rPr lang="tr-TR" sz="2200" dirty="0" smtClean="0">
                <a:solidFill>
                  <a:schemeClr val="tx1"/>
                </a:solidFill>
                <a:latin typeface="Calibri" panose="020F0502020204030204" pitchFamily="34" charset="0"/>
                <a:cs typeface="Calibri" panose="020F0502020204030204" pitchFamily="34" charset="0"/>
              </a:rPr>
              <a:t>yatırımlar;</a:t>
            </a:r>
          </a:p>
          <a:p>
            <a:pPr marL="742950" lvl="1" indent="-285750" algn="just">
              <a:spcAft>
                <a:spcPts val="600"/>
              </a:spcAft>
              <a:buFont typeface="Arial" panose="020B0604020202020204" pitchFamily="34" charset="0"/>
              <a:buChar char="•"/>
            </a:pPr>
            <a:r>
              <a:rPr lang="tr-TR" sz="2000" dirty="0" smtClean="0">
                <a:solidFill>
                  <a:schemeClr val="tx1"/>
                </a:solidFill>
                <a:latin typeface="Calibri" panose="020F0502020204030204" pitchFamily="34" charset="0"/>
                <a:cs typeface="Calibri" panose="020F0502020204030204" pitchFamily="34" charset="0"/>
              </a:rPr>
              <a:t>İlçenin </a:t>
            </a:r>
            <a:r>
              <a:rPr lang="tr-TR" sz="2000" dirty="0">
                <a:solidFill>
                  <a:schemeClr val="tx1"/>
                </a:solidFill>
                <a:latin typeface="Calibri" panose="020F0502020204030204" pitchFamily="34" charset="0"/>
                <a:cs typeface="Calibri" panose="020F0502020204030204" pitchFamily="34" charset="0"/>
              </a:rPr>
              <a:t>bulunduğu ilin bir alt bölgesine sağlanan bölgesel desteklerden; </a:t>
            </a:r>
            <a:endParaRPr lang="tr-TR" sz="2000" dirty="0" smtClean="0">
              <a:solidFill>
                <a:schemeClr val="tx1"/>
              </a:solidFill>
              <a:latin typeface="Calibri" panose="020F0502020204030204" pitchFamily="34" charset="0"/>
              <a:cs typeface="Calibri" panose="020F0502020204030204" pitchFamily="34" charset="0"/>
            </a:endParaRPr>
          </a:p>
          <a:p>
            <a:pPr marL="742950" lvl="1" indent="-285750" algn="just">
              <a:spcAft>
                <a:spcPts val="600"/>
              </a:spcAft>
              <a:buFont typeface="Arial" panose="020B0604020202020204" pitchFamily="34" charset="0"/>
              <a:buChar char="•"/>
            </a:pPr>
            <a:r>
              <a:rPr lang="tr-TR" sz="2000" dirty="0" smtClean="0">
                <a:solidFill>
                  <a:schemeClr val="tx1"/>
                </a:solidFill>
                <a:latin typeface="Calibri" panose="020F0502020204030204" pitchFamily="34" charset="0"/>
                <a:cs typeface="Calibri" panose="020F0502020204030204" pitchFamily="34" charset="0"/>
              </a:rPr>
              <a:t>Bu </a:t>
            </a:r>
            <a:r>
              <a:rPr lang="tr-TR" sz="2000" dirty="0">
                <a:solidFill>
                  <a:schemeClr val="tx1"/>
                </a:solidFill>
                <a:latin typeface="Calibri" panose="020F0502020204030204" pitchFamily="34" charset="0"/>
                <a:cs typeface="Calibri" panose="020F0502020204030204" pitchFamily="34" charset="0"/>
              </a:rPr>
              <a:t>ilçelerin OSB/</a:t>
            </a:r>
            <a:r>
              <a:rPr lang="tr-TR" sz="2000" dirty="0" err="1">
                <a:solidFill>
                  <a:schemeClr val="tx1"/>
                </a:solidFill>
                <a:latin typeface="Calibri" panose="020F0502020204030204" pitchFamily="34" charset="0"/>
                <a:cs typeface="Calibri" panose="020F0502020204030204" pitchFamily="34" charset="0"/>
              </a:rPr>
              <a:t>EB’sinde</a:t>
            </a:r>
            <a:r>
              <a:rPr lang="tr-TR" sz="2000" dirty="0">
                <a:solidFill>
                  <a:schemeClr val="tx1"/>
                </a:solidFill>
                <a:latin typeface="Calibri" panose="020F0502020204030204" pitchFamily="34" charset="0"/>
                <a:cs typeface="Calibri" panose="020F0502020204030204" pitchFamily="34" charset="0"/>
              </a:rPr>
              <a:t> gerçekleştirilecek yatırımlar </a:t>
            </a:r>
            <a:r>
              <a:rPr lang="tr-TR" sz="2000" dirty="0" smtClean="0">
                <a:solidFill>
                  <a:schemeClr val="tx1"/>
                </a:solidFill>
                <a:latin typeface="Calibri" panose="020F0502020204030204" pitchFamily="34" charset="0"/>
                <a:cs typeface="Calibri" panose="020F0502020204030204" pitchFamily="34" charset="0"/>
              </a:rPr>
              <a:t>ise bulunduğu </a:t>
            </a:r>
            <a:r>
              <a:rPr lang="tr-TR" sz="2000" dirty="0">
                <a:solidFill>
                  <a:schemeClr val="tx1"/>
                </a:solidFill>
                <a:latin typeface="Calibri" panose="020F0502020204030204" pitchFamily="34" charset="0"/>
                <a:cs typeface="Calibri" panose="020F0502020204030204" pitchFamily="34" charset="0"/>
              </a:rPr>
              <a:t>ilin iki alt bölgesine sağlanan bölgesel desteklerden yararlanır. </a:t>
            </a:r>
          </a:p>
          <a:p>
            <a:pPr marL="285750" lvl="2" indent="-285750" algn="just">
              <a:spcAft>
                <a:spcPts val="600"/>
              </a:spcAft>
              <a:buFont typeface="Arial" panose="020B0604020202020204" pitchFamily="34" charset="0"/>
              <a:buChar char="•"/>
            </a:pPr>
            <a:r>
              <a:rPr lang="tr-TR" sz="2200" dirty="0">
                <a:solidFill>
                  <a:schemeClr val="tx1"/>
                </a:solidFill>
                <a:latin typeface="Calibri" panose="020F0502020204030204" pitchFamily="34" charset="0"/>
                <a:cs typeface="Calibri" panose="020F0502020204030204" pitchFamily="34" charset="0"/>
              </a:rPr>
              <a:t>5 inci bölge </a:t>
            </a:r>
            <a:r>
              <a:rPr lang="tr-TR" sz="2200" dirty="0" smtClean="0">
                <a:solidFill>
                  <a:schemeClr val="tx1"/>
                </a:solidFill>
                <a:latin typeface="Calibri" panose="020F0502020204030204" pitchFamily="34" charset="0"/>
                <a:cs typeface="Calibri" panose="020F0502020204030204" pitchFamily="34" charset="0"/>
              </a:rPr>
              <a:t>illerinin;</a:t>
            </a:r>
          </a:p>
          <a:p>
            <a:pPr marL="742950" lvl="3" indent="-285750" algn="just">
              <a:spcAft>
                <a:spcPts val="600"/>
              </a:spcAft>
              <a:buFont typeface="Arial" panose="020B0604020202020204" pitchFamily="34" charset="0"/>
              <a:buChar char="•"/>
            </a:pPr>
            <a:r>
              <a:rPr lang="tr-TR" sz="2000" dirty="0" smtClean="0">
                <a:solidFill>
                  <a:schemeClr val="tx1"/>
                </a:solidFill>
                <a:latin typeface="Calibri" panose="020F0502020204030204" pitchFamily="34" charset="0"/>
                <a:cs typeface="Calibri" panose="020F0502020204030204" pitchFamily="34" charset="0"/>
              </a:rPr>
              <a:t>EK-7’de </a:t>
            </a:r>
            <a:r>
              <a:rPr lang="tr-TR" sz="2000" dirty="0">
                <a:solidFill>
                  <a:schemeClr val="tx1"/>
                </a:solidFill>
                <a:latin typeface="Calibri" panose="020F0502020204030204" pitchFamily="34" charset="0"/>
                <a:cs typeface="Calibri" panose="020F0502020204030204" pitchFamily="34" charset="0"/>
              </a:rPr>
              <a:t>yer alan ilçelerinde gerçekleştirilecek yatırımlara 6 </a:t>
            </a:r>
            <a:r>
              <a:rPr lang="tr-TR" sz="2000" dirty="0" err="1">
                <a:solidFill>
                  <a:schemeClr val="tx1"/>
                </a:solidFill>
                <a:latin typeface="Calibri" panose="020F0502020204030204" pitchFamily="34" charset="0"/>
                <a:cs typeface="Calibri" panose="020F0502020204030204" pitchFamily="34" charset="0"/>
              </a:rPr>
              <a:t>ncı</a:t>
            </a:r>
            <a:r>
              <a:rPr lang="tr-TR" sz="2000" dirty="0">
                <a:solidFill>
                  <a:schemeClr val="tx1"/>
                </a:solidFill>
                <a:latin typeface="Calibri" panose="020F0502020204030204" pitchFamily="34" charset="0"/>
                <a:cs typeface="Calibri" panose="020F0502020204030204" pitchFamily="34" charset="0"/>
              </a:rPr>
              <a:t> bölgeye sağlanan bölgesel </a:t>
            </a:r>
            <a:r>
              <a:rPr lang="tr-TR" sz="2000" dirty="0" smtClean="0">
                <a:solidFill>
                  <a:schemeClr val="tx1"/>
                </a:solidFill>
                <a:latin typeface="Calibri" panose="020F0502020204030204" pitchFamily="34" charset="0"/>
                <a:cs typeface="Calibri" panose="020F0502020204030204" pitchFamily="34" charset="0"/>
              </a:rPr>
              <a:t>destekler,</a:t>
            </a:r>
          </a:p>
          <a:p>
            <a:pPr marL="742950" lvl="3" indent="-285750" algn="just">
              <a:spcAft>
                <a:spcPts val="600"/>
              </a:spcAft>
              <a:buFont typeface="Arial" panose="020B0604020202020204" pitchFamily="34" charset="0"/>
              <a:buChar char="•"/>
            </a:pPr>
            <a:r>
              <a:rPr lang="tr-TR" sz="2000" dirty="0" smtClean="0">
                <a:solidFill>
                  <a:schemeClr val="tx1"/>
                </a:solidFill>
                <a:latin typeface="Calibri" panose="020F0502020204030204" pitchFamily="34" charset="0"/>
                <a:cs typeface="Calibri" panose="020F0502020204030204" pitchFamily="34" charset="0"/>
              </a:rPr>
              <a:t>Bu </a:t>
            </a:r>
            <a:r>
              <a:rPr lang="tr-TR" sz="2000" dirty="0">
                <a:solidFill>
                  <a:schemeClr val="tx1"/>
                </a:solidFill>
                <a:latin typeface="Calibri" panose="020F0502020204030204" pitchFamily="34" charset="0"/>
                <a:cs typeface="Calibri" panose="020F0502020204030204" pitchFamily="34" charset="0"/>
              </a:rPr>
              <a:t>ilçelerin OSB/</a:t>
            </a:r>
            <a:r>
              <a:rPr lang="tr-TR" sz="2000" dirty="0" err="1">
                <a:solidFill>
                  <a:schemeClr val="tx1"/>
                </a:solidFill>
                <a:latin typeface="Calibri" panose="020F0502020204030204" pitchFamily="34" charset="0"/>
                <a:cs typeface="Calibri" panose="020F0502020204030204" pitchFamily="34" charset="0"/>
              </a:rPr>
              <a:t>EB’sinde</a:t>
            </a:r>
            <a:r>
              <a:rPr lang="tr-TR" sz="2000" dirty="0">
                <a:solidFill>
                  <a:schemeClr val="tx1"/>
                </a:solidFill>
                <a:latin typeface="Calibri" panose="020F0502020204030204" pitchFamily="34" charset="0"/>
                <a:cs typeface="Calibri" panose="020F0502020204030204" pitchFamily="34" charset="0"/>
              </a:rPr>
              <a:t> gerçekleştirilecek yatırımlara ise sigorta primi işveren hissesi desteği, bölgede geçerli olan süreye iki yıl ilave edilmesi, vergi indirimi </a:t>
            </a:r>
            <a:r>
              <a:rPr lang="tr-TR" sz="2000" dirty="0" smtClean="0">
                <a:solidFill>
                  <a:schemeClr val="tx1"/>
                </a:solidFill>
                <a:latin typeface="Calibri" panose="020F0502020204030204" pitchFamily="34" charset="0"/>
                <a:cs typeface="Calibri" panose="020F0502020204030204" pitchFamily="34" charset="0"/>
              </a:rPr>
              <a:t>desteği </a:t>
            </a:r>
            <a:r>
              <a:rPr lang="tr-TR" sz="2000" dirty="0">
                <a:solidFill>
                  <a:schemeClr val="tx1"/>
                </a:solidFill>
                <a:latin typeface="Calibri" panose="020F0502020204030204" pitchFamily="34" charset="0"/>
                <a:cs typeface="Calibri" panose="020F0502020204030204" pitchFamily="34" charset="0"/>
              </a:rPr>
              <a:t>ise bölgede geçerli olan yatırıma katkı oranına beş puan ilave edilmesi suretiyle 6 </a:t>
            </a:r>
            <a:r>
              <a:rPr lang="tr-TR" sz="2000" dirty="0" err="1">
                <a:solidFill>
                  <a:schemeClr val="tx1"/>
                </a:solidFill>
                <a:latin typeface="Calibri" panose="020F0502020204030204" pitchFamily="34" charset="0"/>
                <a:cs typeface="Calibri" panose="020F0502020204030204" pitchFamily="34" charset="0"/>
              </a:rPr>
              <a:t>ncı</a:t>
            </a:r>
            <a:r>
              <a:rPr lang="tr-TR" sz="2000" dirty="0">
                <a:solidFill>
                  <a:schemeClr val="tx1"/>
                </a:solidFill>
                <a:latin typeface="Calibri" panose="020F0502020204030204" pitchFamily="34" charset="0"/>
                <a:cs typeface="Calibri" panose="020F0502020204030204" pitchFamily="34" charset="0"/>
              </a:rPr>
              <a:t> bölge destekleri uygulanır. </a:t>
            </a:r>
          </a:p>
          <a:p>
            <a:pPr marL="342900" indent="-342900" algn="just">
              <a:spcAft>
                <a:spcPts val="600"/>
              </a:spcAft>
              <a:buFont typeface="Arial" panose="020B0604020202020204" pitchFamily="34" charset="0"/>
              <a:buChar char="•"/>
            </a:pPr>
            <a:r>
              <a:rPr lang="tr-TR" sz="2200" dirty="0">
                <a:solidFill>
                  <a:schemeClr val="tx1"/>
                </a:solidFill>
                <a:latin typeface="Calibri" panose="020F0502020204030204" pitchFamily="34" charset="0"/>
                <a:cs typeface="Calibri" panose="020F0502020204030204" pitchFamily="34" charset="0"/>
              </a:rPr>
              <a:t>Bu uygulamalar kapsamında gelir vergisi stopajı desteği ve sigorta primi desteği uygulanmaz</a:t>
            </a:r>
            <a:r>
              <a:rPr lang="tr-TR" sz="2200" dirty="0" smtClean="0">
                <a:solidFill>
                  <a:schemeClr val="tx1"/>
                </a:solidFill>
                <a:latin typeface="Calibri" panose="020F0502020204030204" pitchFamily="34" charset="0"/>
                <a:cs typeface="Calibri" panose="020F0502020204030204" pitchFamily="34" charset="0"/>
              </a:rPr>
              <a:t>.</a:t>
            </a:r>
          </a:p>
          <a:p>
            <a:pPr marL="342900" indent="-342900" algn="just">
              <a:spcAft>
                <a:spcPts val="600"/>
              </a:spcAft>
              <a:buFont typeface="Arial" panose="020B0604020202020204" pitchFamily="34" charset="0"/>
              <a:buChar char="•"/>
            </a:pPr>
            <a:r>
              <a:rPr lang="tr-TR" sz="2200" dirty="0" smtClean="0"/>
              <a:t>En </a:t>
            </a:r>
            <a:r>
              <a:rPr lang="tr-TR" sz="2200" dirty="0"/>
              <a:t>yüksek teşvikten yararlanan 6. Bölgedeki iller, alt bölge olmadığı için kapsam </a:t>
            </a:r>
            <a:r>
              <a:rPr lang="tr-TR" sz="2200" dirty="0" smtClean="0"/>
              <a:t>dışındadır.</a:t>
            </a:r>
            <a:endParaRPr lang="tr-TR" sz="2200" dirty="0">
              <a:solidFill>
                <a:schemeClr val="tx1"/>
              </a:solidFill>
              <a:latin typeface="Calibri" panose="020F0502020204030204" pitchFamily="34" charset="0"/>
              <a:cs typeface="Calibri" panose="020F0502020204030204" pitchFamily="34" charset="0"/>
            </a:endParaRPr>
          </a:p>
          <a:p>
            <a:pPr algn="just">
              <a:lnSpc>
                <a:spcPct val="150000"/>
              </a:lnSpc>
              <a:spcBef>
                <a:spcPct val="20000"/>
              </a:spcBef>
              <a:buClr>
                <a:srgbClr val="FF0000"/>
              </a:buClr>
            </a:pPr>
            <a:endParaRPr lang="tr-TR" altLang="tr-TR" sz="240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641604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16428" y="195942"/>
            <a:ext cx="10515600" cy="1360038"/>
          </a:xfrm>
        </p:spPr>
        <p:txBody>
          <a:bodyPr>
            <a:noAutofit/>
          </a:bodyPr>
          <a:lstStyle/>
          <a:p>
            <a:pPr algn="ctr"/>
            <a:r>
              <a:rPr lang="tr-TR" sz="3200" b="1" dirty="0">
                <a:solidFill>
                  <a:srgbClr val="FF0000"/>
                </a:solidFill>
                <a:latin typeface="Times New Roman" panose="02020603050405020304" pitchFamily="18" charset="0"/>
                <a:cs typeface="Times New Roman" panose="02020603050405020304" pitchFamily="18" charset="0"/>
              </a:rPr>
              <a:t>2</a:t>
            </a:r>
            <a:r>
              <a:rPr lang="tr-TR" sz="3200" b="1" dirty="0" smtClean="0">
                <a:solidFill>
                  <a:srgbClr val="FF0000"/>
                </a:solidFill>
                <a:latin typeface="Times New Roman" panose="02020603050405020304" pitchFamily="18" charset="0"/>
                <a:cs typeface="Times New Roman" panose="02020603050405020304" pitchFamily="18" charset="0"/>
              </a:rPr>
              <a:t>. Yapacağım </a:t>
            </a:r>
            <a:r>
              <a:rPr lang="tr-TR" sz="3200" b="1" dirty="0">
                <a:solidFill>
                  <a:srgbClr val="FF0000"/>
                </a:solidFill>
                <a:latin typeface="Times New Roman" panose="02020603050405020304" pitchFamily="18" charset="0"/>
                <a:cs typeface="Times New Roman" panose="02020603050405020304" pitchFamily="18" charset="0"/>
              </a:rPr>
              <a:t>Yatırım İçin Teşvik Sisteminden Ne Kadar </a:t>
            </a:r>
            <a:r>
              <a:rPr lang="tr-TR" sz="3200" b="1" dirty="0" smtClean="0">
                <a:solidFill>
                  <a:srgbClr val="FF0000"/>
                </a:solidFill>
                <a:latin typeface="Times New Roman" panose="02020603050405020304" pitchFamily="18" charset="0"/>
                <a:cs typeface="Times New Roman" panose="02020603050405020304" pitchFamily="18" charset="0"/>
              </a:rPr>
              <a:t>Yararlanabilirim</a:t>
            </a:r>
            <a:r>
              <a:rPr lang="tr-TR" sz="3200" b="1" dirty="0">
                <a:solidFill>
                  <a:srgbClr val="FF0000"/>
                </a:solidFill>
                <a:latin typeface="Times New Roman" panose="02020603050405020304" pitchFamily="18" charset="0"/>
                <a:cs typeface="Times New Roman" panose="02020603050405020304" pitchFamily="18" charset="0"/>
              </a:rPr>
              <a:t>?</a:t>
            </a:r>
            <a:r>
              <a:rPr lang="tr-TR" sz="3200" b="1" dirty="0" smtClean="0">
                <a:solidFill>
                  <a:srgbClr val="FF0000"/>
                </a:solidFill>
                <a:latin typeface="Times New Roman" panose="02020603050405020304" pitchFamily="18" charset="0"/>
                <a:ea typeface="+mn-ea"/>
                <a:cs typeface="Times New Roman" panose="02020603050405020304" pitchFamily="18" charset="0"/>
              </a:rPr>
              <a:t> – Alt Bölge Destekleri 2: Özel Durumlar</a:t>
            </a:r>
            <a:endParaRPr lang="en-GB" sz="3200" b="1" dirty="0">
              <a:solidFill>
                <a:srgbClr val="FF0000"/>
              </a:solidFill>
              <a:latin typeface="Times New Roman" panose="02020603050405020304" pitchFamily="18" charset="0"/>
              <a:ea typeface="+mn-ea"/>
              <a:cs typeface="Times New Roman" panose="02020603050405020304" pitchFamily="18" charset="0"/>
            </a:endParaRPr>
          </a:p>
        </p:txBody>
      </p:sp>
      <p:sp>
        <p:nvSpPr>
          <p:cNvPr id="5" name="İçerik Yer Tutucusu 2"/>
          <p:cNvSpPr>
            <a:spLocks noGrp="1"/>
          </p:cNvSpPr>
          <p:nvPr>
            <p:ph sz="half" idx="1"/>
          </p:nvPr>
        </p:nvSpPr>
        <p:spPr>
          <a:xfrm>
            <a:off x="566057" y="1447801"/>
            <a:ext cx="11016343" cy="5214256"/>
          </a:xfrm>
        </p:spPr>
        <p:txBody>
          <a:bodyPr>
            <a:noAutofit/>
          </a:bodyPr>
          <a:lstStyle/>
          <a:p>
            <a:pPr marL="285750" indent="-285750" algn="just">
              <a:lnSpc>
                <a:spcPct val="150000"/>
              </a:lnSpc>
              <a:spcBef>
                <a:spcPct val="20000"/>
              </a:spcBef>
              <a:spcAft>
                <a:spcPts val="600"/>
              </a:spcAft>
              <a:buClr>
                <a:srgbClr val="FF0000"/>
              </a:buClr>
            </a:pPr>
            <a:r>
              <a:rPr lang="tr-TR" altLang="tr-TR" sz="2200" dirty="0">
                <a:latin typeface="Calibri" panose="020F0502020204030204" pitchFamily="34" charset="0"/>
                <a:cs typeface="Calibri" panose="020F0502020204030204" pitchFamily="34" charset="0"/>
              </a:rPr>
              <a:t>Yatırımın OSB/</a:t>
            </a:r>
            <a:r>
              <a:rPr lang="tr-TR" altLang="tr-TR" sz="2200" dirty="0" err="1">
                <a:latin typeface="Calibri" panose="020F0502020204030204" pitchFamily="34" charset="0"/>
                <a:cs typeface="Calibri" panose="020F0502020204030204" pitchFamily="34" charset="0"/>
              </a:rPr>
              <a:t>EB’de</a:t>
            </a:r>
            <a:r>
              <a:rPr lang="tr-TR" altLang="tr-TR" sz="2200" dirty="0">
                <a:latin typeface="Calibri" panose="020F0502020204030204" pitchFamily="34" charset="0"/>
                <a:cs typeface="Calibri" panose="020F0502020204030204" pitchFamily="34" charset="0"/>
              </a:rPr>
              <a:t> gerçekleştirilmesi veya aynı sektörde faaliyet gösteren en az 5 </a:t>
            </a:r>
            <a:r>
              <a:rPr lang="tr-TR" altLang="tr-TR" sz="2200" dirty="0" smtClean="0">
                <a:latin typeface="Calibri" panose="020F0502020204030204" pitchFamily="34" charset="0"/>
                <a:cs typeface="Calibri" panose="020F0502020204030204" pitchFamily="34" charset="0"/>
              </a:rPr>
              <a:t>yatırımcı </a:t>
            </a:r>
            <a:r>
              <a:rPr lang="tr-TR" altLang="tr-TR" sz="2200" dirty="0">
                <a:latin typeface="Calibri" panose="020F0502020204030204" pitchFamily="34" charset="0"/>
                <a:cs typeface="Calibri" panose="020F0502020204030204" pitchFamily="34" charset="0"/>
              </a:rPr>
              <a:t>tarafından entegrasyon sağlayacak bir yatırım yapılması halinde, yatırımcılar vergi  indirimi  ve  sigorta  primi  işveren   hissesi  desteği açısından  bir  alt  bölgede  sağlanan  oran  ve  sürelerde  bu desteklerden  yararlanabilir. </a:t>
            </a:r>
          </a:p>
          <a:p>
            <a:pPr marL="285750" indent="-285750" algn="just">
              <a:lnSpc>
                <a:spcPct val="150000"/>
              </a:lnSpc>
              <a:spcBef>
                <a:spcPct val="20000"/>
              </a:spcBef>
              <a:spcAft>
                <a:spcPts val="600"/>
              </a:spcAft>
              <a:buClr>
                <a:srgbClr val="FF0000"/>
              </a:buClr>
            </a:pPr>
            <a:r>
              <a:rPr lang="tr-TR" altLang="tr-TR" sz="2200" dirty="0">
                <a:latin typeface="Calibri" panose="020F0502020204030204" pitchFamily="34" charset="0"/>
                <a:cs typeface="Calibri" panose="020F0502020204030204" pitchFamily="34" charset="0"/>
              </a:rPr>
              <a:t>OECD teknoloji yoğunluk tanımına göre orta-yüksek teknolojili </a:t>
            </a:r>
            <a:r>
              <a:rPr lang="tr-TR" altLang="tr-TR" sz="2200" dirty="0" smtClean="0">
                <a:latin typeface="Calibri" panose="020F0502020204030204" pitchFamily="34" charset="0"/>
                <a:cs typeface="Calibri" panose="020F0502020204030204" pitchFamily="34" charset="0"/>
              </a:rPr>
              <a:t>ürünlere </a:t>
            </a:r>
            <a:r>
              <a:rPr lang="tr-TR" altLang="tr-TR" sz="2200" dirty="0">
                <a:latin typeface="Calibri" panose="020F0502020204030204" pitchFamily="34" charset="0"/>
                <a:cs typeface="Calibri" panose="020F0502020204030204" pitchFamily="34" charset="0"/>
              </a:rPr>
              <a:t>yönelik yatırımlar, İstanbul hariç olmak üzere 1 inci, 2 </a:t>
            </a:r>
            <a:r>
              <a:rPr lang="tr-TR" altLang="tr-TR" sz="2200" dirty="0" err="1">
                <a:latin typeface="Calibri" panose="020F0502020204030204" pitchFamily="34" charset="0"/>
                <a:cs typeface="Calibri" panose="020F0502020204030204" pitchFamily="34" charset="0"/>
              </a:rPr>
              <a:t>nci</a:t>
            </a:r>
            <a:r>
              <a:rPr lang="tr-TR" altLang="tr-TR" sz="2200" dirty="0">
                <a:latin typeface="Calibri" panose="020F0502020204030204" pitchFamily="34" charset="0"/>
                <a:cs typeface="Calibri" panose="020F0502020204030204" pitchFamily="34" charset="0"/>
              </a:rPr>
              <a:t> ve 3 üncü bölgelerde gerçekleştirilmeleri halinde 4 üncü bölgede uygulanan bölgesel desteklerden yararlanır. İstanbul ilinde OSB/</a:t>
            </a:r>
            <a:r>
              <a:rPr lang="tr-TR" altLang="tr-TR" sz="2200" dirty="0" err="1">
                <a:latin typeface="Calibri" panose="020F0502020204030204" pitchFamily="34" charset="0"/>
                <a:cs typeface="Calibri" panose="020F0502020204030204" pitchFamily="34" charset="0"/>
              </a:rPr>
              <a:t>EB’de</a:t>
            </a:r>
            <a:r>
              <a:rPr lang="tr-TR" altLang="tr-TR" sz="2200" dirty="0">
                <a:latin typeface="Calibri" panose="020F0502020204030204" pitchFamily="34" charset="0"/>
                <a:cs typeface="Calibri" panose="020F0502020204030204" pitchFamily="34" charset="0"/>
              </a:rPr>
              <a:t>, komple yeni yatırım hariç olmak üzere, orta-yüksek teknolojili yatırım konularında gerçekleştirilecek asgari 5 milyon TL, OSB/EB dışında komple yeni yatırım hariç olmak üzere asgari 10 Milyon TL  tutarındaki yatırımlara 1 inci bölgedeki bölgesel destekler uygulanır.</a:t>
            </a:r>
          </a:p>
        </p:txBody>
      </p:sp>
    </p:spTree>
    <p:extLst>
      <p:ext uri="{BB962C8B-B14F-4D97-AF65-F5344CB8AC3E}">
        <p14:creationId xmlns:p14="http://schemas.microsoft.com/office/powerpoint/2010/main" val="32395227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25698" y="313254"/>
            <a:ext cx="10515600" cy="909760"/>
          </a:xfrm>
        </p:spPr>
        <p:txBody>
          <a:bodyPr>
            <a:noAutofit/>
          </a:bodyPr>
          <a:lstStyle/>
          <a:p>
            <a:pPr algn="ctr"/>
            <a:r>
              <a:rPr lang="tr-TR" sz="3200" b="1" dirty="0">
                <a:solidFill>
                  <a:srgbClr val="FF0000"/>
                </a:solidFill>
                <a:latin typeface="Times New Roman" panose="02020603050405020304" pitchFamily="18" charset="0"/>
                <a:cs typeface="Times New Roman" panose="02020603050405020304" pitchFamily="18" charset="0"/>
              </a:rPr>
              <a:t>2</a:t>
            </a:r>
            <a:r>
              <a:rPr lang="tr-TR" sz="3200" b="1" dirty="0" smtClean="0">
                <a:solidFill>
                  <a:srgbClr val="FF0000"/>
                </a:solidFill>
                <a:latin typeface="Times New Roman" panose="02020603050405020304" pitchFamily="18" charset="0"/>
                <a:cs typeface="Times New Roman" panose="02020603050405020304" pitchFamily="18" charset="0"/>
              </a:rPr>
              <a:t>. Yapacağım </a:t>
            </a:r>
            <a:r>
              <a:rPr lang="tr-TR" sz="3200" b="1" dirty="0">
                <a:solidFill>
                  <a:srgbClr val="FF0000"/>
                </a:solidFill>
                <a:latin typeface="Times New Roman" panose="02020603050405020304" pitchFamily="18" charset="0"/>
                <a:cs typeface="Times New Roman" panose="02020603050405020304" pitchFamily="18" charset="0"/>
              </a:rPr>
              <a:t>Yatırım İçin Teşvik Sisteminden Ne Kadar Yararlanabilirim</a:t>
            </a:r>
            <a:r>
              <a:rPr lang="tr-TR" sz="3200" b="1" dirty="0" smtClean="0">
                <a:solidFill>
                  <a:srgbClr val="FF0000"/>
                </a:solidFill>
                <a:latin typeface="Times New Roman" panose="02020603050405020304" pitchFamily="18" charset="0"/>
                <a:cs typeface="Times New Roman" panose="02020603050405020304" pitchFamily="18" charset="0"/>
              </a:rPr>
              <a:t>? </a:t>
            </a:r>
            <a:r>
              <a:rPr lang="tr-TR" sz="3200" b="1" dirty="0" smtClean="0">
                <a:solidFill>
                  <a:srgbClr val="FF0000"/>
                </a:solidFill>
                <a:latin typeface="Times New Roman" panose="02020603050405020304" pitchFamily="18" charset="0"/>
                <a:ea typeface="+mn-ea"/>
                <a:cs typeface="Times New Roman" panose="02020603050405020304" pitchFamily="18" charset="0"/>
              </a:rPr>
              <a:t>– Destek Türleri</a:t>
            </a:r>
            <a:endParaRPr lang="en-GB" sz="3200" b="1" dirty="0">
              <a:solidFill>
                <a:srgbClr val="FF0000"/>
              </a:solidFill>
              <a:latin typeface="Times New Roman" panose="02020603050405020304" pitchFamily="18" charset="0"/>
              <a:ea typeface="+mn-ea"/>
              <a:cs typeface="Times New Roman" panose="02020603050405020304" pitchFamily="18" charset="0"/>
            </a:endParaRPr>
          </a:p>
        </p:txBody>
      </p:sp>
      <p:sp>
        <p:nvSpPr>
          <p:cNvPr id="14" name="Düzlem 13">
            <a:extLst>
              <a:ext uri="{FF2B5EF4-FFF2-40B4-BE49-F238E27FC236}">
                <a16:creationId xmlns:a16="http://schemas.microsoft.com/office/drawing/2014/main" id="{EDE8AAF0-A9CB-434A-901C-561288583A4C}"/>
              </a:ext>
            </a:extLst>
          </p:cNvPr>
          <p:cNvSpPr/>
          <p:nvPr/>
        </p:nvSpPr>
        <p:spPr>
          <a:xfrm>
            <a:off x="653047" y="1330978"/>
            <a:ext cx="2065413" cy="1153019"/>
          </a:xfrm>
          <a:prstGeom prst="plaque">
            <a:avLst/>
          </a:prstGeom>
          <a:solidFill>
            <a:schemeClr val="accent1">
              <a:lumMod val="60000"/>
              <a:lumOff val="4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sp>
      <p:sp>
        <p:nvSpPr>
          <p:cNvPr id="18" name="Düzlem 17">
            <a:extLst>
              <a:ext uri="{FF2B5EF4-FFF2-40B4-BE49-F238E27FC236}">
                <a16:creationId xmlns:a16="http://schemas.microsoft.com/office/drawing/2014/main" id="{EDE8AAF0-A9CB-434A-901C-561288583A4C}"/>
              </a:ext>
            </a:extLst>
          </p:cNvPr>
          <p:cNvSpPr/>
          <p:nvPr/>
        </p:nvSpPr>
        <p:spPr>
          <a:xfrm>
            <a:off x="3580601" y="1320414"/>
            <a:ext cx="2065413" cy="1174149"/>
          </a:xfrm>
          <a:prstGeom prst="plaque">
            <a:avLst/>
          </a:prstGeom>
          <a:solidFill>
            <a:schemeClr val="accent1">
              <a:lumMod val="60000"/>
              <a:lumOff val="4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sp>
      <p:sp>
        <p:nvSpPr>
          <p:cNvPr id="19" name="Düzlem 18">
            <a:extLst>
              <a:ext uri="{FF2B5EF4-FFF2-40B4-BE49-F238E27FC236}">
                <a16:creationId xmlns:a16="http://schemas.microsoft.com/office/drawing/2014/main" id="{EDE8AAF0-A9CB-434A-901C-561288583A4C}"/>
              </a:ext>
            </a:extLst>
          </p:cNvPr>
          <p:cNvSpPr/>
          <p:nvPr/>
        </p:nvSpPr>
        <p:spPr>
          <a:xfrm>
            <a:off x="6470689" y="1320414"/>
            <a:ext cx="2065413" cy="1201314"/>
          </a:xfrm>
          <a:prstGeom prst="plaque">
            <a:avLst/>
          </a:prstGeom>
          <a:solidFill>
            <a:schemeClr val="accent1">
              <a:lumMod val="60000"/>
              <a:lumOff val="4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sp>
      <p:sp>
        <p:nvSpPr>
          <p:cNvPr id="20" name="Düzlem 19">
            <a:extLst>
              <a:ext uri="{FF2B5EF4-FFF2-40B4-BE49-F238E27FC236}">
                <a16:creationId xmlns:a16="http://schemas.microsoft.com/office/drawing/2014/main" id="{EDE8AAF0-A9CB-434A-901C-561288583A4C}"/>
              </a:ext>
            </a:extLst>
          </p:cNvPr>
          <p:cNvSpPr/>
          <p:nvPr/>
        </p:nvSpPr>
        <p:spPr>
          <a:xfrm>
            <a:off x="9375885" y="1303268"/>
            <a:ext cx="2065413" cy="1191295"/>
          </a:xfrm>
          <a:prstGeom prst="plaque">
            <a:avLst/>
          </a:prstGeom>
          <a:solidFill>
            <a:schemeClr val="accent1">
              <a:lumMod val="60000"/>
              <a:lumOff val="4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sp>
      <p:sp>
        <p:nvSpPr>
          <p:cNvPr id="21" name="Düzlem 18">
            <a:extLst>
              <a:ext uri="{FF2B5EF4-FFF2-40B4-BE49-F238E27FC236}">
                <a16:creationId xmlns:a16="http://schemas.microsoft.com/office/drawing/2014/main" id="{15320324-B58B-4923-A98F-A350B77326E9}"/>
              </a:ext>
            </a:extLst>
          </p:cNvPr>
          <p:cNvSpPr txBox="1"/>
          <p:nvPr/>
        </p:nvSpPr>
        <p:spPr>
          <a:xfrm>
            <a:off x="850644" y="1205831"/>
            <a:ext cx="1632631" cy="1403311"/>
          </a:xfrm>
          <a:prstGeom prst="rect">
            <a:avLst/>
          </a:prstGeom>
          <a:noFill/>
          <a:ln>
            <a:noFill/>
          </a:ln>
          <a:effectLst/>
        </p:spPr>
        <p:txBody>
          <a:bodyPr spcFirstLastPara="0" vert="horz" wrap="square" lIns="60960" tIns="60960" rIns="60960" bIns="60960" numCol="1" spcCol="1270" anchor="ctr" anchorCtr="0">
            <a:noAutofit/>
          </a:bodyPr>
          <a:lstStyle/>
          <a:p>
            <a:pPr marL="0" marR="0" lvl="0" indent="0" algn="ctr" defTabSz="711200" eaLnBrk="1" fontAlgn="auto" latinLnBrk="0" hangingPunct="1">
              <a:lnSpc>
                <a:spcPct val="90000"/>
              </a:lnSpc>
              <a:spcBef>
                <a:spcPct val="0"/>
              </a:spcBef>
              <a:spcAft>
                <a:spcPct val="35000"/>
              </a:spcAft>
              <a:buClrTx/>
              <a:buSzTx/>
              <a:buFontTx/>
              <a:buNone/>
              <a:tabLst/>
              <a:defRPr/>
            </a:pPr>
            <a:r>
              <a:rPr lang="tr-TR" sz="2800" b="1" dirty="0" smtClean="0">
                <a:solidFill>
                  <a:srgbClr val="FF0000"/>
                </a:solidFill>
                <a:latin typeface="Times New Roman" panose="02020603050405020304" pitchFamily="18" charset="0"/>
                <a:cs typeface="Times New Roman" panose="02020603050405020304" pitchFamily="18" charset="0"/>
              </a:rPr>
              <a:t>Genel Teşvik</a:t>
            </a:r>
            <a:endParaRPr lang="tr-TR" sz="2800" b="1" dirty="0">
              <a:solidFill>
                <a:srgbClr val="FF0000"/>
              </a:solidFill>
              <a:latin typeface="Times New Roman" panose="02020603050405020304" pitchFamily="18" charset="0"/>
              <a:cs typeface="Times New Roman" panose="02020603050405020304" pitchFamily="18" charset="0"/>
            </a:endParaRPr>
          </a:p>
        </p:txBody>
      </p:sp>
      <p:sp>
        <p:nvSpPr>
          <p:cNvPr id="24" name="Dikdörtgen: Yuvarlatılmış Köşeler 20">
            <a:extLst>
              <a:ext uri="{FF2B5EF4-FFF2-40B4-BE49-F238E27FC236}">
                <a16:creationId xmlns:a16="http://schemas.microsoft.com/office/drawing/2014/main" id="{2067BE67-B402-431C-89B9-D4D40DA72197}"/>
              </a:ext>
            </a:extLst>
          </p:cNvPr>
          <p:cNvSpPr txBox="1"/>
          <p:nvPr/>
        </p:nvSpPr>
        <p:spPr>
          <a:xfrm>
            <a:off x="500743" y="2467860"/>
            <a:ext cx="2817648" cy="4206086"/>
          </a:xfrm>
          <a:prstGeom prst="rect">
            <a:avLst/>
          </a:prstGeom>
          <a:noFill/>
          <a:ln>
            <a:noFill/>
          </a:ln>
          <a:effectLst/>
        </p:spPr>
        <p:txBody>
          <a:bodyPr spcFirstLastPara="0" vert="horz" wrap="square" lIns="45720" tIns="45720" rIns="45720" bIns="45720" numCol="1" spcCol="1270" anchor="ctr" anchorCtr="0">
            <a:noAutofit/>
          </a:bodyPr>
          <a:lstStyle/>
          <a:p>
            <a:pPr defTabSz="533400">
              <a:lnSpc>
                <a:spcPct val="90000"/>
              </a:lnSpc>
              <a:spcBef>
                <a:spcPct val="0"/>
              </a:spcBef>
              <a:spcAft>
                <a:spcPct val="35000"/>
              </a:spcAft>
              <a:buClrTx/>
            </a:pPr>
            <a:r>
              <a:rPr lang="tr-TR" sz="2200" dirty="0"/>
              <a:t>Teşvik edilmeyecek yatırım </a:t>
            </a:r>
            <a:r>
              <a:rPr lang="tr-TR" sz="2200" dirty="0" smtClean="0"/>
              <a:t>konuları (Ek-4) </a:t>
            </a:r>
            <a:r>
              <a:rPr lang="tr-TR" sz="2200" dirty="0"/>
              <a:t>dışında kalan </a:t>
            </a:r>
            <a:r>
              <a:rPr lang="tr-TR" sz="2200" dirty="0" smtClean="0"/>
              <a:t>ve asgari sabit yatırım tutarını karşılayan tüm </a:t>
            </a:r>
            <a:r>
              <a:rPr lang="tr-TR" sz="2200" dirty="0"/>
              <a:t>yatırımları kapsamaktadır</a:t>
            </a:r>
            <a:r>
              <a:rPr lang="tr-TR" sz="2200" dirty="0" smtClean="0"/>
              <a:t>. (Bölge farkı gözetilmez ancak yararlanılacak destek araçları/oranları konusunda farklılık olabilir)</a:t>
            </a:r>
            <a:endParaRPr lang="en-US" sz="2200" dirty="0"/>
          </a:p>
        </p:txBody>
      </p:sp>
      <p:sp>
        <p:nvSpPr>
          <p:cNvPr id="25" name="Düzlem 18">
            <a:extLst>
              <a:ext uri="{FF2B5EF4-FFF2-40B4-BE49-F238E27FC236}">
                <a16:creationId xmlns:a16="http://schemas.microsoft.com/office/drawing/2014/main" id="{15320324-B58B-4923-A98F-A350B77326E9}"/>
              </a:ext>
            </a:extLst>
          </p:cNvPr>
          <p:cNvSpPr txBox="1"/>
          <p:nvPr/>
        </p:nvSpPr>
        <p:spPr>
          <a:xfrm>
            <a:off x="3815786" y="1205830"/>
            <a:ext cx="1556658" cy="1403311"/>
          </a:xfrm>
          <a:prstGeom prst="rect">
            <a:avLst/>
          </a:prstGeom>
          <a:noFill/>
          <a:ln>
            <a:noFill/>
          </a:ln>
          <a:effectLst/>
        </p:spPr>
        <p:txBody>
          <a:bodyPr spcFirstLastPara="0" vert="horz" wrap="square" lIns="60960" tIns="60960" rIns="60960" bIns="60960" numCol="1" spcCol="1270" anchor="ctr" anchorCtr="0">
            <a:noAutofit/>
          </a:bodyPr>
          <a:lstStyle/>
          <a:p>
            <a:pPr marL="0" marR="0" lvl="0" indent="0" algn="ctr" defTabSz="711200" eaLnBrk="1" fontAlgn="auto" latinLnBrk="0" hangingPunct="1">
              <a:lnSpc>
                <a:spcPct val="90000"/>
              </a:lnSpc>
              <a:spcBef>
                <a:spcPct val="0"/>
              </a:spcBef>
              <a:spcAft>
                <a:spcPct val="35000"/>
              </a:spcAft>
              <a:buClrTx/>
              <a:buSzTx/>
              <a:buFontTx/>
              <a:buNone/>
              <a:tabLst/>
              <a:defRPr/>
            </a:pPr>
            <a:r>
              <a:rPr lang="tr-TR" sz="2800" b="1" dirty="0" smtClean="0">
                <a:solidFill>
                  <a:srgbClr val="FF0000"/>
                </a:solidFill>
                <a:latin typeface="Times New Roman" panose="02020603050405020304" pitchFamily="18" charset="0"/>
                <a:cs typeface="Times New Roman" panose="02020603050405020304" pitchFamily="18" charset="0"/>
              </a:rPr>
              <a:t>Bölgesel Teşvik</a:t>
            </a:r>
            <a:endParaRPr lang="tr-TR" sz="2800" b="1" dirty="0">
              <a:solidFill>
                <a:srgbClr val="FF0000"/>
              </a:solidFill>
              <a:latin typeface="Times New Roman" panose="02020603050405020304" pitchFamily="18" charset="0"/>
              <a:cs typeface="Times New Roman" panose="02020603050405020304" pitchFamily="18" charset="0"/>
            </a:endParaRPr>
          </a:p>
        </p:txBody>
      </p:sp>
      <p:sp>
        <p:nvSpPr>
          <p:cNvPr id="26" name="Düzlem 18">
            <a:extLst>
              <a:ext uri="{FF2B5EF4-FFF2-40B4-BE49-F238E27FC236}">
                <a16:creationId xmlns:a16="http://schemas.microsoft.com/office/drawing/2014/main" id="{15320324-B58B-4923-A98F-A350B77326E9}"/>
              </a:ext>
            </a:extLst>
          </p:cNvPr>
          <p:cNvSpPr txBox="1"/>
          <p:nvPr/>
        </p:nvSpPr>
        <p:spPr>
          <a:xfrm>
            <a:off x="6470689" y="1402053"/>
            <a:ext cx="2065413" cy="1019884"/>
          </a:xfrm>
          <a:prstGeom prst="rect">
            <a:avLst/>
          </a:prstGeom>
          <a:noFill/>
          <a:ln>
            <a:noFill/>
          </a:ln>
          <a:effectLst/>
        </p:spPr>
        <p:txBody>
          <a:bodyPr spcFirstLastPara="0" vert="horz" wrap="square" lIns="60960" tIns="60960" rIns="60960" bIns="60960" numCol="1" spcCol="1270" anchor="ctr" anchorCtr="0">
            <a:noAutofit/>
          </a:bodyPr>
          <a:lstStyle/>
          <a:p>
            <a:pPr algn="ctr" defTabSz="711200">
              <a:lnSpc>
                <a:spcPct val="90000"/>
              </a:lnSpc>
              <a:spcBef>
                <a:spcPct val="0"/>
              </a:spcBef>
              <a:spcAft>
                <a:spcPct val="35000"/>
              </a:spcAft>
              <a:defRPr/>
            </a:pPr>
            <a:r>
              <a:rPr lang="tr-TR" sz="2600" b="1" dirty="0">
                <a:solidFill>
                  <a:srgbClr val="FF0000"/>
                </a:solidFill>
                <a:latin typeface="Times New Roman" panose="02020603050405020304" pitchFamily="18" charset="0"/>
                <a:cs typeface="Times New Roman" panose="02020603050405020304" pitchFamily="18" charset="0"/>
              </a:rPr>
              <a:t>Öncelikli Yatırımların </a:t>
            </a:r>
            <a:r>
              <a:rPr lang="tr-TR" sz="2600" b="1" dirty="0" smtClean="0">
                <a:solidFill>
                  <a:srgbClr val="FF0000"/>
                </a:solidFill>
                <a:latin typeface="Times New Roman" panose="02020603050405020304" pitchFamily="18" charset="0"/>
                <a:cs typeface="Times New Roman" panose="02020603050405020304" pitchFamily="18" charset="0"/>
              </a:rPr>
              <a:t>Teşviki</a:t>
            </a:r>
            <a:endParaRPr lang="tr-TR" sz="2600" b="1" dirty="0">
              <a:solidFill>
                <a:srgbClr val="FF0000"/>
              </a:solidFill>
              <a:latin typeface="Times New Roman" panose="02020603050405020304" pitchFamily="18" charset="0"/>
              <a:cs typeface="Times New Roman" panose="02020603050405020304" pitchFamily="18" charset="0"/>
            </a:endParaRPr>
          </a:p>
        </p:txBody>
      </p:sp>
      <p:sp>
        <p:nvSpPr>
          <p:cNvPr id="27" name="Düzlem 18">
            <a:extLst>
              <a:ext uri="{FF2B5EF4-FFF2-40B4-BE49-F238E27FC236}">
                <a16:creationId xmlns:a16="http://schemas.microsoft.com/office/drawing/2014/main" id="{15320324-B58B-4923-A98F-A350B77326E9}"/>
              </a:ext>
            </a:extLst>
          </p:cNvPr>
          <p:cNvSpPr txBox="1"/>
          <p:nvPr/>
        </p:nvSpPr>
        <p:spPr>
          <a:xfrm>
            <a:off x="9375885" y="1468760"/>
            <a:ext cx="2065413" cy="943860"/>
          </a:xfrm>
          <a:prstGeom prst="rect">
            <a:avLst/>
          </a:prstGeom>
          <a:noFill/>
          <a:ln>
            <a:noFill/>
          </a:ln>
          <a:effectLst/>
        </p:spPr>
        <p:txBody>
          <a:bodyPr spcFirstLastPara="0" vert="horz" wrap="square" lIns="60960" tIns="60960" rIns="60960" bIns="60960" numCol="1" spcCol="1270" anchor="ctr" anchorCtr="0">
            <a:noAutofit/>
          </a:bodyPr>
          <a:lstStyle/>
          <a:p>
            <a:pPr algn="ctr" defTabSz="711200">
              <a:lnSpc>
                <a:spcPct val="90000"/>
              </a:lnSpc>
              <a:spcBef>
                <a:spcPct val="0"/>
              </a:spcBef>
              <a:spcAft>
                <a:spcPct val="35000"/>
              </a:spcAft>
              <a:defRPr/>
            </a:pPr>
            <a:r>
              <a:rPr lang="tr-TR" sz="2600" b="1" dirty="0">
                <a:solidFill>
                  <a:srgbClr val="FF0000"/>
                </a:solidFill>
                <a:latin typeface="Times New Roman" panose="02020603050405020304" pitchFamily="18" charset="0"/>
                <a:cs typeface="Times New Roman" panose="02020603050405020304" pitchFamily="18" charset="0"/>
              </a:rPr>
              <a:t>Stratejik Yatırımların </a:t>
            </a:r>
            <a:r>
              <a:rPr lang="tr-TR" sz="2600" b="1" dirty="0" smtClean="0">
                <a:solidFill>
                  <a:srgbClr val="FF0000"/>
                </a:solidFill>
                <a:latin typeface="Times New Roman" panose="02020603050405020304" pitchFamily="18" charset="0"/>
                <a:cs typeface="Times New Roman" panose="02020603050405020304" pitchFamily="18" charset="0"/>
              </a:rPr>
              <a:t>Teşviki</a:t>
            </a:r>
            <a:endParaRPr lang="tr-TR" sz="2600" b="1" dirty="0">
              <a:solidFill>
                <a:srgbClr val="FF0000"/>
              </a:solidFill>
              <a:latin typeface="Times New Roman" panose="02020603050405020304" pitchFamily="18" charset="0"/>
              <a:cs typeface="Times New Roman" panose="02020603050405020304" pitchFamily="18" charset="0"/>
            </a:endParaRPr>
          </a:p>
        </p:txBody>
      </p:sp>
      <p:sp>
        <p:nvSpPr>
          <p:cNvPr id="28" name="Dikdörtgen: Yuvarlatılmış Köşeler 20">
            <a:extLst>
              <a:ext uri="{FF2B5EF4-FFF2-40B4-BE49-F238E27FC236}">
                <a16:creationId xmlns:a16="http://schemas.microsoft.com/office/drawing/2014/main" id="{2067BE67-B402-431C-89B9-D4D40DA72197}"/>
              </a:ext>
            </a:extLst>
          </p:cNvPr>
          <p:cNvSpPr txBox="1"/>
          <p:nvPr/>
        </p:nvSpPr>
        <p:spPr>
          <a:xfrm>
            <a:off x="3348330" y="1883229"/>
            <a:ext cx="2529956" cy="4809740"/>
          </a:xfrm>
          <a:prstGeom prst="rect">
            <a:avLst/>
          </a:prstGeom>
          <a:noFill/>
          <a:ln>
            <a:noFill/>
          </a:ln>
          <a:effectLst/>
        </p:spPr>
        <p:txBody>
          <a:bodyPr spcFirstLastPara="0" vert="horz" wrap="square" lIns="45720" tIns="45720" rIns="45720" bIns="45720" numCol="1" spcCol="1270" anchor="ctr" anchorCtr="0">
            <a:noAutofit/>
          </a:bodyPr>
          <a:lstStyle/>
          <a:p>
            <a:pPr defTabSz="533400">
              <a:lnSpc>
                <a:spcPct val="90000"/>
              </a:lnSpc>
              <a:spcBef>
                <a:spcPct val="0"/>
              </a:spcBef>
              <a:spcAft>
                <a:spcPct val="35000"/>
              </a:spcAft>
              <a:buClrTx/>
            </a:pPr>
            <a:r>
              <a:rPr lang="tr-TR" sz="2200" dirty="0" smtClean="0"/>
              <a:t>İl itibarıyla belirlenen sektörlerde (Ek-2B), belirlenen şartları (Ek-2A) taşıyan yatırımları kapsamaktadır.</a:t>
            </a:r>
            <a:endParaRPr lang="en-US" sz="2200" dirty="0"/>
          </a:p>
        </p:txBody>
      </p:sp>
      <p:sp>
        <p:nvSpPr>
          <p:cNvPr id="29" name="Dikdörtgen: Yuvarlatılmış Köşeler 20">
            <a:extLst>
              <a:ext uri="{FF2B5EF4-FFF2-40B4-BE49-F238E27FC236}">
                <a16:creationId xmlns:a16="http://schemas.microsoft.com/office/drawing/2014/main" id="{2067BE67-B402-431C-89B9-D4D40DA72197}"/>
              </a:ext>
            </a:extLst>
          </p:cNvPr>
          <p:cNvSpPr txBox="1"/>
          <p:nvPr/>
        </p:nvSpPr>
        <p:spPr>
          <a:xfrm>
            <a:off x="6141928" y="2596770"/>
            <a:ext cx="2882330" cy="4096199"/>
          </a:xfrm>
          <a:prstGeom prst="rect">
            <a:avLst/>
          </a:prstGeom>
          <a:noFill/>
          <a:ln>
            <a:noFill/>
          </a:ln>
          <a:effectLst/>
        </p:spPr>
        <p:txBody>
          <a:bodyPr spcFirstLastPara="0" vert="horz" wrap="square" lIns="45720" tIns="45720" rIns="45720" bIns="45720" numCol="1" spcCol="1270" anchor="ctr" anchorCtr="0">
            <a:noAutofit/>
          </a:bodyPr>
          <a:lstStyle/>
          <a:p>
            <a:pPr defTabSz="533400">
              <a:lnSpc>
                <a:spcPct val="90000"/>
              </a:lnSpc>
              <a:spcBef>
                <a:spcPct val="0"/>
              </a:spcBef>
              <a:spcAft>
                <a:spcPct val="35000"/>
              </a:spcAft>
            </a:pPr>
            <a:r>
              <a:rPr lang="tr-TR" sz="2200" dirty="0"/>
              <a:t>Belirli yatırım </a:t>
            </a:r>
            <a:r>
              <a:rPr lang="tr-TR" sz="2200" dirty="0" smtClean="0"/>
              <a:t>konularının (m.17) </a:t>
            </a:r>
            <a:r>
              <a:rPr lang="tr-TR" sz="2200" dirty="0"/>
              <a:t>5.Bölge destekleri ile </a:t>
            </a:r>
            <a:r>
              <a:rPr lang="tr-TR" sz="2200" dirty="0" smtClean="0"/>
              <a:t>desteklenmesidir. 6.Bölgede yer alanlar ise 6.bölge desteklerinden yararlanır</a:t>
            </a:r>
            <a:r>
              <a:rPr lang="tr-TR" sz="2200" dirty="0"/>
              <a:t>. (Bölge farkı gözetilmez ancak yararlanılacak destek araçları/oranları konusunda farklılık </a:t>
            </a:r>
            <a:r>
              <a:rPr lang="tr-TR" sz="2200" dirty="0" smtClean="0"/>
              <a:t>olabilir)</a:t>
            </a:r>
            <a:endParaRPr lang="en-US" sz="2200" dirty="0"/>
          </a:p>
        </p:txBody>
      </p:sp>
      <p:sp>
        <p:nvSpPr>
          <p:cNvPr id="30" name="Dikdörtgen: Yuvarlatılmış Köşeler 20">
            <a:extLst>
              <a:ext uri="{FF2B5EF4-FFF2-40B4-BE49-F238E27FC236}">
                <a16:creationId xmlns:a16="http://schemas.microsoft.com/office/drawing/2014/main" id="{2067BE67-B402-431C-89B9-D4D40DA72197}"/>
              </a:ext>
            </a:extLst>
          </p:cNvPr>
          <p:cNvSpPr txBox="1"/>
          <p:nvPr/>
        </p:nvSpPr>
        <p:spPr>
          <a:xfrm>
            <a:off x="8611011" y="3892585"/>
            <a:ext cx="2065413" cy="2800384"/>
          </a:xfrm>
          <a:prstGeom prst="rect">
            <a:avLst/>
          </a:prstGeom>
          <a:noFill/>
          <a:ln>
            <a:noFill/>
          </a:ln>
          <a:effectLst/>
        </p:spPr>
        <p:txBody>
          <a:bodyPr spcFirstLastPara="0" vert="horz" wrap="square" lIns="45720" tIns="45720" rIns="45720" bIns="45720" numCol="1" spcCol="1270" anchor="ctr" anchorCtr="0">
            <a:noAutofit/>
          </a:bodyPr>
          <a:lstStyle/>
          <a:p>
            <a:pPr defTabSz="533400">
              <a:lnSpc>
                <a:spcPct val="90000"/>
              </a:lnSpc>
              <a:spcBef>
                <a:spcPct val="0"/>
              </a:spcBef>
              <a:spcAft>
                <a:spcPct val="35000"/>
              </a:spcAft>
              <a:buClrTx/>
            </a:pPr>
            <a:r>
              <a:rPr lang="tr-TR" sz="2000" dirty="0" smtClean="0"/>
              <a:t>.</a:t>
            </a:r>
            <a:endParaRPr lang="en-US" sz="2000" dirty="0"/>
          </a:p>
        </p:txBody>
      </p:sp>
      <p:sp>
        <p:nvSpPr>
          <p:cNvPr id="31" name="Dikdörtgen: Yuvarlatılmış Köşeler 20">
            <a:extLst>
              <a:ext uri="{FF2B5EF4-FFF2-40B4-BE49-F238E27FC236}">
                <a16:creationId xmlns:a16="http://schemas.microsoft.com/office/drawing/2014/main" id="{2067BE67-B402-431C-89B9-D4D40DA72197}"/>
              </a:ext>
            </a:extLst>
          </p:cNvPr>
          <p:cNvSpPr txBox="1"/>
          <p:nvPr/>
        </p:nvSpPr>
        <p:spPr>
          <a:xfrm>
            <a:off x="9024258" y="2621036"/>
            <a:ext cx="3058885" cy="4066562"/>
          </a:xfrm>
          <a:prstGeom prst="rect">
            <a:avLst/>
          </a:prstGeom>
          <a:noFill/>
          <a:ln>
            <a:noFill/>
          </a:ln>
          <a:effectLst/>
        </p:spPr>
        <p:txBody>
          <a:bodyPr spcFirstLastPara="0" vert="horz" wrap="square" lIns="45720" tIns="45720" rIns="45720" bIns="45720" numCol="1" spcCol="1270" anchor="ctr" anchorCtr="0">
            <a:noAutofit/>
          </a:bodyPr>
          <a:lstStyle/>
          <a:p>
            <a:pPr defTabSz="533400">
              <a:lnSpc>
                <a:spcPct val="90000"/>
              </a:lnSpc>
              <a:spcBef>
                <a:spcPct val="0"/>
              </a:spcBef>
              <a:spcAft>
                <a:spcPct val="35000"/>
              </a:spcAft>
              <a:buClrTx/>
            </a:pPr>
            <a:r>
              <a:rPr lang="tr-TR" sz="2000" dirty="0"/>
              <a:t>İthal bağımlılığını azaltmaya yönelik ürünlerin üretimine yönelik </a:t>
            </a:r>
            <a:r>
              <a:rPr lang="tr-TR" sz="2000" dirty="0" smtClean="0"/>
              <a:t>olan ve belirli şartları taşıyan yatırımları </a:t>
            </a:r>
            <a:r>
              <a:rPr lang="tr-TR" sz="2000" dirty="0"/>
              <a:t>(m.8) kapsamaktadır</a:t>
            </a:r>
            <a:r>
              <a:rPr lang="tr-TR" sz="2000" dirty="0" smtClean="0"/>
              <a:t>. (Bölge </a:t>
            </a:r>
            <a:r>
              <a:rPr lang="tr-TR" sz="2000" dirty="0"/>
              <a:t>farkı gözetilmez ancak yararlanılacak destek araçları/oranları konusunda farklılık olabilir) </a:t>
            </a:r>
            <a:r>
              <a:rPr lang="tr-TR" sz="2000" dirty="0" smtClean="0"/>
              <a:t>(Bu </a:t>
            </a:r>
            <a:r>
              <a:rPr lang="tr-TR" sz="2000" dirty="0"/>
              <a:t>destek </a:t>
            </a:r>
            <a:r>
              <a:rPr lang="tr-TR" sz="2000" dirty="0" smtClean="0"/>
              <a:t>türü, </a:t>
            </a:r>
            <a:r>
              <a:rPr lang="tr-TR" sz="2000" dirty="0"/>
              <a:t>yatırımın stratejik olup olmadığına Komisyon karar verdiği için teşvik robotunda yer almaz)</a:t>
            </a:r>
            <a:endParaRPr lang="en-US" sz="2000" dirty="0"/>
          </a:p>
        </p:txBody>
      </p:sp>
    </p:spTree>
    <p:extLst>
      <p:ext uri="{BB962C8B-B14F-4D97-AF65-F5344CB8AC3E}">
        <p14:creationId xmlns:p14="http://schemas.microsoft.com/office/powerpoint/2010/main" val="19523439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70858" y="667990"/>
            <a:ext cx="10515600" cy="909760"/>
          </a:xfrm>
        </p:spPr>
        <p:txBody>
          <a:bodyPr>
            <a:noAutofit/>
          </a:bodyPr>
          <a:lstStyle/>
          <a:p>
            <a:pPr algn="ctr"/>
            <a:r>
              <a:rPr lang="tr-TR" sz="3600" b="1" dirty="0">
                <a:solidFill>
                  <a:srgbClr val="FF0000"/>
                </a:solidFill>
                <a:latin typeface="Times New Roman" panose="02020603050405020304" pitchFamily="18" charset="0"/>
                <a:cs typeface="Times New Roman" panose="02020603050405020304" pitchFamily="18" charset="0"/>
              </a:rPr>
              <a:t>2</a:t>
            </a:r>
            <a:r>
              <a:rPr lang="tr-TR" sz="3600" b="1" dirty="0" smtClean="0">
                <a:solidFill>
                  <a:srgbClr val="FF0000"/>
                </a:solidFill>
                <a:latin typeface="Times New Roman" panose="02020603050405020304" pitchFamily="18" charset="0"/>
                <a:cs typeface="Times New Roman" panose="02020603050405020304" pitchFamily="18" charset="0"/>
              </a:rPr>
              <a:t>. Yapacağım </a:t>
            </a:r>
            <a:r>
              <a:rPr lang="tr-TR" sz="3600" b="1" dirty="0">
                <a:solidFill>
                  <a:srgbClr val="FF0000"/>
                </a:solidFill>
                <a:latin typeface="Times New Roman" panose="02020603050405020304" pitchFamily="18" charset="0"/>
                <a:cs typeface="Times New Roman" panose="02020603050405020304" pitchFamily="18" charset="0"/>
              </a:rPr>
              <a:t>Yatırım İçin Teşvik Sisteminden Ne Kadar Yararlanabilirim?</a:t>
            </a:r>
            <a:r>
              <a:rPr lang="tr-TR" sz="3600" b="1" dirty="0" smtClean="0">
                <a:solidFill>
                  <a:srgbClr val="FF0000"/>
                </a:solidFill>
                <a:latin typeface="Times New Roman" panose="02020603050405020304" pitchFamily="18" charset="0"/>
                <a:ea typeface="+mn-ea"/>
                <a:cs typeface="Times New Roman" panose="02020603050405020304" pitchFamily="18" charset="0"/>
              </a:rPr>
              <a:t> </a:t>
            </a:r>
            <a:r>
              <a:rPr lang="tr-TR" sz="3600" b="1" dirty="0">
                <a:solidFill>
                  <a:srgbClr val="FF0000"/>
                </a:solidFill>
                <a:latin typeface="Times New Roman" panose="02020603050405020304" pitchFamily="18" charset="0"/>
                <a:cs typeface="Times New Roman" panose="02020603050405020304" pitchFamily="18" charset="0"/>
              </a:rPr>
              <a:t>– </a:t>
            </a:r>
            <a:r>
              <a:rPr lang="tr-TR" sz="3600" b="1" dirty="0" smtClean="0">
                <a:solidFill>
                  <a:srgbClr val="FF0000"/>
                </a:solidFill>
                <a:latin typeface="Times New Roman" panose="02020603050405020304" pitchFamily="18" charset="0"/>
                <a:ea typeface="+mn-ea"/>
                <a:cs typeface="Times New Roman" panose="02020603050405020304" pitchFamily="18" charset="0"/>
              </a:rPr>
              <a:t>Asgari Sabit Yatırım Tutarları </a:t>
            </a:r>
            <a:endParaRPr lang="en-GB" sz="3600" b="1" dirty="0">
              <a:solidFill>
                <a:srgbClr val="FF0000"/>
              </a:solidFill>
              <a:latin typeface="Times New Roman" panose="02020603050405020304" pitchFamily="18" charset="0"/>
              <a:ea typeface="+mn-ea"/>
              <a:cs typeface="Times New Roman" panose="02020603050405020304" pitchFamily="18" charset="0"/>
            </a:endParaRPr>
          </a:p>
        </p:txBody>
      </p:sp>
      <p:sp>
        <p:nvSpPr>
          <p:cNvPr id="7" name="Rectangle 3">
            <a:extLst>
              <a:ext uri="{FF2B5EF4-FFF2-40B4-BE49-F238E27FC236}">
                <a16:creationId xmlns:a16="http://schemas.microsoft.com/office/drawing/2014/main" id="{5F0388A2-16BD-4C2E-8636-C9905AA8DC3E}"/>
              </a:ext>
            </a:extLst>
          </p:cNvPr>
          <p:cNvSpPr txBox="1">
            <a:spLocks noChangeArrowheads="1"/>
          </p:cNvSpPr>
          <p:nvPr/>
        </p:nvSpPr>
        <p:spPr bwMode="auto">
          <a:xfrm>
            <a:off x="974272" y="2030379"/>
            <a:ext cx="10308771" cy="3543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179388" marR="0" lvl="1" indent="1588" algn="l" defTabSz="914400" rtl="0" eaLnBrk="0" fontAlgn="base" latinLnBrk="0" hangingPunct="0">
              <a:lnSpc>
                <a:spcPct val="100000"/>
              </a:lnSpc>
              <a:spcBef>
                <a:spcPct val="20000"/>
              </a:spcBef>
              <a:spcAft>
                <a:spcPct val="0"/>
              </a:spcAft>
              <a:buClr>
                <a:srgbClr val="990000"/>
              </a:buClr>
              <a:buSzTx/>
              <a:buFont typeface="Wingdings" pitchFamily="2" charset="2"/>
              <a:buChar char="Ø"/>
              <a:tabLst/>
              <a:defRPr/>
            </a:pPr>
            <a:r>
              <a:rPr kumimoji="0" lang="tr-TR" altLang="tr-TR" sz="2400" b="0" i="0" u="sng" strike="noStrike" kern="0" cap="none" spc="0" normalizeH="0" baseline="0" noProof="0" dirty="0" smtClean="0">
                <a:ln>
                  <a:noFill/>
                </a:ln>
                <a:solidFill>
                  <a:schemeClr val="tx1"/>
                </a:solidFill>
                <a:effectLst/>
                <a:uLnTx/>
                <a:uFillTx/>
                <a:latin typeface="Arial" charset="0"/>
              </a:rPr>
              <a:t> </a:t>
            </a:r>
            <a:r>
              <a:rPr kumimoji="0" lang="tr-TR" altLang="tr-TR" sz="2800" b="0" i="0" u="sng" strike="noStrike" kern="0" cap="none" spc="0" normalizeH="0" baseline="0" noProof="0" dirty="0" smtClean="0">
                <a:ln>
                  <a:noFill/>
                </a:ln>
                <a:solidFill>
                  <a:schemeClr val="tx1"/>
                </a:solidFill>
                <a:effectLst/>
                <a:uLnTx/>
                <a:uFillTx/>
                <a:latin typeface="Arial" charset="0"/>
              </a:rPr>
              <a:t>Genel </a:t>
            </a:r>
            <a:r>
              <a:rPr kumimoji="0" lang="tr-TR" altLang="tr-TR" sz="2800" b="0" i="0" u="sng" strike="noStrike" kern="0" cap="none" spc="0" normalizeH="0" baseline="0" noProof="0" dirty="0">
                <a:ln>
                  <a:noFill/>
                </a:ln>
                <a:solidFill>
                  <a:schemeClr val="tx1"/>
                </a:solidFill>
                <a:effectLst/>
                <a:uLnTx/>
                <a:uFillTx/>
                <a:latin typeface="Arial" charset="0"/>
              </a:rPr>
              <a:t>Teşvik Sistemi</a:t>
            </a:r>
            <a:r>
              <a:rPr kumimoji="0" lang="tr-TR" altLang="tr-TR" sz="2800" b="0" i="0" u="none" strike="noStrike" kern="0" cap="none" spc="0" normalizeH="0" baseline="0" noProof="0" dirty="0">
                <a:ln>
                  <a:noFill/>
                </a:ln>
                <a:solidFill>
                  <a:schemeClr val="tx1"/>
                </a:solidFill>
                <a:effectLst/>
                <a:uLnTx/>
                <a:uFillTx/>
                <a:latin typeface="Arial" charset="0"/>
              </a:rPr>
              <a:t>’nde asgari sabit yatırım tutarı;</a:t>
            </a:r>
          </a:p>
          <a:p>
            <a:pPr marL="623888" marR="0" lvl="2" indent="-228600" algn="l" defTabSz="914400" rtl="0" eaLnBrk="0" fontAlgn="base" latinLnBrk="0" hangingPunct="0">
              <a:lnSpc>
                <a:spcPct val="100000"/>
              </a:lnSpc>
              <a:spcBef>
                <a:spcPct val="20000"/>
              </a:spcBef>
              <a:spcAft>
                <a:spcPct val="0"/>
              </a:spcAft>
              <a:buClr>
                <a:srgbClr val="990000"/>
              </a:buClr>
              <a:buSzTx/>
              <a:buFont typeface="Wingdings" pitchFamily="2" charset="2"/>
              <a:buChar char="§"/>
              <a:tabLst/>
              <a:defRPr/>
            </a:pPr>
            <a:r>
              <a:rPr kumimoji="0" lang="tr-TR" altLang="tr-TR" sz="2800" b="0" i="0" u="none" strike="noStrike" kern="0" cap="none" spc="0" normalizeH="0" baseline="0" noProof="0" dirty="0">
                <a:ln>
                  <a:noFill/>
                </a:ln>
                <a:solidFill>
                  <a:schemeClr val="tx1"/>
                </a:solidFill>
                <a:effectLst/>
                <a:uLnTx/>
                <a:uFillTx/>
                <a:latin typeface="Arial" charset="0"/>
              </a:rPr>
              <a:t>I. ve II. Bölgelerde </a:t>
            </a:r>
            <a:r>
              <a:rPr kumimoji="0" lang="tr-TR" altLang="tr-TR" sz="2800" b="0" i="0" u="none" strike="noStrike" kern="0" cap="none" spc="0" normalizeH="0" baseline="0" noProof="0" dirty="0">
                <a:ln>
                  <a:noFill/>
                </a:ln>
                <a:solidFill>
                  <a:srgbClr val="990000"/>
                </a:solidFill>
                <a:effectLst/>
                <a:uLnTx/>
                <a:uFillTx/>
                <a:latin typeface="Arial" charset="0"/>
              </a:rPr>
              <a:t>3 milyon TL,</a:t>
            </a:r>
          </a:p>
          <a:p>
            <a:pPr marL="623888" marR="0" lvl="2" indent="-228600" algn="l" defTabSz="914400" rtl="0" eaLnBrk="0" fontAlgn="base" latinLnBrk="0" hangingPunct="0">
              <a:lnSpc>
                <a:spcPct val="100000"/>
              </a:lnSpc>
              <a:spcBef>
                <a:spcPct val="20000"/>
              </a:spcBef>
              <a:spcAft>
                <a:spcPct val="40000"/>
              </a:spcAft>
              <a:buClr>
                <a:srgbClr val="990000"/>
              </a:buClr>
              <a:buSzTx/>
              <a:buFont typeface="Wingdings" pitchFamily="2" charset="2"/>
              <a:buChar char="§"/>
              <a:tabLst/>
              <a:defRPr/>
            </a:pPr>
            <a:r>
              <a:rPr kumimoji="0" lang="tr-TR" altLang="tr-TR" sz="2800" b="0" i="0" u="none" strike="noStrike" kern="0" cap="none" spc="0" normalizeH="0" baseline="0" noProof="0" dirty="0">
                <a:ln>
                  <a:noFill/>
                </a:ln>
                <a:solidFill>
                  <a:schemeClr val="tx1"/>
                </a:solidFill>
                <a:effectLst/>
                <a:uLnTx/>
                <a:uFillTx/>
                <a:latin typeface="Arial" charset="0"/>
              </a:rPr>
              <a:t>III., IV., V. ve VI. Bölgelerde </a:t>
            </a:r>
            <a:r>
              <a:rPr lang="tr-TR" altLang="tr-TR" sz="2800" dirty="0">
                <a:solidFill>
                  <a:srgbClr val="990000"/>
                </a:solidFill>
                <a:latin typeface="Arial" charset="0"/>
              </a:rPr>
              <a:t>1 Milyon </a:t>
            </a:r>
            <a:r>
              <a:rPr kumimoji="0" lang="tr-TR" altLang="tr-TR" sz="2800" b="0" i="0" u="none" strike="noStrike" kern="0" cap="none" spc="0" normalizeH="0" baseline="0" noProof="0" dirty="0">
                <a:ln>
                  <a:noFill/>
                </a:ln>
                <a:solidFill>
                  <a:srgbClr val="990000"/>
                </a:solidFill>
                <a:effectLst/>
                <a:uLnTx/>
                <a:uFillTx/>
                <a:latin typeface="Arial" charset="0"/>
              </a:rPr>
              <a:t>500 bin TL</a:t>
            </a:r>
            <a:r>
              <a:rPr kumimoji="0" lang="tr-TR" altLang="tr-TR" sz="2800" b="0" i="0" u="none" strike="noStrike" kern="0" cap="none" spc="0" normalizeH="0" baseline="0" noProof="0" dirty="0">
                <a:ln>
                  <a:noFill/>
                </a:ln>
                <a:solidFill>
                  <a:schemeClr val="tx1"/>
                </a:solidFill>
                <a:effectLst/>
                <a:uLnTx/>
                <a:uFillTx/>
                <a:latin typeface="Arial" charset="0"/>
              </a:rPr>
              <a:t>’dir. </a:t>
            </a:r>
          </a:p>
          <a:p>
            <a:pPr marL="179388" lvl="1" indent="1588" algn="just" eaLnBrk="0" fontAlgn="base" hangingPunct="0">
              <a:spcBef>
                <a:spcPct val="20000"/>
              </a:spcBef>
              <a:spcAft>
                <a:spcPct val="40000"/>
              </a:spcAft>
              <a:buClr>
                <a:srgbClr val="990000"/>
              </a:buClr>
              <a:buFont typeface="Wingdings" pitchFamily="2" charset="2"/>
              <a:buChar char="Ø"/>
              <a:defRPr/>
            </a:pPr>
            <a:r>
              <a:rPr lang="tr-TR" altLang="tr-TR" sz="2800" u="sng" kern="0" dirty="0" smtClean="0">
                <a:latin typeface="Arial" charset="0"/>
              </a:rPr>
              <a:t> Bölgesel </a:t>
            </a:r>
            <a:r>
              <a:rPr lang="tr-TR" altLang="tr-TR" sz="2800" u="sng" kern="0" dirty="0">
                <a:latin typeface="Arial" charset="0"/>
              </a:rPr>
              <a:t>Teşvik Uygulamaları</a:t>
            </a:r>
            <a:r>
              <a:rPr lang="tr-TR" altLang="tr-TR" sz="2800" kern="0" dirty="0">
                <a:latin typeface="Arial" charset="0"/>
              </a:rPr>
              <a:t> </a:t>
            </a:r>
            <a:r>
              <a:rPr lang="tr-TR" altLang="tr-TR" sz="2800" kern="0" dirty="0" smtClean="0">
                <a:latin typeface="Arial" charset="0"/>
              </a:rPr>
              <a:t>için </a:t>
            </a:r>
            <a:r>
              <a:rPr lang="tr-TR" altLang="tr-TR" sz="2800" kern="0" dirty="0">
                <a:solidFill>
                  <a:srgbClr val="990000"/>
                </a:solidFill>
                <a:latin typeface="Arial" charset="0"/>
              </a:rPr>
              <a:t>asgari</a:t>
            </a:r>
            <a:r>
              <a:rPr lang="tr-TR" altLang="tr-TR" sz="2800" dirty="0">
                <a:solidFill>
                  <a:srgbClr val="990000"/>
                </a:solidFill>
                <a:latin typeface="Arial" charset="0"/>
              </a:rPr>
              <a:t> 1 Milyon 500 bin TL</a:t>
            </a:r>
            <a:r>
              <a:rPr lang="tr-TR" altLang="tr-TR" sz="2800" kern="0" dirty="0">
                <a:latin typeface="Arial" charset="0"/>
              </a:rPr>
              <a:t> başlamak üzere desteklenen her bir sektör ve her bir il için ayrı ayrı belirlenmiştir.</a:t>
            </a:r>
          </a:p>
          <a:p>
            <a:pPr marL="179388" marR="0" lvl="1" indent="1588" algn="just" defTabSz="914400" rtl="0" eaLnBrk="0" fontAlgn="base" latinLnBrk="0" hangingPunct="0">
              <a:lnSpc>
                <a:spcPct val="100000"/>
              </a:lnSpc>
              <a:spcBef>
                <a:spcPct val="20000"/>
              </a:spcBef>
              <a:spcAft>
                <a:spcPct val="40000"/>
              </a:spcAft>
              <a:buClr>
                <a:srgbClr val="990000"/>
              </a:buClr>
              <a:buSzTx/>
              <a:buFont typeface="Wingdings" pitchFamily="2" charset="2"/>
              <a:buChar char="Ø"/>
              <a:tabLst/>
              <a:defRPr/>
            </a:pPr>
            <a:r>
              <a:rPr kumimoji="0" lang="tr-TR" altLang="tr-TR" sz="2800" b="0" i="0" u="sng" strike="noStrike" kern="0" cap="none" spc="0" normalizeH="0" baseline="0" noProof="0" dirty="0" smtClean="0">
                <a:ln>
                  <a:noFill/>
                </a:ln>
                <a:solidFill>
                  <a:schemeClr val="tx1"/>
                </a:solidFill>
                <a:effectLst/>
                <a:uLnTx/>
                <a:uFillTx/>
                <a:latin typeface="Arial" charset="0"/>
              </a:rPr>
              <a:t> Stratejik </a:t>
            </a:r>
            <a:r>
              <a:rPr kumimoji="0" lang="tr-TR" altLang="tr-TR" sz="2800" b="0" i="0" u="sng" strike="noStrike" kern="0" cap="none" spc="0" normalizeH="0" baseline="0" noProof="0" dirty="0">
                <a:ln>
                  <a:noFill/>
                </a:ln>
                <a:solidFill>
                  <a:schemeClr val="tx1"/>
                </a:solidFill>
                <a:effectLst/>
                <a:uLnTx/>
                <a:uFillTx/>
                <a:latin typeface="Arial" charset="0"/>
              </a:rPr>
              <a:t>Yatırımlar</a:t>
            </a:r>
            <a:r>
              <a:rPr kumimoji="0" lang="tr-TR" altLang="tr-TR" sz="2800" b="0" i="0" u="none" strike="noStrike" kern="0" cap="none" spc="0" normalizeH="0" baseline="0" noProof="0" dirty="0">
                <a:ln>
                  <a:noFill/>
                </a:ln>
                <a:solidFill>
                  <a:schemeClr val="tx1"/>
                </a:solidFill>
                <a:effectLst/>
                <a:uLnTx/>
                <a:uFillTx/>
                <a:latin typeface="Arial" charset="0"/>
              </a:rPr>
              <a:t> için belirlenen asgari sabit yatırım tutarı </a:t>
            </a:r>
            <a:r>
              <a:rPr kumimoji="0" lang="tr-TR" altLang="tr-TR" sz="2800" b="0" i="0" u="none" strike="noStrike" kern="0" cap="none" spc="0" normalizeH="0" baseline="0" noProof="0" dirty="0">
                <a:ln>
                  <a:noFill/>
                </a:ln>
                <a:solidFill>
                  <a:srgbClr val="990000"/>
                </a:solidFill>
                <a:effectLst/>
                <a:uLnTx/>
                <a:uFillTx/>
                <a:latin typeface="Arial" charset="0"/>
              </a:rPr>
              <a:t>50 milyon TL</a:t>
            </a:r>
            <a:r>
              <a:rPr kumimoji="0" lang="tr-TR" altLang="tr-TR" sz="2800" b="0" i="0" u="none" strike="noStrike" kern="0" cap="none" spc="0" normalizeH="0" baseline="0" noProof="0" dirty="0">
                <a:ln>
                  <a:noFill/>
                </a:ln>
                <a:solidFill>
                  <a:schemeClr val="tx1"/>
                </a:solidFill>
                <a:effectLst/>
                <a:uLnTx/>
                <a:uFillTx/>
                <a:latin typeface="Arial" charset="0"/>
              </a:rPr>
              <a:t>’dir</a:t>
            </a:r>
            <a:r>
              <a:rPr kumimoji="0" lang="tr-TR" altLang="tr-TR" sz="2800" b="0" i="0" u="none" strike="noStrike" kern="0" cap="none" spc="0" normalizeH="0" baseline="0" noProof="0" dirty="0" smtClean="0">
                <a:ln>
                  <a:noFill/>
                </a:ln>
                <a:solidFill>
                  <a:schemeClr val="tx1"/>
                </a:solidFill>
                <a:effectLst/>
                <a:uLnTx/>
                <a:uFillTx/>
                <a:latin typeface="Arial" charset="0"/>
              </a:rPr>
              <a:t>.</a:t>
            </a:r>
            <a:endParaRPr kumimoji="0" lang="tr-TR" altLang="tr-TR" sz="2800" b="0" i="0" u="none" strike="noStrike" kern="0" cap="none" spc="0" normalizeH="0" baseline="0" noProof="0" dirty="0">
              <a:ln>
                <a:noFill/>
              </a:ln>
              <a:solidFill>
                <a:schemeClr val="tx1"/>
              </a:solidFill>
              <a:effectLst/>
              <a:uLnTx/>
              <a:uFillTx/>
              <a:latin typeface="Arial" charset="0"/>
            </a:endParaRPr>
          </a:p>
        </p:txBody>
      </p:sp>
    </p:spTree>
    <p:extLst>
      <p:ext uri="{BB962C8B-B14F-4D97-AF65-F5344CB8AC3E}">
        <p14:creationId xmlns:p14="http://schemas.microsoft.com/office/powerpoint/2010/main" val="88295469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2684</TotalTime>
  <Words>4197</Words>
  <Application>Microsoft Office PowerPoint</Application>
  <PresentationFormat>Geniş ekran</PresentationFormat>
  <Paragraphs>617</Paragraphs>
  <Slides>40</Slides>
  <Notes>38</Notes>
  <HiddenSlides>0</HiddenSlides>
  <MMClips>0</MMClips>
  <ScaleCrop>false</ScaleCrop>
  <HeadingPairs>
    <vt:vector size="6" baseType="variant">
      <vt:variant>
        <vt:lpstr>Kullanılan Yazı Tipleri</vt:lpstr>
      </vt:variant>
      <vt:variant>
        <vt:i4>9</vt:i4>
      </vt:variant>
      <vt:variant>
        <vt:lpstr>Tema</vt:lpstr>
      </vt:variant>
      <vt:variant>
        <vt:i4>1</vt:i4>
      </vt:variant>
      <vt:variant>
        <vt:lpstr>Slayt Başlıkları</vt:lpstr>
      </vt:variant>
      <vt:variant>
        <vt:i4>40</vt:i4>
      </vt:variant>
    </vt:vector>
  </HeadingPairs>
  <TitlesOfParts>
    <vt:vector size="50" baseType="lpstr">
      <vt:lpstr>Arial</vt:lpstr>
      <vt:lpstr>Calibri</vt:lpstr>
      <vt:lpstr>Calibri Light</vt:lpstr>
      <vt:lpstr>HelveticaNeueLT Pro 57 Cn</vt:lpstr>
      <vt:lpstr>Roboto</vt:lpstr>
      <vt:lpstr>Tahoma</vt:lpstr>
      <vt:lpstr>Times New Roman</vt:lpstr>
      <vt:lpstr>Wingdings</vt:lpstr>
      <vt:lpstr>Wingdings 2</vt:lpstr>
      <vt:lpstr>Office Teması</vt:lpstr>
      <vt:lpstr>PowerPoint Sunusu</vt:lpstr>
      <vt:lpstr>Yatırım Destek Ofisi Faaliyetleri</vt:lpstr>
      <vt:lpstr>1. Devlet Desteklerine En Kolay Nasıl Ulaşırım? Uğraştığım Yatırım Konusuyla (Ürettiğim Ürünle) İlgili Herhangi Bir Devlet Desteği Var Mı?</vt:lpstr>
      <vt:lpstr>2. Yapacağım Yatırım İçin Teşvik Sisteminden Ne Kadar Yararlanabilirim? – Genel </vt:lpstr>
      <vt:lpstr>2. Yapacağım Yatırım İçin Teşvik Sisteminden Ne Kadar Yararlanabilirim? – İller </vt:lpstr>
      <vt:lpstr>2. Yapacağım Yatırım İçin Teşvik Sisteminden Ne Kadar Yararlanabilirim? – Alt Bölge Destekleri 1: İlçe Bazlı Uygulama</vt:lpstr>
      <vt:lpstr>2. Yapacağım Yatırım İçin Teşvik Sisteminden Ne Kadar Yararlanabilirim? – Alt Bölge Destekleri 2: Özel Durumlar</vt:lpstr>
      <vt:lpstr>2. Yapacağım Yatırım İçin Teşvik Sisteminden Ne Kadar Yararlanabilirim? – Destek Türleri</vt:lpstr>
      <vt:lpstr>2. Yapacağım Yatırım İçin Teşvik Sisteminden Ne Kadar Yararlanabilirim? – Asgari Sabit Yatırım Tutarları </vt:lpstr>
      <vt:lpstr>2. Yapacağım Yatırım İçin Teşvik Sisteminden Ne Kadar Yararlanabilirim? – Destek Araçları/Unsurları</vt:lpstr>
      <vt:lpstr>2. Yapacağım Yatırım İçin Teşvik Sisteminden Ne Kadar Yararlanabilirim? – Destek Türleri İtibarıyla Destek Unsurları/Araçları</vt:lpstr>
      <vt:lpstr>2. Yapacağım Yatırım İçin Teşvik Sisteminden Ne Kadar Yararlanabilirim? – Genel Teşvik</vt:lpstr>
      <vt:lpstr>2. Yapacağım Yatırım İçin Teşvik Sisteminden Ne Kadar Yararlanabilirim? – Bölgesel Teşvik</vt:lpstr>
      <vt:lpstr>2. Yapacağım Yatırım İçin Teşvik Sisteminden Ne Kadar Yararlanabilirim? – Öncelikli Yatırımların Teşviki</vt:lpstr>
      <vt:lpstr>2. Yapacağım Yatırım İçin Teşvik Sisteminden Ne Kadar Yararlanabilirim? – Stratejik Yatırımların Teşviki</vt:lpstr>
      <vt:lpstr>2. Yapacağım Yatırım İçin Teşvik Sisteminden Ne Kadar Yararlanabilirim? – Proje Bazlı Teşvik Sistemi (Süper Teşvik) 1</vt:lpstr>
      <vt:lpstr>2. Yapacağım Yatırım İçin Teşvik Sisteminden Ne Kadar Yararlanabilirim? – Proje Bazlı Teşvik Sistemi (Süper Teşvik) 2</vt:lpstr>
      <vt:lpstr>2. Yapacağım Yatırım İçin Teşvik Sisteminden Ne Kadar Yararlanabilirim? – Proje Bazlı Teşvik Sistemi (Süper Teşvik) 3</vt:lpstr>
      <vt:lpstr>2. Yapacağım Yatırım İçin Teşvik Sisteminden Ne Kadar Yararlanabilirim? – Hamle Programı 1</vt:lpstr>
      <vt:lpstr>2. Yapacağım Yatırım İçin Teşvik Sisteminden Ne Kadar Yararlanabilirim? – Hamle Programı 2</vt:lpstr>
      <vt:lpstr>2. Yapacağım Yatırım İçin Teşvik Sisteminden Ne Kadar Yararlanabilirim? – Cazibe Merkezleri Programı 1</vt:lpstr>
      <vt:lpstr>2. Yapacağım Yatırım İçin Teşvik Sisteminden Ne Kadar Yararlanabilirim? – Cazibe Merkezleri Programı 2</vt:lpstr>
      <vt:lpstr>2. Yapacağım Yatırım İçin Teşvik Sisteminden Ne Kadar Yararlanabilirim? – Cazibe Merkezleri Programı 3</vt:lpstr>
      <vt:lpstr>2. Yapacağım Yatırım İçin Teşvik Sisteminden Ne Kadar Yararlanabilirim? – Sonuç </vt:lpstr>
      <vt:lpstr>3. Devlet Desteklerinden Yararlanma ve Yatırım Süreçleri Konusunda Aklıma Takılan Soruları Kime Sorabilirim?</vt:lpstr>
      <vt:lpstr>4. Hangi Alanlarda Yatırım Yapabilirim? - 1</vt:lpstr>
      <vt:lpstr>4. Hangi Alanlarda Yatırım Yapabilirim? - 2</vt:lpstr>
      <vt:lpstr>4. Hangi Alanlarda Yatırım Yapabilirim? - 3</vt:lpstr>
      <vt:lpstr>5. Devlet Destekleri ve Yatırım Süreçleri Konusunda Kullanılan Teknik Kavramların Basit ve Anlaşılır Anlamlarını Nasıl Öğrenebilirim?</vt:lpstr>
      <vt:lpstr>6. Yatırım Süreçlerindeki Bürokratik İş ve İşlemler Konusunda Kim Yardımcı Olabilir?</vt:lpstr>
      <vt:lpstr>7. Yatırım Süreçlerindeki Bürokratik İş ve İşlemleri Benim Adıma Takip Edebilecek Kim Var?</vt:lpstr>
      <vt:lpstr>8. Yatırım Yeri Bulma Konusunda Kim Yardımcı Olabilir?</vt:lpstr>
      <vt:lpstr>9. İhracata Yönelik Yurtdışı Pazarlar Konusunda Kim Yardımcı Olabilir?</vt:lpstr>
      <vt:lpstr>10. İhracat Süreçleri Konusunda Kim Yol Gösterebilir?</vt:lpstr>
      <vt:lpstr>11. Yurt İçinde veya Yurt Dışında Benzer Yatırımcılarla İrtibat Kurma Konusunda Kim Yardımcı Olabilir?</vt:lpstr>
      <vt:lpstr>12. Yurt İçinde veya Yurt Dışında Düzenlenen Fuar ve Benzeri Organizasyonlara Yönelik Bilgileri Nasıl Öğrenebilirim?</vt:lpstr>
      <vt:lpstr>13. Yatırımımın Bulunduğu Sanayi Alanının (OSB vs.) Sorunları ve İhtiyaçları Konusunda Yetkililere Sesimi Nasıl Duyurabilirim?</vt:lpstr>
      <vt:lpstr>14. Devlet Desteklerinden veya Uluslararası Fonlardan Yararlanmak İçin Proje Yazımı ve Proje Yönetimi Konularında Kimden Bilgi ve Destek Alabilirim?</vt:lpstr>
      <vt:lpstr>15. Tüm Bu Hizmetler İçin Ne Kadar Ücret Ödenir?</vt:lpstr>
      <vt:lpstr>PowerPoint Sunusu</vt:lpstr>
    </vt:vector>
  </TitlesOfParts>
  <Company>T.C. Sanayi ve Teknoloji Bakanlığı</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Yatırımcı Sözlüğü</dc:title>
  <dc:creator>ahmet ALICI</dc:creator>
  <cp:lastModifiedBy>Ahmet TAMER</cp:lastModifiedBy>
  <cp:revision>219</cp:revision>
  <dcterms:created xsi:type="dcterms:W3CDTF">2021-07-27T08:28:30Z</dcterms:created>
  <dcterms:modified xsi:type="dcterms:W3CDTF">2022-01-12T13:21:14Z</dcterms:modified>
</cp:coreProperties>
</file>